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glow rad="88900">
                <a:schemeClr val="tx1">
                  <a:lumMod val="75000"/>
                  <a:lumOff val="25000"/>
                </a:schemeClr>
              </a:glow>
              <a:innerShdw blurRad="1397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13</c:v>
                </c:pt>
                <c:pt idx="1">
                  <c:v>15</c:v>
                </c:pt>
                <c:pt idx="2">
                  <c:v>7</c:v>
                </c:pt>
                <c:pt idx="3">
                  <c:v>11</c:v>
                </c:pt>
                <c:pt idx="4">
                  <c:v>18</c:v>
                </c:pt>
                <c:pt idx="5">
                  <c:v>14</c:v>
                </c:pt>
                <c:pt idx="6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24</c:v>
                </c:pt>
                <c:pt idx="1">
                  <c:v>17</c:v>
                </c:pt>
                <c:pt idx="2">
                  <c:v>27</c:v>
                </c:pt>
                <c:pt idx="3">
                  <c:v>25</c:v>
                </c:pt>
                <c:pt idx="4">
                  <c:v>16</c:v>
                </c:pt>
                <c:pt idx="5">
                  <c:v>16</c:v>
                </c:pt>
                <c:pt idx="6">
                  <c:v>22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ogucnoscu telefonskog zakazivanja</c:v>
                </c:pt>
                <c:pt idx="1">
                  <c:v>cekanjem zakazanog termina</c:v>
                </c:pt>
                <c:pt idx="2">
                  <c:v>ljubaznocu i profesionalnoscu pri zakazivanju</c:v>
                </c:pt>
                <c:pt idx="3">
                  <c:v>instrukcijama o datumu vremenu i mestu pregleda</c:v>
                </c:pt>
                <c:pt idx="4">
                  <c:v>cekanjem u cekaonici</c:v>
                </c:pt>
                <c:pt idx="5">
                  <c:v>objasnjenjem eventualnog kasnjenja</c:v>
                </c:pt>
                <c:pt idx="6">
                  <c:v>cistocom i podobnoscu cekaonice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7755904"/>
        <c:axId val="-107746656"/>
      </c:barChart>
      <c:catAx>
        <c:axId val="-10775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46656"/>
        <c:crosses val="autoZero"/>
        <c:auto val="1"/>
        <c:lblAlgn val="ctr"/>
        <c:lblOffset val="100"/>
        <c:noMultiLvlLbl val="0"/>
      </c:catAx>
      <c:valAx>
        <c:axId val="-107746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5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4">
            <a:lumMod val="0"/>
            <a:lumOff val="100000"/>
          </a:schemeClr>
        </a:gs>
        <a:gs pos="35000">
          <a:schemeClr val="accent4">
            <a:lumMod val="0"/>
            <a:lumOff val="100000"/>
          </a:schemeClr>
        </a:gs>
        <a:gs pos="100000">
          <a:schemeClr val="accent4">
            <a:lumMod val="100000"/>
          </a:schemeClr>
        </a:gs>
      </a:gsLst>
      <a:path path="circle">
        <a:fillToRect l="50000" t="-80000" r="50000" b="180000"/>
      </a:path>
      <a:tileRect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049469359808288"/>
          <c:y val="0.13346952132884182"/>
          <c:w val="0.63369013655901707"/>
          <c:h val="0.714262831340612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 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0.111</c:v>
                </c:pt>
                <c:pt idx="1">
                  <c:v>8.8999999999999996E-2</c:v>
                </c:pt>
                <c:pt idx="2">
                  <c:v>0.64400000000000002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deset puta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0.75600000000000001</c:v>
                </c:pt>
                <c:pt idx="1">
                  <c:v>0.62</c:v>
                </c:pt>
                <c:pt idx="2">
                  <c:v>0.311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10 do 20 putq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362318840579712E-2"/>
                  <c:y val="-7.2966062392762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38647342995169E-3"/>
                  <c:y val="-5.83728499142102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2.1999999999999999E-2</c:v>
                </c:pt>
                <c:pt idx="1">
                  <c:v>2.1999999999999999E-2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vise od 20 puta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0869565217391304E-2"/>
                  <c:y val="4.9616922427078748E-2"/>
                </c:manualLayout>
              </c:layout>
              <c:spPr>
                <a:solidFill>
                  <a:srgbClr val="C00000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ste posetili lekara specijalistu u ovoj sluzbi</c:v>
                </c:pt>
                <c:pt idx="1">
                  <c:v>koliko ste puta posetili DRUGOG specijalistu</c:v>
                </c:pt>
                <c:pt idx="2">
                  <c:v>koliko ste puta posetili specijalistu u privatnoj praksi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0.111</c:v>
                </c:pt>
                <c:pt idx="1">
                  <c:v>0.26700000000000002</c:v>
                </c:pt>
                <c:pt idx="2">
                  <c:v>4.3999999999999997E-2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7757536"/>
        <c:axId val="-107745568"/>
      </c:barChart>
      <c:catAx>
        <c:axId val="-107757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45568"/>
        <c:crosses val="autoZero"/>
        <c:auto val="1"/>
        <c:lblAlgn val="ctr"/>
        <c:lblOffset val="100"/>
        <c:noMultiLvlLbl val="0"/>
      </c:catAx>
      <c:valAx>
        <c:axId val="-10774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5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slazem se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</c:v>
                </c:pt>
                <c:pt idx="1">
                  <c:v>35</c:v>
                </c:pt>
                <c:pt idx="2">
                  <c:v>38</c:v>
                </c:pt>
                <c:pt idx="3">
                  <c:v>36</c:v>
                </c:pt>
                <c:pt idx="4">
                  <c:v>35</c:v>
                </c:pt>
                <c:pt idx="5">
                  <c:v>34</c:v>
                </c:pt>
                <c:pt idx="6">
                  <c:v>33</c:v>
                </c:pt>
                <c:pt idx="7">
                  <c:v>31</c:v>
                </c:pt>
                <c:pt idx="8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delimicno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slazem 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2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59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tokom pregleda</c:v>
                </c:pt>
                <c:pt idx="1">
                  <c:v>pazljivo me je saslusao</c:v>
                </c:pt>
                <c:pt idx="2">
                  <c:v>odvojio je dovoljno vremena za razgovor</c:v>
                </c:pt>
                <c:pt idx="3">
                  <c:v>dao mi je jasna objasnjenja bolesti i terapije</c:v>
                </c:pt>
                <c:pt idx="4">
                  <c:v>lekar m je objasnio znacaj testova na koje me upucuje</c:v>
                </c:pt>
                <c:pt idx="5">
                  <c:v>osoblje je bilo ljubazno i puno postovanja</c:v>
                </c:pt>
                <c:pt idx="6">
                  <c:v>jasn mi je plan lecenja</c:v>
                </c:pt>
                <c:pt idx="7">
                  <c:v>osecam se osnazenim posle pregleda</c:v>
                </c:pt>
                <c:pt idx="8">
                  <c:v>postoji knkiga zalbi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7752096"/>
        <c:axId val="-107751552"/>
      </c:barChart>
      <c:catAx>
        <c:axId val="-10775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51552"/>
        <c:crosses val="autoZero"/>
        <c:auto val="1"/>
        <c:lblAlgn val="ctr"/>
        <c:lblOffset val="100"/>
        <c:noMultiLvlLbl val="0"/>
      </c:catAx>
      <c:valAx>
        <c:axId val="-10775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775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4">
            <a:lumMod val="0"/>
            <a:lumOff val="100000"/>
          </a:schemeClr>
        </a:gs>
        <a:gs pos="35000">
          <a:schemeClr val="accent4">
            <a:lumMod val="0"/>
            <a:lumOff val="100000"/>
          </a:schemeClr>
        </a:gs>
        <a:gs pos="100000">
          <a:schemeClr val="accent4">
            <a:lumMod val="100000"/>
          </a:schemeClr>
        </a:gs>
      </a:gsLst>
      <a:path path="circle">
        <a:fillToRect l="50000" t="-80000" r="50000" b="180000"/>
      </a:path>
      <a:tileRect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 li ste pregled specijalisti,morali platiti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86000">
                    <a:srgbClr val="FFFF00"/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90000">
                    <a:schemeClr val="accent1">
                      <a:lumMod val="45000"/>
                      <a:lumOff val="55000"/>
                    </a:schemeClr>
                  </a:gs>
                  <a:gs pos="92000">
                    <a:schemeClr val="accent1">
                      <a:lumMod val="30000"/>
                      <a:lumOff val="7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86000">
                    <a:srgbClr val="00B0F0"/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61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72562">
                    <a:srgbClr val="F1292E"/>
                  </a:gs>
                  <a:gs pos="91500">
                    <a:srgbClr val="C89EB1"/>
                  </a:gs>
                  <a:gs pos="83000">
                    <a:srgbClr val="DA6976"/>
                  </a:gs>
                  <a:gs pos="59000">
                    <a:srgbClr val="FF0000"/>
                  </a:gs>
                  <a:gs pos="94000">
                    <a:schemeClr val="accent1">
                      <a:lumMod val="45000"/>
                      <a:lumOff val="55000"/>
                    </a:schemeClr>
                  </a:gs>
                  <a:gs pos="61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8000">
                    <a:srgbClr val="FF0000"/>
                  </a:gs>
                  <a:gs pos="72562">
                    <a:schemeClr val="bg1">
                      <a:lumMod val="65000"/>
                    </a:schemeClr>
                  </a:gs>
                  <a:gs pos="91500">
                    <a:srgbClr val="C89EB1"/>
                  </a:gs>
                  <a:gs pos="83000">
                    <a:srgbClr val="DA6976"/>
                  </a:gs>
                  <a:gs pos="59000">
                    <a:schemeClr val="bg1">
                      <a:lumMod val="50000"/>
                    </a:schemeClr>
                  </a:gs>
                  <a:gs pos="94000">
                    <a:schemeClr val="accent1">
                      <a:lumMod val="45000"/>
                      <a:lumOff val="55000"/>
                    </a:schemeClr>
                  </a:gs>
                  <a:gs pos="20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39000">
                    <a:srgbClr val="FF0000"/>
                  </a:gs>
                  <a:gs pos="72562">
                    <a:schemeClr val="bg1">
                      <a:lumMod val="65000"/>
                    </a:schemeClr>
                  </a:gs>
                  <a:gs pos="91500">
                    <a:srgbClr val="C89EB1"/>
                  </a:gs>
                  <a:gs pos="100000">
                    <a:srgbClr val="FF0000"/>
                  </a:gs>
                  <a:gs pos="59000">
                    <a:schemeClr val="bg1">
                      <a:lumMod val="50000"/>
                    </a:schemeClr>
                  </a:gs>
                  <a:gs pos="94000">
                    <a:schemeClr val="accent1">
                      <a:lumMod val="45000"/>
                      <a:lumOff val="55000"/>
                    </a:schemeClr>
                  </a:gs>
                  <a:gs pos="20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besplatan</c:v>
                </c:pt>
                <c:pt idx="1">
                  <c:v>participacija</c:v>
                </c:pt>
                <c:pt idx="2">
                  <c:v>puna cena</c:v>
                </c:pt>
                <c:pt idx="3">
                  <c:v>missing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0.46700000000000003</c:v>
                </c:pt>
                <c:pt idx="1">
                  <c:v>0.42199999999999999</c:v>
                </c:pt>
                <c:pt idx="2">
                  <c:v>4.3999999999999997E-2</c:v>
                </c:pt>
                <c:pt idx="3">
                  <c:v>6.7000000000000004E-2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60178">
          <a:schemeClr val="accent2">
            <a:lumMod val="60000"/>
            <a:lumOff val="40000"/>
          </a:schemeClr>
        </a:gs>
        <a:gs pos="100000">
          <a:schemeClr val="accent2">
            <a:lumMod val="75000"/>
          </a:schemeClr>
        </a:gs>
        <a:gs pos="25000">
          <a:schemeClr val="bg1">
            <a:lumMod val="50000"/>
          </a:schemeClr>
        </a:gs>
        <a:gs pos="91000">
          <a:schemeClr val="accent1">
            <a:lumMod val="45000"/>
            <a:lumOff val="55000"/>
          </a:schemeClr>
        </a:gs>
        <a:gs pos="20000">
          <a:schemeClr val="accent1">
            <a:lumMod val="45000"/>
            <a:lumOff val="55000"/>
          </a:schemeClr>
        </a:gs>
      </a:gsLst>
      <a:path path="shape">
        <a:fillToRect l="50000" t="50000" r="50000" b="50000"/>
      </a:path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uzevsi sve navedeno u obzir,ocenite vase zadovoljstvo specijalistickim sluzbama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59000">
                    <a:srgbClr val="FFFF00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89687">
                    <a:srgbClr val="BAD5DE"/>
                  </a:gs>
                  <a:gs pos="89375">
                    <a:srgbClr val="BFD8CF"/>
                  </a:gs>
                  <a:gs pos="88750">
                    <a:srgbClr val="C8DEB1"/>
                  </a:gs>
                  <a:gs pos="67000">
                    <a:srgbClr val="DAE976"/>
                  </a:gs>
                  <a:gs pos="15000">
                    <a:srgbClr val="FFFF00"/>
                  </a:gs>
                  <a:gs pos="0">
                    <a:schemeClr val="accent1">
                      <a:lumMod val="5000"/>
                      <a:lumOff val="95000"/>
                    </a:schemeClr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24000">
                    <a:schemeClr val="accent1">
                      <a:lumMod val="45000"/>
                      <a:lumOff val="5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70000">
                    <a:srgbClr val="7030A0"/>
                  </a:gs>
                  <a:gs pos="38000">
                    <a:srgbClr val="0070C0"/>
                  </a:gs>
                  <a:gs pos="95000">
                    <a:schemeClr val="accent1">
                      <a:lumMod val="45000"/>
                      <a:lumOff val="55000"/>
                    </a:schemeClr>
                  </a:gs>
                  <a:gs pos="90000">
                    <a:schemeClr val="accent1">
                      <a:lumMod val="45000"/>
                      <a:lumOff val="55000"/>
                    </a:schemeClr>
                  </a:gs>
                  <a:gs pos="6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71000">
                    <a:schemeClr val="tx1">
                      <a:lumMod val="75000"/>
                      <a:lumOff val="25000"/>
                    </a:schemeClr>
                  </a:gs>
                  <a:gs pos="88000">
                    <a:srgbClr val="C00000"/>
                  </a:gs>
                  <a:gs pos="38000">
                    <a:srgbClr val="FF0000"/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71000">
                    <a:srgbClr val="FF0000"/>
                  </a:gs>
                  <a:gs pos="100000">
                    <a:schemeClr val="bg1">
                      <a:lumMod val="50000"/>
                    </a:schemeClr>
                  </a:gs>
                  <a:gs pos="7000">
                    <a:schemeClr val="bg1">
                      <a:lumMod val="50000"/>
                    </a:schemeClr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0.22744022489110641"/>
                  <c:y val="0.108105996676606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25228583697535E-2"/>
                  <c:y val="1.37220173742660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4,40%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veoma zadovoljan</c:v>
                </c:pt>
                <c:pt idx="1">
                  <c:v>zadovoljan</c:v>
                </c:pt>
                <c:pt idx="2">
                  <c:v>ni-ni</c:v>
                </c:pt>
                <c:pt idx="3">
                  <c:v>missing</c:v>
                </c:pt>
                <c:pt idx="4">
                  <c:v>veoma nezadovoljan</c:v>
                </c:pt>
                <c:pt idx="5">
                  <c:v>nezadovoljni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0.51100000000000001</c:v>
                </c:pt>
                <c:pt idx="1">
                  <c:v>0.4</c:v>
                </c:pt>
                <c:pt idx="3">
                  <c:v>4.3999999999999997E-2</c:v>
                </c:pt>
                <c:pt idx="4">
                  <c:v>4.3999999999999997E-2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86000">
          <a:schemeClr val="accent1">
            <a:lumMod val="40000"/>
            <a:lumOff val="60000"/>
          </a:schemeClr>
        </a:gs>
        <a:gs pos="99093">
          <a:srgbClr val="BFC0C1"/>
        </a:gs>
        <a:gs pos="98187">
          <a:srgbClr val="BFC1C2"/>
        </a:gs>
        <a:gs pos="96375">
          <a:srgbClr val="BFC2C5"/>
        </a:gs>
        <a:gs pos="92750">
          <a:srgbClr val="BFC5CB"/>
        </a:gs>
        <a:gs pos="85500">
          <a:srgbClr val="00B0F0"/>
        </a:gs>
        <a:gs pos="100000">
          <a:schemeClr val="bg1">
            <a:lumMod val="75000"/>
          </a:schemeClr>
        </a:gs>
        <a:gs pos="54000">
          <a:srgbClr val="FFC000"/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632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162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79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641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14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39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180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461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50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96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11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4B01-A7C9-4E66-888C-185A07C3887A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56AA-07FD-4B39-9E32-DE03F849E9E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729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7788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Zadovoljstvo korisnika specijalistickim sluzbama</a:t>
            </a:r>
            <a:br>
              <a:rPr lang="sr-Latn-RS" sz="3200" dirty="0" smtClean="0"/>
            </a:br>
            <a:r>
              <a:rPr lang="sr-Latn-RS" sz="3200" dirty="0" smtClean="0"/>
              <a:t>APATIN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2014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3755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9787" y="203982"/>
            <a:ext cx="3932237" cy="160020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000" dirty="0" smtClean="0"/>
              <a:t>Podaci o korisnicima</a:t>
            </a:r>
            <a:endParaRPr lang="sr-Latn-R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N=45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M=26,7%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Z=66,7%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Uzrast od </a:t>
            </a:r>
            <a:r>
              <a:rPr lang="sr-Latn-RS" dirty="0" smtClean="0"/>
              <a:t>36 do86 godina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66% </a:t>
            </a:r>
            <a:r>
              <a:rPr lang="sr-Latn-RS" dirty="0" smtClean="0"/>
              <a:t>srednjeg strucnog obrazovanja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40% </a:t>
            </a:r>
            <a:r>
              <a:rPr lang="sr-Latn-RS" dirty="0" smtClean="0"/>
              <a:t>osrednjeg </a:t>
            </a:r>
            <a:r>
              <a:rPr lang="sr-Latn-RS" dirty="0" smtClean="0"/>
              <a:t>mat.stanja,40% dobrog</a:t>
            </a:r>
            <a:endParaRPr lang="sr-Latn-R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6,7% </a:t>
            </a:r>
            <a:r>
              <a:rPr lang="sr-Latn-RS" dirty="0" smtClean="0"/>
              <a:t>je primljeno istog dana ,bez zakazivanja,dok 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33,3% </a:t>
            </a:r>
            <a:r>
              <a:rPr lang="sr-Latn-RS" dirty="0" smtClean="0"/>
              <a:t>za manje od sedam dana...ostalo su oni s malo vise cekanja/ </a:t>
            </a:r>
            <a:r>
              <a:rPr lang="sr-Latn-RS" dirty="0" smtClean="0"/>
              <a:t>7-15=26%;15-30=6,7%; </a:t>
            </a:r>
            <a:r>
              <a:rPr lang="sr-Latn-RS" dirty="0" smtClean="0"/>
              <a:t>vise od 30 </a:t>
            </a:r>
            <a:r>
              <a:rPr lang="sr-Latn-RS" dirty="0" smtClean="0"/>
              <a:t>dana=8,9%.../</a:t>
            </a:r>
            <a:endParaRPr lang="sr-Latn-RS" dirty="0" smtClean="0"/>
          </a:p>
          <a:p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38" y="633046"/>
            <a:ext cx="4143594" cy="5134708"/>
          </a:xfrm>
        </p:spPr>
      </p:pic>
    </p:spTree>
    <p:extLst>
      <p:ext uri="{BB962C8B-B14F-4D97-AF65-F5344CB8AC3E}">
        <p14:creationId xmlns:p14="http://schemas.microsoft.com/office/powerpoint/2010/main" val="1276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zadovoljstvo</a:t>
            </a:r>
            <a:endParaRPr lang="sr-Latn-RS" sz="2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849443"/>
              </p:ext>
            </p:extLst>
          </p:nvPr>
        </p:nvGraphicFramePr>
        <p:xfrm>
          <a:off x="838200" y="1294228"/>
          <a:ext cx="10515600" cy="519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2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Broj poseta specijalistickim sluzbama u proteklih godinu dana</a:t>
            </a:r>
            <a:endParaRPr lang="sr-Latn-R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709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000" dirty="0" smtClean="0"/>
              <a:t>Lekar...sluzba...izjave</a:t>
            </a:r>
            <a:endParaRPr lang="sr-Latn-R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64125"/>
              </p:ext>
            </p:extLst>
          </p:nvPr>
        </p:nvGraphicFramePr>
        <p:xfrm>
          <a:off x="942534" y="1519310"/>
          <a:ext cx="10411265" cy="499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1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07328"/>
            <a:ext cx="10515600" cy="380463"/>
          </a:xfrm>
          <a:gradFill>
            <a:gsLst>
              <a:gs pos="69944">
                <a:schemeClr val="accent1">
                  <a:lumMod val="20000"/>
                  <a:lumOff val="80000"/>
                </a:schemeClr>
              </a:gs>
              <a:gs pos="100000">
                <a:srgbClr val="FF0000"/>
              </a:gs>
              <a:gs pos="96000">
                <a:schemeClr val="accent1">
                  <a:lumMod val="45000"/>
                  <a:lumOff val="55000"/>
                </a:schemeClr>
              </a:gs>
              <a:gs pos="32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800" dirty="0" smtClean="0"/>
              <a:t>*</a:t>
            </a:r>
            <a:endParaRPr lang="sr-Latn-RS" sz="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0351744"/>
              </p:ext>
            </p:extLst>
          </p:nvPr>
        </p:nvGraphicFramePr>
        <p:xfrm>
          <a:off x="134815" y="970671"/>
          <a:ext cx="5181600" cy="573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3833355"/>
              </p:ext>
            </p:extLst>
          </p:nvPr>
        </p:nvGraphicFramePr>
        <p:xfrm>
          <a:off x="5500467" y="1026942"/>
          <a:ext cx="6541477" cy="568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57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2248" y="2967335"/>
            <a:ext cx="217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bliqueTopLef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5400" b="1" cap="none" spc="0" dirty="0" smtClean="0">
                <a:ln/>
                <a:solidFill>
                  <a:schemeClr val="accent4"/>
                </a:solidFill>
                <a:effectLst/>
              </a:rPr>
              <a:t>HVALA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320" y="5683348"/>
            <a:ext cx="4390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>
                <a:solidFill>
                  <a:srgbClr val="7D3211"/>
                </a:solidFill>
                <a:latin typeface="Brush Script MT" panose="03060802040406070304" pitchFamily="66" charset="0"/>
              </a:rPr>
              <a:t>Dipl.Psiholog Davorka Bosnic</a:t>
            </a:r>
          </a:p>
          <a:p>
            <a:r>
              <a:rPr lang="sr-Latn-RS" sz="2000" dirty="0" smtClean="0">
                <a:solidFill>
                  <a:srgbClr val="7D3211"/>
                </a:solidFill>
                <a:latin typeface="Brush Script MT" panose="03060802040406070304" pitchFamily="66" charset="0"/>
              </a:rPr>
              <a:t>Centar za promociju zdravlja,ZZJZ Sombor 2015</a:t>
            </a:r>
            <a:endParaRPr lang="sr-Latn-RS" sz="2000" dirty="0">
              <a:solidFill>
                <a:srgbClr val="7D3211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111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Brush Script MT</vt:lpstr>
      <vt:lpstr>Calibri</vt:lpstr>
      <vt:lpstr>Calibri Light</vt:lpstr>
      <vt:lpstr>Wingdings</vt:lpstr>
      <vt:lpstr>Office Theme</vt:lpstr>
      <vt:lpstr>Zadovoljstvo korisnika specijalistickim sluzbama APATIN 2014</vt:lpstr>
      <vt:lpstr>Podaci o korisnicima</vt:lpstr>
      <vt:lpstr>zadovoljstvo</vt:lpstr>
      <vt:lpstr>Broj poseta specijalistickim sluzbama u proteklih godinu dana</vt:lpstr>
      <vt:lpstr>Lekar...sluzba...izjave</vt:lpstr>
      <vt:lpstr>*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ZZJZ Sombor</dc:creator>
  <cp:lastModifiedBy>ZZJZ Sombor</cp:lastModifiedBy>
  <cp:revision>40</cp:revision>
  <dcterms:created xsi:type="dcterms:W3CDTF">2015-03-16T11:13:03Z</dcterms:created>
  <dcterms:modified xsi:type="dcterms:W3CDTF">2015-03-18T10:33:18Z</dcterms:modified>
</cp:coreProperties>
</file>