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D32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veoma nezadovoljni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>
              <a:glow rad="88900">
                <a:schemeClr val="tx1">
                  <a:lumMod val="75000"/>
                  <a:lumOff val="25000"/>
                </a:schemeClr>
              </a:glow>
              <a:innerShdw blurRad="139700">
                <a:prstClr val="black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ogucnoscu telefonskog zakazivanja</c:v>
                </c:pt>
                <c:pt idx="1">
                  <c:v>cekanjem zakazanog termina</c:v>
                </c:pt>
                <c:pt idx="2">
                  <c:v>ljubaznocu i profesionalnoscu pri zakazivanju</c:v>
                </c:pt>
                <c:pt idx="3">
                  <c:v>instrukcijama o datumu vremenu i mestu pregleda</c:v>
                </c:pt>
                <c:pt idx="4">
                  <c:v>cekanjem u cekaonici</c:v>
                </c:pt>
                <c:pt idx="5">
                  <c:v>objasnjenjem eventualnog kasnjenja</c:v>
                </c:pt>
                <c:pt idx="6">
                  <c:v>cistocom i podobnoscu cekaonice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2</c:v>
                </c:pt>
                <c:pt idx="1">
                  <c:v>1</c:v>
                </c:pt>
                <c:pt idx="2">
                  <c:v>2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nezadovoljni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ogucnoscu telefonskog zakazivanja</c:v>
                </c:pt>
                <c:pt idx="1">
                  <c:v>cekanjem zakazanog termina</c:v>
                </c:pt>
                <c:pt idx="2">
                  <c:v>ljubaznocu i profesionalnoscu pri zakazivanju</c:v>
                </c:pt>
                <c:pt idx="3">
                  <c:v>instrukcijama o datumu vremenu i mestu pregleda</c:v>
                </c:pt>
                <c:pt idx="4">
                  <c:v>cekanjem u cekaonici</c:v>
                </c:pt>
                <c:pt idx="5">
                  <c:v>objasnjenjem eventualnog kasnjenja</c:v>
                </c:pt>
                <c:pt idx="6">
                  <c:v>cistocom i podobnoscu cekaonice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4">
                  <c:v>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ni-ni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>
              <a:innerShdw blurRad="114300">
                <a:prstClr val="black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ogucnoscu telefonskog zakazivanja</c:v>
                </c:pt>
                <c:pt idx="1">
                  <c:v>cekanjem zakazanog termina</c:v>
                </c:pt>
                <c:pt idx="2">
                  <c:v>ljubaznocu i profesionalnoscu pri zakazivanju</c:v>
                </c:pt>
                <c:pt idx="3">
                  <c:v>instrukcijama o datumu vremenu i mestu pregleda</c:v>
                </c:pt>
                <c:pt idx="4">
                  <c:v>cekanjem u cekaonici</c:v>
                </c:pt>
                <c:pt idx="5">
                  <c:v>objasnjenjem eventualnog kasnjenja</c:v>
                </c:pt>
                <c:pt idx="6">
                  <c:v>cistocom i podobnoscu cekaonice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  <c:pt idx="0">
                  <c:v>2</c:v>
                </c:pt>
                <c:pt idx="1">
                  <c:v>3</c:v>
                </c:pt>
                <c:pt idx="2">
                  <c:v>2</c:v>
                </c:pt>
                <c:pt idx="3">
                  <c:v>1</c:v>
                </c:pt>
                <c:pt idx="4">
                  <c:v>1</c:v>
                </c:pt>
                <c:pt idx="5">
                  <c:v>4</c:v>
                </c:pt>
                <c:pt idx="6">
                  <c:v>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zadovoljni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>
              <a:innerShdw blurRad="114300">
                <a:prstClr val="black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ogucnoscu telefonskog zakazivanja</c:v>
                </c:pt>
                <c:pt idx="1">
                  <c:v>cekanjem zakazanog termina</c:v>
                </c:pt>
                <c:pt idx="2">
                  <c:v>ljubaznocu i profesionalnoscu pri zakazivanju</c:v>
                </c:pt>
                <c:pt idx="3">
                  <c:v>instrukcijama o datumu vremenu i mestu pregleda</c:v>
                </c:pt>
                <c:pt idx="4">
                  <c:v>cekanjem u cekaonici</c:v>
                </c:pt>
                <c:pt idx="5">
                  <c:v>objasnjenjem eventualnog kasnjenja</c:v>
                </c:pt>
                <c:pt idx="6">
                  <c:v>cistocom i podobnoscu cekaonice</c:v>
                </c:pt>
              </c:strCache>
            </c:strRef>
          </c:cat>
          <c:val>
            <c:numRef>
              <c:f>Sheet1!$E$2:$E$8</c:f>
              <c:numCache>
                <c:formatCode>General</c:formatCode>
                <c:ptCount val="7"/>
                <c:pt idx="0">
                  <c:v>13</c:v>
                </c:pt>
                <c:pt idx="1">
                  <c:v>15</c:v>
                </c:pt>
                <c:pt idx="2">
                  <c:v>7</c:v>
                </c:pt>
                <c:pt idx="3">
                  <c:v>11</c:v>
                </c:pt>
                <c:pt idx="4">
                  <c:v>18</c:v>
                </c:pt>
                <c:pt idx="5">
                  <c:v>14</c:v>
                </c:pt>
                <c:pt idx="6">
                  <c:v>13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veoma zadovoljni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>
              <a:innerShdw blurRad="114300">
                <a:prstClr val="black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ogucnoscu telefonskog zakazivanja</c:v>
                </c:pt>
                <c:pt idx="1">
                  <c:v>cekanjem zakazanog termina</c:v>
                </c:pt>
                <c:pt idx="2">
                  <c:v>ljubaznocu i profesionalnoscu pri zakazivanju</c:v>
                </c:pt>
                <c:pt idx="3">
                  <c:v>instrukcijama o datumu vremenu i mestu pregleda</c:v>
                </c:pt>
                <c:pt idx="4">
                  <c:v>cekanjem u cekaonici</c:v>
                </c:pt>
                <c:pt idx="5">
                  <c:v>objasnjenjem eventualnog kasnjenja</c:v>
                </c:pt>
                <c:pt idx="6">
                  <c:v>cistocom i podobnoscu cekaonice</c:v>
                </c:pt>
              </c:strCache>
            </c:strRef>
          </c:cat>
          <c:val>
            <c:numRef>
              <c:f>Sheet1!$F$2:$F$8</c:f>
              <c:numCache>
                <c:formatCode>General</c:formatCode>
                <c:ptCount val="7"/>
                <c:pt idx="0">
                  <c:v>24</c:v>
                </c:pt>
                <c:pt idx="1">
                  <c:v>17</c:v>
                </c:pt>
                <c:pt idx="2">
                  <c:v>27</c:v>
                </c:pt>
                <c:pt idx="3">
                  <c:v>25</c:v>
                </c:pt>
                <c:pt idx="4">
                  <c:v>16</c:v>
                </c:pt>
                <c:pt idx="5">
                  <c:v>16</c:v>
                </c:pt>
                <c:pt idx="6">
                  <c:v>22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>
              <a:innerShdw blurRad="114300">
                <a:prstClr val="black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ogucnoscu telefonskog zakazivanja</c:v>
                </c:pt>
                <c:pt idx="1">
                  <c:v>cekanjem zakazanog termina</c:v>
                </c:pt>
                <c:pt idx="2">
                  <c:v>ljubaznocu i profesionalnoscu pri zakazivanju</c:v>
                </c:pt>
                <c:pt idx="3">
                  <c:v>instrukcijama o datumu vremenu i mestu pregleda</c:v>
                </c:pt>
                <c:pt idx="4">
                  <c:v>cekanjem u cekaonici</c:v>
                </c:pt>
                <c:pt idx="5">
                  <c:v>objasnjenjem eventualnog kasnjenja</c:v>
                </c:pt>
                <c:pt idx="6">
                  <c:v>cistocom i podobnoscu cekaonice</c:v>
                </c:pt>
              </c:strCache>
            </c:strRef>
          </c:cat>
          <c:val>
            <c:numRef>
              <c:f>Sheet1!$G$2:$G$8</c:f>
              <c:numCache>
                <c:formatCode>General</c:formatCode>
                <c:ptCount val="7"/>
                <c:pt idx="0">
                  <c:v>4</c:v>
                </c:pt>
                <c:pt idx="1">
                  <c:v>9</c:v>
                </c:pt>
                <c:pt idx="2">
                  <c:v>7</c:v>
                </c:pt>
                <c:pt idx="3">
                  <c:v>7</c:v>
                </c:pt>
                <c:pt idx="4">
                  <c:v>8</c:v>
                </c:pt>
                <c:pt idx="5">
                  <c:v>10</c:v>
                </c:pt>
                <c:pt idx="6">
                  <c:v>7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107755904"/>
        <c:axId val="-107746656"/>
      </c:barChart>
      <c:catAx>
        <c:axId val="-1077559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07746656"/>
        <c:crosses val="autoZero"/>
        <c:auto val="1"/>
        <c:lblAlgn val="ctr"/>
        <c:lblOffset val="100"/>
        <c:noMultiLvlLbl val="0"/>
      </c:catAx>
      <c:valAx>
        <c:axId val="-1077466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077559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accent4">
            <a:lumMod val="0"/>
            <a:lumOff val="100000"/>
          </a:schemeClr>
        </a:gs>
        <a:gs pos="35000">
          <a:schemeClr val="accent4">
            <a:lumMod val="0"/>
            <a:lumOff val="100000"/>
          </a:schemeClr>
        </a:gs>
        <a:gs pos="100000">
          <a:schemeClr val="accent4">
            <a:lumMod val="100000"/>
          </a:schemeClr>
        </a:gs>
      </a:gsLst>
      <a:path path="circle">
        <a:fillToRect l="50000" t="-80000" r="50000" b="180000"/>
      </a:path>
      <a:tileRect/>
    </a:gradFill>
    <a:ln>
      <a:noFill/>
    </a:ln>
    <a:effectLst/>
    <a:scene3d>
      <a:camera prst="orthographicFront"/>
      <a:lightRig rig="threePt" dir="t"/>
    </a:scene3d>
    <a:sp3d>
      <a:bevelT w="114300" prst="artDeco"/>
    </a:sp3d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4049469359808288"/>
          <c:y val="0.13346952132884182"/>
          <c:w val="0.63369013655901707"/>
          <c:h val="0.71426283134061297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ni jednom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koliko puta ste posetili lekara specijalistu u ovoj sluzbi</c:v>
                </c:pt>
                <c:pt idx="1">
                  <c:v>koliko ste puta posetili DRUGOG specijalistu</c:v>
                </c:pt>
                <c:pt idx="2">
                  <c:v>koliko ste puta posetili specijalistu u privatnoj praksi</c:v>
                </c:pt>
              </c:strCache>
            </c:strRef>
          </c:cat>
          <c:val>
            <c:numRef>
              <c:f>Sheet1!$B$2:$B$4</c:f>
              <c:numCache>
                <c:formatCode>0.00%</c:formatCode>
                <c:ptCount val="3"/>
                <c:pt idx="0">
                  <c:v>0.111</c:v>
                </c:pt>
                <c:pt idx="1">
                  <c:v>8.8999999999999996E-2</c:v>
                </c:pt>
                <c:pt idx="2">
                  <c:v>0.64400000000000002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do deset puta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koliko puta ste posetili lekara specijalistu u ovoj sluzbi</c:v>
                </c:pt>
                <c:pt idx="1">
                  <c:v>koliko ste puta posetili DRUGOG specijalistu</c:v>
                </c:pt>
                <c:pt idx="2">
                  <c:v>koliko ste puta posetili specijalistu u privatnoj praksi</c:v>
                </c:pt>
              </c:strCache>
            </c:strRef>
          </c:cat>
          <c:val>
            <c:numRef>
              <c:f>Sheet1!$C$2:$C$4</c:f>
              <c:numCache>
                <c:formatCode>0.00%</c:formatCode>
                <c:ptCount val="3"/>
                <c:pt idx="0">
                  <c:v>0.75600000000000001</c:v>
                </c:pt>
                <c:pt idx="1">
                  <c:v>0.62</c:v>
                </c:pt>
                <c:pt idx="2">
                  <c:v>0.311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od 10 do 20 putq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2.5362318840579712E-2"/>
                  <c:y val="-7.296606239276287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6.038647342995169E-3"/>
                  <c:y val="-5.837284991421029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koliko puta ste posetili lekara specijalistu u ovoj sluzbi</c:v>
                </c:pt>
                <c:pt idx="1">
                  <c:v>koliko ste puta posetili DRUGOG specijalistu</c:v>
                </c:pt>
                <c:pt idx="2">
                  <c:v>koliko ste puta posetili specijalistu u privatnoj praksi</c:v>
                </c:pt>
              </c:strCache>
            </c:strRef>
          </c:cat>
          <c:val>
            <c:numRef>
              <c:f>Sheet1!$D$2:$D$4</c:f>
              <c:numCache>
                <c:formatCode>0.00%</c:formatCode>
                <c:ptCount val="3"/>
                <c:pt idx="0">
                  <c:v>2.1999999999999999E-2</c:v>
                </c:pt>
                <c:pt idx="1">
                  <c:v>2.1999999999999999E-2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vise od 20 puta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1.0869565217391304E-2"/>
                  <c:y val="4.9616922427078748E-2"/>
                </c:manualLayout>
              </c:layout>
              <c:spPr>
                <a:solidFill>
                  <a:srgbClr val="C00000"/>
                </a:solidFill>
                <a:ln>
                  <a:solidFill>
                    <a:srgbClr val="FFC000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koliko puta ste posetili lekara specijalistu u ovoj sluzbi</c:v>
                </c:pt>
                <c:pt idx="1">
                  <c:v>koliko ste puta posetili DRUGOG specijalistu</c:v>
                </c:pt>
                <c:pt idx="2">
                  <c:v>koliko ste puta posetili specijalistu u privatnoj praksi</c:v>
                </c:pt>
              </c:strCache>
            </c:strRef>
          </c:cat>
          <c:val>
            <c:numRef>
              <c:f>Sheet1!$E$2:$E$4</c:f>
              <c:numCache>
                <c:formatCode>0.00%</c:formatCode>
                <c:ptCount val="3"/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koliko puta ste posetili lekara specijalistu u ovoj sluzbi</c:v>
                </c:pt>
                <c:pt idx="1">
                  <c:v>koliko ste puta posetili DRUGOG specijalistu</c:v>
                </c:pt>
                <c:pt idx="2">
                  <c:v>koliko ste puta posetili specijalistu u privatnoj praksi</c:v>
                </c:pt>
              </c:strCache>
            </c:strRef>
          </c:cat>
          <c:val>
            <c:numRef>
              <c:f>Sheet1!$F$2:$F$4</c:f>
              <c:numCache>
                <c:formatCode>0.00%</c:formatCode>
                <c:ptCount val="3"/>
                <c:pt idx="0">
                  <c:v>0.111</c:v>
                </c:pt>
                <c:pt idx="1">
                  <c:v>0.26700000000000002</c:v>
                </c:pt>
                <c:pt idx="2">
                  <c:v>4.3999999999999997E-2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107757536"/>
        <c:axId val="-107745568"/>
      </c:barChart>
      <c:catAx>
        <c:axId val="-1077575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07745568"/>
        <c:crosses val="autoZero"/>
        <c:auto val="1"/>
        <c:lblAlgn val="ctr"/>
        <c:lblOffset val="100"/>
        <c:noMultiLvlLbl val="0"/>
      </c:catAx>
      <c:valAx>
        <c:axId val="-10774556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077575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slazem se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>
              <a:innerShdw blurRad="114300">
                <a:prstClr val="black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lekar mi je posvetio dovoljno vremena tokom pregleda</c:v>
                </c:pt>
                <c:pt idx="1">
                  <c:v>pazljivo me je saslusao</c:v>
                </c:pt>
                <c:pt idx="2">
                  <c:v>odvojio je dovoljno vremena za razgovor</c:v>
                </c:pt>
                <c:pt idx="3">
                  <c:v>dao mi je jasna objasnjenja bolesti i terapije</c:v>
                </c:pt>
                <c:pt idx="4">
                  <c:v>lekar m je objasnio znacaj testova na koje me upucuje</c:v>
                </c:pt>
                <c:pt idx="5">
                  <c:v>osoblje je bilo ljubazno i puno postovanja</c:v>
                </c:pt>
                <c:pt idx="6">
                  <c:v>jasn mi je plan lecenja</c:v>
                </c:pt>
                <c:pt idx="7">
                  <c:v>osecam se osnazenim posle pregleda</c:v>
                </c:pt>
                <c:pt idx="8">
                  <c:v>postoji knkiga zalbi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35</c:v>
                </c:pt>
                <c:pt idx="1">
                  <c:v>35</c:v>
                </c:pt>
                <c:pt idx="2">
                  <c:v>38</c:v>
                </c:pt>
                <c:pt idx="3">
                  <c:v>36</c:v>
                </c:pt>
                <c:pt idx="4">
                  <c:v>35</c:v>
                </c:pt>
                <c:pt idx="5">
                  <c:v>34</c:v>
                </c:pt>
                <c:pt idx="6">
                  <c:v>33</c:v>
                </c:pt>
                <c:pt idx="7">
                  <c:v>31</c:v>
                </c:pt>
                <c:pt idx="8">
                  <c:v>37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delimicno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>
              <a:innerShdw blurRad="114300">
                <a:prstClr val="black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lekar mi je posvetio dovoljno vremena tokom pregleda</c:v>
                </c:pt>
                <c:pt idx="1">
                  <c:v>pazljivo me je saslusao</c:v>
                </c:pt>
                <c:pt idx="2">
                  <c:v>odvojio je dovoljno vremena za razgovor</c:v>
                </c:pt>
                <c:pt idx="3">
                  <c:v>dao mi je jasna objasnjenja bolesti i terapije</c:v>
                </c:pt>
                <c:pt idx="4">
                  <c:v>lekar m je objasnio znacaj testova na koje me upucuje</c:v>
                </c:pt>
                <c:pt idx="5">
                  <c:v>osoblje je bilo ljubazno i puno postovanja</c:v>
                </c:pt>
                <c:pt idx="6">
                  <c:v>jasn mi je plan lecenja</c:v>
                </c:pt>
                <c:pt idx="7">
                  <c:v>osecam se osnazenim posle pregleda</c:v>
                </c:pt>
                <c:pt idx="8">
                  <c:v>postoji knkiga zalbi</c:v>
                </c:pt>
              </c:strCache>
            </c:strRef>
          </c:cat>
          <c:val>
            <c:numRef>
              <c:f>Sheet1!$C$2:$C$10</c:f>
              <c:numCache>
                <c:formatCode>General</c:formatCode>
                <c:ptCount val="9"/>
                <c:pt idx="0">
                  <c:v>4</c:v>
                </c:pt>
                <c:pt idx="1">
                  <c:v>3</c:v>
                </c:pt>
                <c:pt idx="2">
                  <c:v>1</c:v>
                </c:pt>
                <c:pt idx="3">
                  <c:v>1</c:v>
                </c:pt>
                <c:pt idx="4">
                  <c:v>3</c:v>
                </c:pt>
                <c:pt idx="5">
                  <c:v>3</c:v>
                </c:pt>
                <c:pt idx="6">
                  <c:v>3</c:v>
                </c:pt>
                <c:pt idx="7">
                  <c:v>4</c:v>
                </c:pt>
                <c:pt idx="8">
                  <c:v>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ne slazem se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lekar mi je posvetio dovoljno vremena tokom pregleda</c:v>
                </c:pt>
                <c:pt idx="1">
                  <c:v>pazljivo me je saslusao</c:v>
                </c:pt>
                <c:pt idx="2">
                  <c:v>odvojio je dovoljno vremena za razgovor</c:v>
                </c:pt>
                <c:pt idx="3">
                  <c:v>dao mi je jasna objasnjenja bolesti i terapije</c:v>
                </c:pt>
                <c:pt idx="4">
                  <c:v>lekar m je objasnio znacaj testova na koje me upucuje</c:v>
                </c:pt>
                <c:pt idx="5">
                  <c:v>osoblje je bilo ljubazno i puno postovanja</c:v>
                </c:pt>
                <c:pt idx="6">
                  <c:v>jasn mi je plan lecenja</c:v>
                </c:pt>
                <c:pt idx="7">
                  <c:v>osecam se osnazenim posle pregleda</c:v>
                </c:pt>
                <c:pt idx="8">
                  <c:v>postoji knkiga zalbi</c:v>
                </c:pt>
              </c:strCache>
            </c:strRef>
          </c:cat>
          <c:val>
            <c:numRef>
              <c:f>Sheet1!$D$2:$D$10</c:f>
              <c:numCache>
                <c:formatCode>General</c:formatCode>
                <c:ptCount val="9"/>
                <c:pt idx="2">
                  <c:v>1</c:v>
                </c:pt>
                <c:pt idx="5">
                  <c:v>1</c:v>
                </c:pt>
                <c:pt idx="7">
                  <c:v>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85000"/>
                <a:alpha val="59000"/>
              </a:schemeClr>
            </a:solidFill>
            <a:ln>
              <a:noFill/>
            </a:ln>
            <a:effectLst>
              <a:innerShdw blurRad="114300">
                <a:prstClr val="black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lekar mi je posvetio dovoljno vremena tokom pregleda</c:v>
                </c:pt>
                <c:pt idx="1">
                  <c:v>pazljivo me je saslusao</c:v>
                </c:pt>
                <c:pt idx="2">
                  <c:v>odvojio je dovoljno vremena za razgovor</c:v>
                </c:pt>
                <c:pt idx="3">
                  <c:v>dao mi je jasna objasnjenja bolesti i terapije</c:v>
                </c:pt>
                <c:pt idx="4">
                  <c:v>lekar m je objasnio znacaj testova na koje me upucuje</c:v>
                </c:pt>
                <c:pt idx="5">
                  <c:v>osoblje je bilo ljubazno i puno postovanja</c:v>
                </c:pt>
                <c:pt idx="6">
                  <c:v>jasn mi je plan lecenja</c:v>
                </c:pt>
                <c:pt idx="7">
                  <c:v>osecam se osnazenim posle pregleda</c:v>
                </c:pt>
                <c:pt idx="8">
                  <c:v>postoji knkiga zalbi</c:v>
                </c:pt>
              </c:strCache>
            </c:strRef>
          </c:cat>
          <c:val>
            <c:numRef>
              <c:f>Sheet1!$E$2:$E$10</c:f>
              <c:numCache>
                <c:formatCode>General</c:formatCode>
                <c:ptCount val="9"/>
                <c:pt idx="0">
                  <c:v>6</c:v>
                </c:pt>
                <c:pt idx="1">
                  <c:v>7</c:v>
                </c:pt>
                <c:pt idx="2">
                  <c:v>5</c:v>
                </c:pt>
                <c:pt idx="3">
                  <c:v>8</c:v>
                </c:pt>
                <c:pt idx="4">
                  <c:v>7</c:v>
                </c:pt>
                <c:pt idx="5">
                  <c:v>7</c:v>
                </c:pt>
                <c:pt idx="6">
                  <c:v>9</c:v>
                </c:pt>
                <c:pt idx="7">
                  <c:v>9</c:v>
                </c:pt>
                <c:pt idx="8">
                  <c:v>5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107752096"/>
        <c:axId val="-107751552"/>
      </c:barChart>
      <c:catAx>
        <c:axId val="-1077520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07751552"/>
        <c:crosses val="autoZero"/>
        <c:auto val="1"/>
        <c:lblAlgn val="ctr"/>
        <c:lblOffset val="100"/>
        <c:noMultiLvlLbl val="0"/>
      </c:catAx>
      <c:valAx>
        <c:axId val="-1077515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077520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accent4">
            <a:lumMod val="0"/>
            <a:lumOff val="100000"/>
          </a:schemeClr>
        </a:gs>
        <a:gs pos="35000">
          <a:schemeClr val="accent4">
            <a:lumMod val="0"/>
            <a:lumOff val="100000"/>
          </a:schemeClr>
        </a:gs>
        <a:gs pos="100000">
          <a:schemeClr val="accent4">
            <a:lumMod val="100000"/>
          </a:schemeClr>
        </a:gs>
      </a:gsLst>
      <a:path path="circle">
        <a:fillToRect l="50000" t="-80000" r="50000" b="180000"/>
      </a:path>
      <a:tileRect/>
    </a:gradFill>
    <a:ln>
      <a:noFill/>
    </a:ln>
    <a:effectLst/>
    <a:scene3d>
      <a:camera prst="orthographicFront"/>
      <a:lightRig rig="threePt" dir="t"/>
    </a:scene3d>
    <a:sp3d>
      <a:bevelT w="114300" prst="artDeco"/>
    </a:sp3d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15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ofPieChart>
        <c:ofPieType val="pie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da li ste pregled specijalisti,morali platiti</c:v>
                </c:pt>
              </c:strCache>
            </c:strRef>
          </c:tx>
          <c:dPt>
            <c:idx val="0"/>
            <c:bubble3D val="0"/>
            <c:spPr>
              <a:gradFill>
                <a:gsLst>
                  <a:gs pos="86000">
                    <a:srgbClr val="FFFF00"/>
                  </a:gs>
                  <a:gs pos="95000">
                    <a:schemeClr val="accent1">
                      <a:lumMod val="45000"/>
                      <a:lumOff val="55000"/>
                    </a:schemeClr>
                  </a:gs>
                  <a:gs pos="90000">
                    <a:schemeClr val="accent1">
                      <a:lumMod val="45000"/>
                      <a:lumOff val="55000"/>
                    </a:schemeClr>
                  </a:gs>
                  <a:gs pos="92000">
                    <a:schemeClr val="accent1">
                      <a:lumMod val="30000"/>
                      <a:lumOff val="70000"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gradFill>
                <a:gsLst>
                  <a:gs pos="86000">
                    <a:srgbClr val="00B0F0"/>
                  </a:gs>
                  <a:gs pos="95000">
                    <a:schemeClr val="accent1">
                      <a:lumMod val="45000"/>
                      <a:lumOff val="55000"/>
                    </a:schemeClr>
                  </a:gs>
                  <a:gs pos="61000">
                    <a:schemeClr val="accent1">
                      <a:lumMod val="45000"/>
                      <a:lumOff val="55000"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gradFill>
                <a:gsLst>
                  <a:gs pos="72562">
                    <a:srgbClr val="F1292E"/>
                  </a:gs>
                  <a:gs pos="91500">
                    <a:srgbClr val="C89EB1"/>
                  </a:gs>
                  <a:gs pos="83000">
                    <a:srgbClr val="DA6976"/>
                  </a:gs>
                  <a:gs pos="59000">
                    <a:srgbClr val="FF0000"/>
                  </a:gs>
                  <a:gs pos="94000">
                    <a:schemeClr val="accent1">
                      <a:lumMod val="45000"/>
                      <a:lumOff val="55000"/>
                    </a:schemeClr>
                  </a:gs>
                  <a:gs pos="61000">
                    <a:schemeClr val="accent1">
                      <a:lumMod val="45000"/>
                      <a:lumOff val="55000"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gradFill>
                <a:gsLst>
                  <a:gs pos="8000">
                    <a:srgbClr val="FF0000"/>
                  </a:gs>
                  <a:gs pos="72562">
                    <a:schemeClr val="bg1">
                      <a:lumMod val="65000"/>
                    </a:schemeClr>
                  </a:gs>
                  <a:gs pos="91500">
                    <a:srgbClr val="C89EB1"/>
                  </a:gs>
                  <a:gs pos="83000">
                    <a:srgbClr val="DA6976"/>
                  </a:gs>
                  <a:gs pos="59000">
                    <a:schemeClr val="bg1">
                      <a:lumMod val="50000"/>
                    </a:schemeClr>
                  </a:gs>
                  <a:gs pos="94000">
                    <a:schemeClr val="accent1">
                      <a:lumMod val="45000"/>
                      <a:lumOff val="55000"/>
                    </a:schemeClr>
                  </a:gs>
                  <a:gs pos="20000">
                    <a:schemeClr val="accent1">
                      <a:lumMod val="45000"/>
                      <a:lumOff val="55000"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gradFill>
                <a:gsLst>
                  <a:gs pos="39000">
                    <a:srgbClr val="FF0000"/>
                  </a:gs>
                  <a:gs pos="72562">
                    <a:schemeClr val="bg1">
                      <a:lumMod val="65000"/>
                    </a:schemeClr>
                  </a:gs>
                  <a:gs pos="91500">
                    <a:srgbClr val="C89EB1"/>
                  </a:gs>
                  <a:gs pos="100000">
                    <a:srgbClr val="FF0000"/>
                  </a:gs>
                  <a:gs pos="59000">
                    <a:schemeClr val="bg1">
                      <a:lumMod val="50000"/>
                    </a:schemeClr>
                  </a:gs>
                  <a:gs pos="94000">
                    <a:schemeClr val="accent1">
                      <a:lumMod val="45000"/>
                      <a:lumOff val="55000"/>
                    </a:schemeClr>
                  </a:gs>
                  <a:gs pos="20000">
                    <a:schemeClr val="accent1">
                      <a:lumMod val="45000"/>
                      <a:lumOff val="55000"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Sheet1!$A$2:$A$5</c:f>
              <c:strCache>
                <c:ptCount val="4"/>
                <c:pt idx="0">
                  <c:v>besplatan</c:v>
                </c:pt>
                <c:pt idx="1">
                  <c:v>participacija</c:v>
                </c:pt>
                <c:pt idx="2">
                  <c:v>puna cena</c:v>
                </c:pt>
                <c:pt idx="3">
                  <c:v>missing</c:v>
                </c:pt>
              </c:strCache>
            </c:strRef>
          </c:cat>
          <c:val>
            <c:numRef>
              <c:f>Sheet1!$B$2:$B$5</c:f>
              <c:numCache>
                <c:formatCode>0.00%</c:formatCode>
                <c:ptCount val="4"/>
                <c:pt idx="0">
                  <c:v>0.46700000000000003</c:v>
                </c:pt>
                <c:pt idx="1">
                  <c:v>0.42199999999999999</c:v>
                </c:pt>
                <c:pt idx="2">
                  <c:v>4.3999999999999997E-2</c:v>
                </c:pt>
                <c:pt idx="3">
                  <c:v>6.7000000000000004E-2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gapWidth val="100"/>
        <c:secondPieSize val="75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gradFill>
      <a:gsLst>
        <a:gs pos="60178">
          <a:schemeClr val="accent2">
            <a:lumMod val="60000"/>
            <a:lumOff val="40000"/>
          </a:schemeClr>
        </a:gs>
        <a:gs pos="100000">
          <a:schemeClr val="accent2">
            <a:lumMod val="75000"/>
          </a:schemeClr>
        </a:gs>
        <a:gs pos="25000">
          <a:schemeClr val="bg1">
            <a:lumMod val="50000"/>
          </a:schemeClr>
        </a:gs>
        <a:gs pos="91000">
          <a:schemeClr val="accent1">
            <a:lumMod val="45000"/>
            <a:lumOff val="55000"/>
          </a:schemeClr>
        </a:gs>
        <a:gs pos="20000">
          <a:schemeClr val="accent1">
            <a:lumMod val="45000"/>
            <a:lumOff val="55000"/>
          </a:schemeClr>
        </a:gs>
      </a:gsLst>
      <a:path path="shape">
        <a:fillToRect l="50000" t="50000" r="50000" b="50000"/>
      </a:path>
    </a:gradFill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15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ofPieChart>
        <c:ofPieType val="pie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uzevsi sve navedeno u obzir,ocenite vase zadovoljstvo specijalistickim sluzbama</c:v>
                </c:pt>
              </c:strCache>
            </c:strRef>
          </c:tx>
          <c:dPt>
            <c:idx val="0"/>
            <c:bubble3D val="0"/>
            <c:spPr>
              <a:gradFill>
                <a:gsLst>
                  <a:gs pos="59000">
                    <a:srgbClr val="FFFF00"/>
                  </a:gs>
                  <a:gs pos="100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45000"/>
                      <a:lumOff val="55000"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gradFill>
                <a:gsLst>
                  <a:gs pos="89687">
                    <a:srgbClr val="BAD5DE"/>
                  </a:gs>
                  <a:gs pos="89375">
                    <a:srgbClr val="BFD8CF"/>
                  </a:gs>
                  <a:gs pos="88750">
                    <a:srgbClr val="C8DEB1"/>
                  </a:gs>
                  <a:gs pos="67000">
                    <a:srgbClr val="DAE976"/>
                  </a:gs>
                  <a:gs pos="15000">
                    <a:srgbClr val="FFFF00"/>
                  </a:gs>
                  <a:gs pos="0">
                    <a:schemeClr val="accent1">
                      <a:lumMod val="5000"/>
                      <a:lumOff val="95000"/>
                    </a:schemeClr>
                  </a:gs>
                  <a:gs pos="95000">
                    <a:schemeClr val="accent1">
                      <a:lumMod val="45000"/>
                      <a:lumOff val="55000"/>
                    </a:schemeClr>
                  </a:gs>
                  <a:gs pos="24000">
                    <a:schemeClr val="accent1">
                      <a:lumMod val="45000"/>
                      <a:lumOff val="55000"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gradFill flip="none" rotWithShape="1">
                <a:gsLst>
                  <a:gs pos="70000">
                    <a:srgbClr val="7030A0"/>
                  </a:gs>
                  <a:gs pos="38000">
                    <a:srgbClr val="0070C0"/>
                  </a:gs>
                  <a:gs pos="95000">
                    <a:schemeClr val="accent1">
                      <a:lumMod val="45000"/>
                      <a:lumOff val="55000"/>
                    </a:schemeClr>
                  </a:gs>
                  <a:gs pos="90000">
                    <a:schemeClr val="accent1">
                      <a:lumMod val="45000"/>
                      <a:lumOff val="55000"/>
                    </a:schemeClr>
                  </a:gs>
                  <a:gs pos="60000">
                    <a:schemeClr val="accent1">
                      <a:lumMod val="30000"/>
                      <a:lumOff val="7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gradFill>
                <a:gsLst>
                  <a:gs pos="71000">
                    <a:schemeClr val="tx1">
                      <a:lumMod val="75000"/>
                      <a:lumOff val="25000"/>
                    </a:schemeClr>
                  </a:gs>
                  <a:gs pos="88000">
                    <a:srgbClr val="C00000"/>
                  </a:gs>
                  <a:gs pos="38000">
                    <a:srgbClr val="FF0000"/>
                  </a:gs>
                </a:gsLst>
                <a:path path="circle">
                  <a:fillToRect l="100000" t="100000"/>
                </a:path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gradFill>
                <a:gsLst>
                  <a:gs pos="71000">
                    <a:srgbClr val="FF0000"/>
                  </a:gs>
                  <a:gs pos="100000">
                    <a:schemeClr val="bg1">
                      <a:lumMod val="50000"/>
                    </a:schemeClr>
                  </a:gs>
                  <a:gs pos="7000">
                    <a:schemeClr val="bg1">
                      <a:lumMod val="50000"/>
                    </a:schemeClr>
                  </a:gs>
                </a:gsLst>
                <a:path path="circle">
                  <a:fillToRect l="100000" t="100000"/>
                </a:path>
              </a:gra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4"/>
              <c:layout>
                <c:manualLayout>
                  <c:x val="0.22744022489110641"/>
                  <c:y val="0.1081059966766068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1.425228583697535E-2"/>
                  <c:y val="1.372201737426601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4,40%</a:t>
                    </a:r>
                    <a:endParaRPr lang="en-US" dirty="0">
                      <a:solidFill>
                        <a:schemeClr val="tx1"/>
                      </a:solidFill>
                    </a:endParaRP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Sheet1!$A$2:$A$7</c:f>
              <c:strCache>
                <c:ptCount val="6"/>
                <c:pt idx="0">
                  <c:v>veoma zadovoljan</c:v>
                </c:pt>
                <c:pt idx="1">
                  <c:v>zadovoljan</c:v>
                </c:pt>
                <c:pt idx="2">
                  <c:v>ni-ni</c:v>
                </c:pt>
                <c:pt idx="3">
                  <c:v>missing</c:v>
                </c:pt>
                <c:pt idx="4">
                  <c:v>veoma nezadovoljan</c:v>
                </c:pt>
                <c:pt idx="5">
                  <c:v>nezadovoljni</c:v>
                </c:pt>
              </c:strCache>
            </c:strRef>
          </c:cat>
          <c:val>
            <c:numRef>
              <c:f>Sheet1!$B$2:$B$7</c:f>
              <c:numCache>
                <c:formatCode>0.00%</c:formatCode>
                <c:ptCount val="6"/>
                <c:pt idx="0">
                  <c:v>0.51100000000000001</c:v>
                </c:pt>
                <c:pt idx="1">
                  <c:v>0.4</c:v>
                </c:pt>
                <c:pt idx="3">
                  <c:v>4.3999999999999997E-2</c:v>
                </c:pt>
                <c:pt idx="4">
                  <c:v>4.3999999999999997E-2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gapWidth val="100"/>
        <c:secondPieSize val="75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gradFill flip="none" rotWithShape="1">
      <a:gsLst>
        <a:gs pos="86000">
          <a:schemeClr val="accent1">
            <a:lumMod val="40000"/>
            <a:lumOff val="60000"/>
          </a:schemeClr>
        </a:gs>
        <a:gs pos="99093">
          <a:srgbClr val="BFC0C1"/>
        </a:gs>
        <a:gs pos="98187">
          <a:srgbClr val="BFC1C2"/>
        </a:gs>
        <a:gs pos="96375">
          <a:srgbClr val="BFC2C5"/>
        </a:gs>
        <a:gs pos="92750">
          <a:srgbClr val="BFC5CB"/>
        </a:gs>
        <a:gs pos="85500">
          <a:srgbClr val="00B0F0"/>
        </a:gs>
        <a:gs pos="100000">
          <a:schemeClr val="bg1">
            <a:lumMod val="75000"/>
          </a:schemeClr>
        </a:gs>
        <a:gs pos="54000">
          <a:srgbClr val="FFC000"/>
        </a:gs>
      </a:gsLst>
      <a:path path="circle">
        <a:fillToRect l="100000" t="100000"/>
      </a:path>
      <a:tileRect r="-100000" b="-100000"/>
    </a:gradFill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3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50000"/>
            <a:lumOff val="50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915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3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50000"/>
            <a:lumOff val="50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915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F4B01-A7C9-4E66-888C-185A07C3887A}" type="datetimeFigureOut">
              <a:rPr lang="sr-Latn-RS" smtClean="0"/>
              <a:t>18.3.2015.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D56AA-07FD-4B39-9E32-DE03F849E9EB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046325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F4B01-A7C9-4E66-888C-185A07C3887A}" type="datetimeFigureOut">
              <a:rPr lang="sr-Latn-RS" smtClean="0"/>
              <a:t>18.3.2015.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D56AA-07FD-4B39-9E32-DE03F849E9EB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701627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F4B01-A7C9-4E66-888C-185A07C3887A}" type="datetimeFigureOut">
              <a:rPr lang="sr-Latn-RS" smtClean="0"/>
              <a:t>18.3.2015.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D56AA-07FD-4B39-9E32-DE03F849E9EB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477990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F4B01-A7C9-4E66-888C-185A07C3887A}" type="datetimeFigureOut">
              <a:rPr lang="sr-Latn-RS" smtClean="0"/>
              <a:t>18.3.2015.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D56AA-07FD-4B39-9E32-DE03F849E9EB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376415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F4B01-A7C9-4E66-888C-185A07C3887A}" type="datetimeFigureOut">
              <a:rPr lang="sr-Latn-RS" smtClean="0"/>
              <a:t>18.3.2015.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D56AA-07FD-4B39-9E32-DE03F849E9EB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40143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F4B01-A7C9-4E66-888C-185A07C3887A}" type="datetimeFigureOut">
              <a:rPr lang="sr-Latn-RS" smtClean="0"/>
              <a:t>18.3.2015.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D56AA-07FD-4B39-9E32-DE03F849E9EB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593916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F4B01-A7C9-4E66-888C-185A07C3887A}" type="datetimeFigureOut">
              <a:rPr lang="sr-Latn-RS" smtClean="0"/>
              <a:t>18.3.2015.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D56AA-07FD-4B39-9E32-DE03F849E9EB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251809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F4B01-A7C9-4E66-888C-185A07C3887A}" type="datetimeFigureOut">
              <a:rPr lang="sr-Latn-RS" smtClean="0"/>
              <a:t>18.3.2015.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D56AA-07FD-4B39-9E32-DE03F849E9EB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174610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F4B01-A7C9-4E66-888C-185A07C3887A}" type="datetimeFigureOut">
              <a:rPr lang="sr-Latn-RS" smtClean="0"/>
              <a:t>18.3.2015.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D56AA-07FD-4B39-9E32-DE03F849E9EB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835056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F4B01-A7C9-4E66-888C-185A07C3887A}" type="datetimeFigureOut">
              <a:rPr lang="sr-Latn-RS" smtClean="0"/>
              <a:t>18.3.2015.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D56AA-07FD-4B39-9E32-DE03F849E9EB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469696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F4B01-A7C9-4E66-888C-185A07C3887A}" type="datetimeFigureOut">
              <a:rPr lang="sr-Latn-RS" smtClean="0"/>
              <a:t>18.3.2015.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D56AA-07FD-4B39-9E32-DE03F849E9EB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771187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4">
                <a:lumMod val="40000"/>
                <a:lumOff val="60000"/>
              </a:schemeClr>
            </a:gs>
            <a:gs pos="46000">
              <a:schemeClr val="accent4">
                <a:lumMod val="95000"/>
                <a:lumOff val="5000"/>
              </a:schemeClr>
            </a:gs>
            <a:gs pos="100000">
              <a:schemeClr val="accent4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F4B01-A7C9-4E66-888C-185A07C3887A}" type="datetimeFigureOut">
              <a:rPr lang="sr-Latn-RS" smtClean="0"/>
              <a:t>18.3.2015.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6D56AA-07FD-4B39-9E32-DE03F849E9EB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107292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47788"/>
          </a:xfrm>
        </p:spPr>
        <p:txBody>
          <a:bodyPr>
            <a:normAutofit/>
          </a:bodyPr>
          <a:lstStyle/>
          <a:p>
            <a:pPr algn="ctr"/>
            <a:r>
              <a:rPr lang="sr-Latn-RS" sz="3200" dirty="0" smtClean="0"/>
              <a:t>Zadovoljstvo korisnika specijalistickim sluzbama</a:t>
            </a:r>
            <a:br>
              <a:rPr lang="sr-Latn-RS" sz="3200" dirty="0" smtClean="0"/>
            </a:br>
            <a:r>
              <a:rPr lang="sr-Latn-RS" sz="3200" dirty="0" smtClean="0"/>
              <a:t>APATIN</a:t>
            </a:r>
            <a:r>
              <a:rPr lang="sr-Latn-RS" sz="3200" dirty="0" smtClean="0"/>
              <a:t/>
            </a:r>
            <a:br>
              <a:rPr lang="sr-Latn-RS" sz="3200" dirty="0" smtClean="0"/>
            </a:br>
            <a:r>
              <a:rPr lang="sr-Latn-RS" sz="3200" dirty="0" smtClean="0"/>
              <a:t>2014</a:t>
            </a:r>
            <a:endParaRPr lang="sr-Latn-RS" sz="3200" dirty="0"/>
          </a:p>
        </p:txBody>
      </p:sp>
    </p:spTree>
    <p:extLst>
      <p:ext uri="{BB962C8B-B14F-4D97-AF65-F5344CB8AC3E}">
        <p14:creationId xmlns:p14="http://schemas.microsoft.com/office/powerpoint/2010/main" val="337556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9787" y="203982"/>
            <a:ext cx="3932237" cy="1600200"/>
          </a:xfrm>
          <a:gradFill flip="none" rotWithShape="1">
            <a:gsLst>
              <a:gs pos="0">
                <a:schemeClr val="accent4">
                  <a:lumMod val="0"/>
                  <a:lumOff val="100000"/>
                </a:schemeClr>
              </a:gs>
              <a:gs pos="35000">
                <a:schemeClr val="accent4">
                  <a:lumMod val="0"/>
                  <a:lumOff val="100000"/>
                </a:schemeClr>
              </a:gs>
              <a:gs pos="100000">
                <a:schemeClr val="accent4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>
            <a:normAutofit/>
          </a:bodyPr>
          <a:lstStyle/>
          <a:p>
            <a:r>
              <a:rPr lang="sr-Latn-RS" sz="2000" dirty="0" smtClean="0"/>
              <a:t>Podaci o korisnicima</a:t>
            </a:r>
            <a:endParaRPr lang="sr-Latn-RS" sz="20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sr-Latn-RS" dirty="0" smtClean="0"/>
              <a:t>N=45</a:t>
            </a:r>
            <a:endParaRPr lang="sr-Latn-RS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r-Latn-RS" dirty="0" smtClean="0"/>
              <a:t>M=26,7%</a:t>
            </a:r>
            <a:endParaRPr lang="sr-Latn-RS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r-Latn-RS" dirty="0" smtClean="0"/>
              <a:t>Z=66,7%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r-Latn-RS" dirty="0" smtClean="0"/>
              <a:t>Uzrast od </a:t>
            </a:r>
            <a:r>
              <a:rPr lang="sr-Latn-RS" dirty="0" smtClean="0"/>
              <a:t>36 do86 godina</a:t>
            </a:r>
            <a:endParaRPr lang="sr-Latn-RS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r-Latn-RS" dirty="0" smtClean="0"/>
              <a:t>66% </a:t>
            </a:r>
            <a:r>
              <a:rPr lang="sr-Latn-RS" dirty="0" smtClean="0"/>
              <a:t>srednjeg strucnog obrazovanja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r-Latn-RS" dirty="0" smtClean="0"/>
              <a:t>40% </a:t>
            </a:r>
            <a:r>
              <a:rPr lang="sr-Latn-RS" dirty="0" smtClean="0"/>
              <a:t>osrednjeg </a:t>
            </a:r>
            <a:r>
              <a:rPr lang="sr-Latn-RS" dirty="0" smtClean="0"/>
              <a:t>mat.stanja,40% dobrog</a:t>
            </a:r>
            <a:endParaRPr lang="sr-Latn-RS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r-Latn-RS" dirty="0" smtClean="0"/>
              <a:t>6,7% </a:t>
            </a:r>
            <a:r>
              <a:rPr lang="sr-Latn-RS" dirty="0" smtClean="0"/>
              <a:t>je primljeno istog dana ,bez zakazivanja,dok je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r-Latn-RS" dirty="0" smtClean="0"/>
              <a:t>33,3% </a:t>
            </a:r>
            <a:r>
              <a:rPr lang="sr-Latn-RS" dirty="0" smtClean="0"/>
              <a:t>za manje od sedam dana...ostalo su oni s malo vise cekanja/ </a:t>
            </a:r>
            <a:r>
              <a:rPr lang="sr-Latn-RS" dirty="0" smtClean="0"/>
              <a:t>7-15=26%;15-30=6,7%; </a:t>
            </a:r>
            <a:r>
              <a:rPr lang="sr-Latn-RS" dirty="0" smtClean="0"/>
              <a:t>vise od 30 </a:t>
            </a:r>
            <a:r>
              <a:rPr lang="sr-Latn-RS" dirty="0" smtClean="0"/>
              <a:t>dana=8,9%.../</a:t>
            </a:r>
            <a:endParaRPr lang="sr-Latn-RS" dirty="0" smtClean="0"/>
          </a:p>
          <a:p>
            <a:endParaRPr lang="sr-Latn-R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5138" y="633046"/>
            <a:ext cx="4143594" cy="5134708"/>
          </a:xfrm>
        </p:spPr>
      </p:pic>
    </p:spTree>
    <p:extLst>
      <p:ext uri="{BB962C8B-B14F-4D97-AF65-F5344CB8AC3E}">
        <p14:creationId xmlns:p14="http://schemas.microsoft.com/office/powerpoint/2010/main" val="127687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1817"/>
          </a:xfr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>
            <a:normAutofit/>
          </a:bodyPr>
          <a:lstStyle/>
          <a:p>
            <a:r>
              <a:rPr lang="sr-Latn-RS" sz="2400" dirty="0" smtClean="0"/>
              <a:t>zadovoljstvo</a:t>
            </a:r>
            <a:endParaRPr lang="sr-Latn-RS" sz="2400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8849443"/>
              </p:ext>
            </p:extLst>
          </p:nvPr>
        </p:nvGraphicFramePr>
        <p:xfrm>
          <a:off x="838200" y="1294228"/>
          <a:ext cx="10515600" cy="51909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77247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2800" dirty="0" smtClean="0"/>
              <a:t>Broj poseta specijalistickim sluzbama u proteklih godinu dana</a:t>
            </a:r>
            <a:endParaRPr lang="sr-Latn-RS" sz="28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327091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39374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00967"/>
          </a:xfrm>
          <a:gradFill flip="none" rotWithShape="1">
            <a:gsLst>
              <a:gs pos="0">
                <a:schemeClr val="accent4">
                  <a:lumMod val="40000"/>
                  <a:lumOff val="60000"/>
                </a:schemeClr>
              </a:gs>
              <a:gs pos="46000">
                <a:schemeClr val="accent4">
                  <a:lumMod val="95000"/>
                  <a:lumOff val="5000"/>
                </a:schemeClr>
              </a:gs>
              <a:gs pos="100000">
                <a:schemeClr val="accent4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>
            <a:normAutofit/>
          </a:bodyPr>
          <a:lstStyle/>
          <a:p>
            <a:r>
              <a:rPr lang="sr-Latn-RS" sz="2000" dirty="0" smtClean="0"/>
              <a:t>Lekar...sluzba...izjave</a:t>
            </a:r>
            <a:endParaRPr lang="sr-Latn-RS" sz="2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4464125"/>
              </p:ext>
            </p:extLst>
          </p:nvPr>
        </p:nvGraphicFramePr>
        <p:xfrm>
          <a:off x="942534" y="1519310"/>
          <a:ext cx="10411265" cy="49940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81105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0" y="407328"/>
            <a:ext cx="10515600" cy="380463"/>
          </a:xfrm>
          <a:gradFill>
            <a:gsLst>
              <a:gs pos="69944">
                <a:schemeClr val="accent1">
                  <a:lumMod val="20000"/>
                  <a:lumOff val="80000"/>
                </a:schemeClr>
              </a:gs>
              <a:gs pos="100000">
                <a:srgbClr val="FF0000"/>
              </a:gs>
              <a:gs pos="96000">
                <a:schemeClr val="accent1">
                  <a:lumMod val="45000"/>
                  <a:lumOff val="55000"/>
                </a:schemeClr>
              </a:gs>
              <a:gs pos="32000">
                <a:schemeClr val="accent1">
                  <a:lumMod val="30000"/>
                  <a:lumOff val="70000"/>
                </a:schemeClr>
              </a:gs>
            </a:gsLst>
            <a:path path="shape">
              <a:fillToRect l="50000" t="50000" r="50000" b="50000"/>
            </a:path>
          </a:gra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>
            <a:normAutofit/>
          </a:bodyPr>
          <a:lstStyle/>
          <a:p>
            <a:r>
              <a:rPr lang="sr-Latn-RS" sz="800" dirty="0" smtClean="0"/>
              <a:t>*</a:t>
            </a:r>
            <a:endParaRPr lang="sr-Latn-RS" sz="800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510351744"/>
              </p:ext>
            </p:extLst>
          </p:nvPr>
        </p:nvGraphicFramePr>
        <p:xfrm>
          <a:off x="134815" y="970671"/>
          <a:ext cx="5181600" cy="57396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Content Placeholder 1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093833355"/>
              </p:ext>
            </p:extLst>
          </p:nvPr>
        </p:nvGraphicFramePr>
        <p:xfrm>
          <a:off x="5500467" y="1026942"/>
          <a:ext cx="6541477" cy="56833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2577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032248" y="2967335"/>
            <a:ext cx="2170410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anDown">
              <a:avLst/>
            </a:prstTxWarp>
            <a:spAutoFit/>
            <a:scene3d>
              <a:camera prst="obliqueTopLef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sr-Latn-RS" sz="5400" b="1" cap="none" spc="0" dirty="0" smtClean="0">
                <a:ln/>
                <a:solidFill>
                  <a:schemeClr val="accent4"/>
                </a:solidFill>
                <a:effectLst/>
              </a:rPr>
              <a:t>HVALA</a:t>
            </a:r>
            <a:endParaRPr lang="en-US" sz="5400" b="1" cap="none" spc="0" dirty="0">
              <a:ln/>
              <a:solidFill>
                <a:schemeClr val="accent4"/>
              </a:solidFill>
              <a:effectLst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32320" y="5683348"/>
            <a:ext cx="43909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2000" dirty="0" smtClean="0">
                <a:solidFill>
                  <a:srgbClr val="7D3211"/>
                </a:solidFill>
                <a:latin typeface="Brush Script MT" panose="03060802040406070304" pitchFamily="66" charset="0"/>
              </a:rPr>
              <a:t>Dipl.Psiholog Davorka Bosnic</a:t>
            </a:r>
          </a:p>
          <a:p>
            <a:r>
              <a:rPr lang="sr-Latn-RS" sz="2000" dirty="0" smtClean="0">
                <a:solidFill>
                  <a:srgbClr val="7D3211"/>
                </a:solidFill>
                <a:latin typeface="Brush Script MT" panose="03060802040406070304" pitchFamily="66" charset="0"/>
              </a:rPr>
              <a:t>Centar za promociju zdravlja,ZZJZ Sombor 2015</a:t>
            </a:r>
            <a:endParaRPr lang="sr-Latn-RS" sz="2000" dirty="0">
              <a:solidFill>
                <a:srgbClr val="7D3211"/>
              </a:solidFill>
              <a:latin typeface="Brush Script MT" panose="030608020404060703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9293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</TotalTime>
  <Words>111</Words>
  <Application>Microsoft Office PowerPoint</Application>
  <PresentationFormat>Widescreen</PresentationFormat>
  <Paragraphs>25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Brush Script MT</vt:lpstr>
      <vt:lpstr>Calibri</vt:lpstr>
      <vt:lpstr>Calibri Light</vt:lpstr>
      <vt:lpstr>Wingdings</vt:lpstr>
      <vt:lpstr>Office Theme</vt:lpstr>
      <vt:lpstr>Zadovoljstvo korisnika specijalistickim sluzbama APATIN 2014</vt:lpstr>
      <vt:lpstr>Podaci o korisnicima</vt:lpstr>
      <vt:lpstr>zadovoljstvo</vt:lpstr>
      <vt:lpstr>Broj poseta specijalistickim sluzbama u proteklih godinu dana</vt:lpstr>
      <vt:lpstr>Lekar...sluzba...izjave</vt:lpstr>
      <vt:lpstr>*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ZZJZ Sombor</dc:creator>
  <cp:lastModifiedBy>ZZJZ Sombor</cp:lastModifiedBy>
  <cp:revision>40</cp:revision>
  <dcterms:created xsi:type="dcterms:W3CDTF">2015-03-16T11:13:03Z</dcterms:created>
  <dcterms:modified xsi:type="dcterms:W3CDTF">2015-03-18T10:33:18Z</dcterms:modified>
</cp:coreProperties>
</file>