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ZJZ Sombor" initials="ZS" lastIdx="2" clrIdx="0">
    <p:extLst>
      <p:ext uri="{19B8F6BF-5375-455C-9EA6-DF929625EA0E}">
        <p15:presenceInfo xmlns:p15="http://schemas.microsoft.com/office/powerpoint/2012/main" userId="22c62b4d2256b58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 jednom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lumMod val="89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139700" dist="38100" dir="8100000" algn="tr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2.4154589371981118E-3"/>
                  <c:y val="-6.12914924099208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je vase dete posetilo svog stomatologa u prosloj godini</c:v>
                </c:pt>
                <c:pt idx="1">
                  <c:v>koliko puta je vase dete posetilo drugog stom.iz sluzbe?</c:v>
                </c:pt>
                <c:pt idx="2">
                  <c:v>koliko puta je posetilo stomatologa u privatnoj praxi?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9.0999999999999998E-2</c:v>
                </c:pt>
                <c:pt idx="1">
                  <c:v>0.182</c:v>
                </c:pt>
                <c:pt idx="2">
                  <c:v>0.45500000000000002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 pet puta</c:v>
                </c:pt>
              </c:strCache>
            </c:strRef>
          </c:tx>
          <c:spPr>
            <a:gradFill flip="none" rotWithShape="1">
              <a:gsLst>
                <a:gs pos="0">
                  <a:schemeClr val="accent4">
                    <a:lumMod val="89000"/>
                  </a:schemeClr>
                </a:gs>
                <a:gs pos="23000">
                  <a:schemeClr val="accent4">
                    <a:lumMod val="89000"/>
                  </a:schemeClr>
                </a:gs>
                <a:gs pos="69000">
                  <a:schemeClr val="accent4">
                    <a:lumMod val="75000"/>
                  </a:schemeClr>
                </a:gs>
                <a:gs pos="97000">
                  <a:schemeClr val="accent4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je vase dete posetilo svog stomatologa u prosloj godini</c:v>
                </c:pt>
                <c:pt idx="1">
                  <c:v>koliko puta je vase dete posetilo drugog stom.iz sluzbe?</c:v>
                </c:pt>
                <c:pt idx="2">
                  <c:v>koliko puta je posetilo stomatologa u privatnoj praxi?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0.72799999999999998</c:v>
                </c:pt>
                <c:pt idx="1">
                  <c:v>9.0999999999999998E-2</c:v>
                </c:pt>
                <c:pt idx="2">
                  <c:v>0.27300000000000002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 5 do 10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89000"/>
                  </a:schemeClr>
                </a:gs>
                <a:gs pos="23000">
                  <a:schemeClr val="accent1">
                    <a:lumMod val="89000"/>
                  </a:schemeClr>
                </a:gs>
                <a:gs pos="69000">
                  <a:schemeClr val="accent1">
                    <a:lumMod val="75000"/>
                  </a:schemeClr>
                </a:gs>
                <a:gs pos="97000">
                  <a:schemeClr val="accent1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2"/>
              <c:layout>
                <c:manualLayout>
                  <c:x val="8.4541062801932361E-3"/>
                  <c:y val="-7.15068560520924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158260108790751E-2"/>
                      <c:h val="4.8478651853751643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je vase dete posetilo svog stomatologa u prosloj godini</c:v>
                </c:pt>
                <c:pt idx="1">
                  <c:v>koliko puta je vase dete posetilo drugog stom.iz sluzbe?</c:v>
                </c:pt>
                <c:pt idx="2">
                  <c:v>koliko puta je posetilo stomatologa u privatnoj praxi?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0%">
                  <c:v>9.0999999999999998E-2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  <a:alpha val="52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koliko puta je vase dete posetilo svog stomatologa u prosloj godini</c:v>
                </c:pt>
                <c:pt idx="1">
                  <c:v>koliko puta je vase dete posetilo drugog stom.iz sluzbe?</c:v>
                </c:pt>
                <c:pt idx="2">
                  <c:v>koliko puta je posetilo stomatologa u privatnoj praxi?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0">
                  <c:v>9.0999999999999998E-2</c:v>
                </c:pt>
                <c:pt idx="1">
                  <c:v>0.72699999999999998</c:v>
                </c:pt>
                <c:pt idx="2">
                  <c:v>0.27300000000000002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64749616"/>
        <c:axId val="-164745264"/>
      </c:barChart>
      <c:catAx>
        <c:axId val="-164749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4745264"/>
        <c:crosses val="autoZero"/>
        <c:auto val="1"/>
        <c:lblAlgn val="ctr"/>
        <c:lblOffset val="100"/>
        <c:noMultiLvlLbl val="0"/>
      </c:catAx>
      <c:valAx>
        <c:axId val="-164745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4749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100000">
          <a:schemeClr val="accent2">
            <a:lumMod val="67000"/>
          </a:schemeClr>
        </a:gs>
        <a:gs pos="20000">
          <a:schemeClr val="accent2">
            <a:lumMod val="97000"/>
            <a:lumOff val="3000"/>
          </a:schemeClr>
        </a:gs>
        <a:gs pos="55000">
          <a:schemeClr val="accent2">
            <a:lumMod val="60000"/>
            <a:lumOff val="40000"/>
          </a:schemeClr>
        </a:gs>
      </a:gsLst>
      <a:path path="circle">
        <a:fillToRect l="50000" t="50000" r="50000" b="50000"/>
      </a:path>
      <a:tileRect/>
    </a:gradFill>
    <a:ln>
      <a:noFill/>
    </a:ln>
    <a:effectLst/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da,u vreme posete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znacaju redovnih pregleda</c:v>
                </c:pt>
                <c:pt idx="1">
                  <c:v>o upotrebi fluora</c:v>
                </c:pt>
                <c:pt idx="2">
                  <c:v>pravilnom pranju zuba </c:v>
                </c:pt>
                <c:pt idx="3">
                  <c:v>o ortodontskim nepravilnostima</c:v>
                </c:pt>
                <c:pt idx="4">
                  <c:v>o nastanku karijesa</c:v>
                </c:pt>
                <c:pt idx="5">
                  <c:v>o priboru za oralnu higijenu</c:v>
                </c:pt>
                <c:pt idx="6">
                  <c:v>o pravilnoj ishrani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da,u savetovalistu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znacaju redovnih pregleda</c:v>
                </c:pt>
                <c:pt idx="1">
                  <c:v>o upotrebi fluora</c:v>
                </c:pt>
                <c:pt idx="2">
                  <c:v>pravilnom pranju zuba </c:v>
                </c:pt>
                <c:pt idx="3">
                  <c:v>o ortodontskim nepravilnostima</c:v>
                </c:pt>
                <c:pt idx="4">
                  <c:v>o nastanku karijesa</c:v>
                </c:pt>
                <c:pt idx="5">
                  <c:v>o priboru za oralnu higijenu</c:v>
                </c:pt>
                <c:pt idx="6">
                  <c:v>o pravilnoj ishrani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znacaju redovnih pregleda</c:v>
                </c:pt>
                <c:pt idx="1">
                  <c:v>o upotrebi fluora</c:v>
                </c:pt>
                <c:pt idx="2">
                  <c:v>pravilnom pranju zuba </c:v>
                </c:pt>
                <c:pt idx="3">
                  <c:v>o ortodontskim nepravilnostima</c:v>
                </c:pt>
                <c:pt idx="4">
                  <c:v>o nastanku karijesa</c:v>
                </c:pt>
                <c:pt idx="5">
                  <c:v>o priboru za oralnu higijenu</c:v>
                </c:pt>
                <c:pt idx="6">
                  <c:v>o pravilnoj ishrani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nije bilo potrebno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znacaju redovnih pregleda</c:v>
                </c:pt>
                <c:pt idx="1">
                  <c:v>o upotrebi fluora</c:v>
                </c:pt>
                <c:pt idx="2">
                  <c:v>pravilnom pranju zuba </c:v>
                </c:pt>
                <c:pt idx="3">
                  <c:v>o ortodontskim nepravilnostima</c:v>
                </c:pt>
                <c:pt idx="4">
                  <c:v>o nastanku karijesa</c:v>
                </c:pt>
                <c:pt idx="5">
                  <c:v>o priboru za oralnu higijenu</c:v>
                </c:pt>
                <c:pt idx="6">
                  <c:v>o pravilnoj ishrani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2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  <a:alpha val="4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znacaju redovnih pregleda</c:v>
                </c:pt>
                <c:pt idx="1">
                  <c:v>o upotrebi fluora</c:v>
                </c:pt>
                <c:pt idx="2">
                  <c:v>pravilnom pranju zuba </c:v>
                </c:pt>
                <c:pt idx="3">
                  <c:v>o ortodontskim nepravilnostima</c:v>
                </c:pt>
                <c:pt idx="4">
                  <c:v>o nastanku karijesa</c:v>
                </c:pt>
                <c:pt idx="5">
                  <c:v>o priboru za oralnu higijenu</c:v>
                </c:pt>
                <c:pt idx="6">
                  <c:v>o pravilnoj ishrani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5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64745808"/>
        <c:axId val="-164751792"/>
      </c:barChart>
      <c:catAx>
        <c:axId val="-164745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4751792"/>
        <c:crosses val="autoZero"/>
        <c:auto val="1"/>
        <c:lblAlgn val="ctr"/>
        <c:lblOffset val="100"/>
        <c:noMultiLvlLbl val="0"/>
      </c:catAx>
      <c:valAx>
        <c:axId val="-1647517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4745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3153410171554651E-2"/>
          <c:y val="0.93662849138468252"/>
          <c:w val="0.9275095096808551"/>
          <c:h val="4.90036898142535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dirty="0" smtClean="0"/>
              <a:t>izjave</a:t>
            </a:r>
            <a:endParaRPr lang="sr-Latn-R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slazem se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stomatolog je upoznat s problemima i bolestima mog deteta</c:v>
                </c:pt>
                <c:pt idx="1">
                  <c:v>odvaja dovoljno vremena za razgovor</c:v>
                </c:pt>
                <c:pt idx="2">
                  <c:v>stomatolog daje jasna objasnjenja</c:v>
                </c:pt>
                <c:pt idx="3">
                  <c:v>po javljanju problema,dolazimo izabranom stoatologu</c:v>
                </c:pt>
                <c:pt idx="4">
                  <c:v>zadovoljan sam radnim vremenom sluzbe</c:v>
                </c:pt>
                <c:pt idx="5">
                  <c:v>i vikendom mogu dovesti dete</c:v>
                </c:pt>
                <c:pt idx="6">
                  <c:v>sluzba dostupna i deci u invalid.kolicima</c:v>
                </c:pt>
                <c:pt idx="7">
                  <c:v>osoblje na salteru je ljubazno</c:v>
                </c:pt>
                <c:pt idx="8">
                  <c:v>u cekaonicama ima dovoljno mesta</c:v>
                </c:pt>
                <c:pt idx="9">
                  <c:v>dugo se ceka na prijem</c:v>
                </c:pt>
                <c:pt idx="10">
                  <c:v>kada je hitno,uslugu dobijemo istog dana</c:v>
                </c:pt>
                <c:pt idx="11">
                  <c:v>postoji knjiga zalbi</c:v>
                </c:pt>
                <c:pt idx="12">
                  <c:v>pedijatar mi je objasnio vaznost oralnog zdravlja</c:v>
                </c:pt>
                <c:pt idx="13">
                  <c:v>pedijatar mi savetuje upotrebu fluora</c:v>
                </c:pt>
                <c:pt idx="14">
                  <c:v>stomatolog i sestra dobro saradjuju</c:v>
                </c:pt>
                <c:pt idx="15">
                  <c:v>ponekad je i razgovor sa sestrom dovoljan za resavanje problema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8</c:v>
                </c:pt>
                <c:pt idx="5">
                  <c:v>2</c:v>
                </c:pt>
                <c:pt idx="6">
                  <c:v>2</c:v>
                </c:pt>
                <c:pt idx="7">
                  <c:v>6</c:v>
                </c:pt>
                <c:pt idx="8">
                  <c:v>7</c:v>
                </c:pt>
                <c:pt idx="9">
                  <c:v>2</c:v>
                </c:pt>
                <c:pt idx="10">
                  <c:v>6</c:v>
                </c:pt>
                <c:pt idx="11">
                  <c:v>5</c:v>
                </c:pt>
                <c:pt idx="12">
                  <c:v>8</c:v>
                </c:pt>
                <c:pt idx="13">
                  <c:v>3</c:v>
                </c:pt>
                <c:pt idx="14">
                  <c:v>5</c:v>
                </c:pt>
                <c:pt idx="15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delimicno se slazem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stomatolog je upoznat s problemima i bolestima mog deteta</c:v>
                </c:pt>
                <c:pt idx="1">
                  <c:v>odvaja dovoljno vremena za razgovor</c:v>
                </c:pt>
                <c:pt idx="2">
                  <c:v>stomatolog daje jasna objasnjenja</c:v>
                </c:pt>
                <c:pt idx="3">
                  <c:v>po javljanju problema,dolazimo izabranom stoatologu</c:v>
                </c:pt>
                <c:pt idx="4">
                  <c:v>zadovoljan sam radnim vremenom sluzbe</c:v>
                </c:pt>
                <c:pt idx="5">
                  <c:v>i vikendom mogu dovesti dete</c:v>
                </c:pt>
                <c:pt idx="6">
                  <c:v>sluzba dostupna i deci u invalid.kolicima</c:v>
                </c:pt>
                <c:pt idx="7">
                  <c:v>osoblje na salteru je ljubazno</c:v>
                </c:pt>
                <c:pt idx="8">
                  <c:v>u cekaonicama ima dovoljno mesta</c:v>
                </c:pt>
                <c:pt idx="9">
                  <c:v>dugo se ceka na prijem</c:v>
                </c:pt>
                <c:pt idx="10">
                  <c:v>kada je hitno,uslugu dobijemo istog dana</c:v>
                </c:pt>
                <c:pt idx="11">
                  <c:v>postoji knjiga zalbi</c:v>
                </c:pt>
                <c:pt idx="12">
                  <c:v>pedijatar mi je objasnio vaznost oralnog zdravlja</c:v>
                </c:pt>
                <c:pt idx="13">
                  <c:v>pedijatar mi savetuje upotrebu fluora</c:v>
                </c:pt>
                <c:pt idx="14">
                  <c:v>stomatolog i sestra dobro saradjuju</c:v>
                </c:pt>
                <c:pt idx="15">
                  <c:v>ponekad je i razgovor sa sestrom dovoljan za resavanje problema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  <c:pt idx="1">
                  <c:v>2</c:v>
                </c:pt>
                <c:pt idx="2">
                  <c:v>1</c:v>
                </c:pt>
                <c:pt idx="4">
                  <c:v>1</c:v>
                </c:pt>
                <c:pt idx="5">
                  <c:v>1</c:v>
                </c:pt>
                <c:pt idx="7">
                  <c:v>1</c:v>
                </c:pt>
                <c:pt idx="9">
                  <c:v>2</c:v>
                </c:pt>
                <c:pt idx="13">
                  <c:v>3</c:v>
                </c:pt>
                <c:pt idx="14">
                  <c:v>2</c:v>
                </c:pt>
                <c:pt idx="15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slazem se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stomatolog je upoznat s problemima i bolestima mog deteta</c:v>
                </c:pt>
                <c:pt idx="1">
                  <c:v>odvaja dovoljno vremena za razgovor</c:v>
                </c:pt>
                <c:pt idx="2">
                  <c:v>stomatolog daje jasna objasnjenja</c:v>
                </c:pt>
                <c:pt idx="3">
                  <c:v>po javljanju problema,dolazimo izabranom stoatologu</c:v>
                </c:pt>
                <c:pt idx="4">
                  <c:v>zadovoljan sam radnim vremenom sluzbe</c:v>
                </c:pt>
                <c:pt idx="5">
                  <c:v>i vikendom mogu dovesti dete</c:v>
                </c:pt>
                <c:pt idx="6">
                  <c:v>sluzba dostupna i deci u invalid.kolicima</c:v>
                </c:pt>
                <c:pt idx="7">
                  <c:v>osoblje na salteru je ljubazno</c:v>
                </c:pt>
                <c:pt idx="8">
                  <c:v>u cekaonicama ima dovoljno mesta</c:v>
                </c:pt>
                <c:pt idx="9">
                  <c:v>dugo se ceka na prijem</c:v>
                </c:pt>
                <c:pt idx="10">
                  <c:v>kada je hitno,uslugu dobijemo istog dana</c:v>
                </c:pt>
                <c:pt idx="11">
                  <c:v>postoji knjiga zalbi</c:v>
                </c:pt>
                <c:pt idx="12">
                  <c:v>pedijatar mi je objasnio vaznost oralnog zdravlja</c:v>
                </c:pt>
                <c:pt idx="13">
                  <c:v>pedijatar mi savetuje upotrebu fluora</c:v>
                </c:pt>
                <c:pt idx="14">
                  <c:v>stomatolog i sestra dobro saradjuju</c:v>
                </c:pt>
                <c:pt idx="15">
                  <c:v>ponekad je i razgovor sa sestrom dovoljan za resavanje problema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1</c:v>
                </c:pt>
                <c:pt idx="5">
                  <c:v>2</c:v>
                </c:pt>
                <c:pt idx="6">
                  <c:v>1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3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stomatolog je upoznat s problemima i bolestima mog deteta</c:v>
                </c:pt>
                <c:pt idx="1">
                  <c:v>odvaja dovoljno vremena za razgovor</c:v>
                </c:pt>
                <c:pt idx="2">
                  <c:v>stomatolog daje jasna objasnjenja</c:v>
                </c:pt>
                <c:pt idx="3">
                  <c:v>po javljanju problema,dolazimo izabranom stoatologu</c:v>
                </c:pt>
                <c:pt idx="4">
                  <c:v>zadovoljan sam radnim vremenom sluzbe</c:v>
                </c:pt>
                <c:pt idx="5">
                  <c:v>i vikendom mogu dovesti dete</c:v>
                </c:pt>
                <c:pt idx="6">
                  <c:v>sluzba dostupna i deci u invalid.kolicima</c:v>
                </c:pt>
                <c:pt idx="7">
                  <c:v>osoblje na salteru je ljubazno</c:v>
                </c:pt>
                <c:pt idx="8">
                  <c:v>u cekaonicama ima dovoljno mesta</c:v>
                </c:pt>
                <c:pt idx="9">
                  <c:v>dugo se ceka na prijem</c:v>
                </c:pt>
                <c:pt idx="10">
                  <c:v>kada je hitno,uslugu dobijemo istog dana</c:v>
                </c:pt>
                <c:pt idx="11">
                  <c:v>postoji knjiga zalbi</c:v>
                </c:pt>
                <c:pt idx="12">
                  <c:v>pedijatar mi je objasnio vaznost oralnog zdravlja</c:v>
                </c:pt>
                <c:pt idx="13">
                  <c:v>pedijatar mi savetuje upotrebu fluora</c:v>
                </c:pt>
                <c:pt idx="14">
                  <c:v>stomatolog i sestra dobro saradjuju</c:v>
                </c:pt>
                <c:pt idx="15">
                  <c:v>ponekad je i razgovor sa sestrom dovoljan za resavanje problema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16"/>
                <c:pt idx="5">
                  <c:v>2</c:v>
                </c:pt>
                <c:pt idx="6">
                  <c:v>2</c:v>
                </c:pt>
                <c:pt idx="11">
                  <c:v>1</c:v>
                </c:pt>
                <c:pt idx="14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  <a:alpha val="4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stomatolog je upoznat s problemima i bolestima mog deteta</c:v>
                </c:pt>
                <c:pt idx="1">
                  <c:v>odvaja dovoljno vremena za razgovor</c:v>
                </c:pt>
                <c:pt idx="2">
                  <c:v>stomatolog daje jasna objasnjenja</c:v>
                </c:pt>
                <c:pt idx="3">
                  <c:v>po javljanju problema,dolazimo izabranom stoatologu</c:v>
                </c:pt>
                <c:pt idx="4">
                  <c:v>zadovoljan sam radnim vremenom sluzbe</c:v>
                </c:pt>
                <c:pt idx="5">
                  <c:v>i vikendom mogu dovesti dete</c:v>
                </c:pt>
                <c:pt idx="6">
                  <c:v>sluzba dostupna i deci u invalid.kolicima</c:v>
                </c:pt>
                <c:pt idx="7">
                  <c:v>osoblje na salteru je ljubazno</c:v>
                </c:pt>
                <c:pt idx="8">
                  <c:v>u cekaonicama ima dovoljno mesta</c:v>
                </c:pt>
                <c:pt idx="9">
                  <c:v>dugo se ceka na prijem</c:v>
                </c:pt>
                <c:pt idx="10">
                  <c:v>kada je hitno,uslugu dobijemo istog dana</c:v>
                </c:pt>
                <c:pt idx="11">
                  <c:v>postoji knjiga zalbi</c:v>
                </c:pt>
                <c:pt idx="12">
                  <c:v>pedijatar mi je objasnio vaznost oralnog zdravlja</c:v>
                </c:pt>
                <c:pt idx="13">
                  <c:v>pedijatar mi savetuje upotrebu fluora</c:v>
                </c:pt>
                <c:pt idx="14">
                  <c:v>stomatolog i sestra dobro saradjuju</c:v>
                </c:pt>
                <c:pt idx="15">
                  <c:v>ponekad je i razgovor sa sestrom dovoljan za resavanje problema</c:v>
                </c:pt>
              </c:strCache>
            </c:strRef>
          </c:cat>
          <c:val>
            <c:numRef>
              <c:f>Sheet1!$F$2:$F$17</c:f>
              <c:numCache>
                <c:formatCode>General</c:formatCode>
                <c:ptCount val="16"/>
                <c:pt idx="0">
                  <c:v>3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2</c:v>
                </c:pt>
                <c:pt idx="5">
                  <c:v>4</c:v>
                </c:pt>
                <c:pt idx="6">
                  <c:v>6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4</c:v>
                </c:pt>
                <c:pt idx="11">
                  <c:v>4</c:v>
                </c:pt>
                <c:pt idx="12">
                  <c:v>3</c:v>
                </c:pt>
                <c:pt idx="13">
                  <c:v>4</c:v>
                </c:pt>
                <c:pt idx="14">
                  <c:v>3</c:v>
                </c:pt>
                <c:pt idx="15">
                  <c:v>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64751248"/>
        <c:axId val="-164749072"/>
      </c:barChart>
      <c:catAx>
        <c:axId val="-164751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4749072"/>
        <c:crosses val="autoZero"/>
        <c:auto val="1"/>
        <c:lblAlgn val="ctr"/>
        <c:lblOffset val="100"/>
        <c:noMultiLvlLbl val="0"/>
      </c:catAx>
      <c:valAx>
        <c:axId val="-1647490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4751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471855360701266E-2"/>
          <c:y val="0.94256958114610678"/>
          <c:w val="0.93647958564521083"/>
          <c:h val="4.4409585520559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besplatno je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izabranog stomatologa</c:v>
                </c:pt>
                <c:pt idx="1">
                  <c:v>plombe</c:v>
                </c:pt>
                <c:pt idx="2">
                  <c:v>lecenje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pregled specijaliste sa stomatoloskog fakulteta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</c:v>
                </c:pt>
                <c:pt idx="1">
                  <c:v>5</c:v>
                </c:pt>
                <c:pt idx="2">
                  <c:v>4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participacija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izabranog stomatologa</c:v>
                </c:pt>
                <c:pt idx="1">
                  <c:v>plombe</c:v>
                </c:pt>
                <c:pt idx="2">
                  <c:v>lecenje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pregled specijaliste sa stomatoloskog fakulteta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puna cena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izabranog stomatologa</c:v>
                </c:pt>
                <c:pt idx="1">
                  <c:v>plombe</c:v>
                </c:pt>
                <c:pt idx="2">
                  <c:v>lecenje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pregled specijaliste sa stomatoloskog fakulteta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izabranog stomatologa</c:v>
                </c:pt>
                <c:pt idx="1">
                  <c:v>plombe</c:v>
                </c:pt>
                <c:pt idx="2">
                  <c:v>lecenje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pregled specijaliste sa stomatoloskog fakulteta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izabranog stomatologa</c:v>
                </c:pt>
                <c:pt idx="1">
                  <c:v>plombe</c:v>
                </c:pt>
                <c:pt idx="2">
                  <c:v>lecenje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pregled specijaliste sa stomatoloskog fakulteta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2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64752336"/>
        <c:axId val="-164747984"/>
      </c:barChart>
      <c:catAx>
        <c:axId val="-164752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4747984"/>
        <c:crosses val="autoZero"/>
        <c:auto val="1"/>
        <c:lblAlgn val="ctr"/>
        <c:lblOffset val="100"/>
        <c:noMultiLvlLbl val="0"/>
      </c:catAx>
      <c:valAx>
        <c:axId val="-164747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4752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615942028985504E-2"/>
          <c:y val="8.6144034144550546E-2"/>
          <c:w val="0.84842995169082125"/>
          <c:h val="0.74577069343146107"/>
        </c:manualLayout>
      </c:layout>
      <c:ofPieChart>
        <c:ofPieType val="pie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gradFill flip="none" rotWithShape="1">
                <a:gsLst>
                  <a:gs pos="50000">
                    <a:srgbClr val="7030A0"/>
                  </a:gs>
                  <a:gs pos="60000">
                    <a:srgbClr val="CC00CC"/>
                  </a:gs>
                  <a:gs pos="100000">
                    <a:schemeClr val="accent3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bg1">
                  <a:lumMod val="75000"/>
                  <a:alpha val="2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gradFill>
                <a:gsLst>
                  <a:gs pos="0">
                    <a:srgbClr val="002060"/>
                  </a:gs>
                  <a:gs pos="50000">
                    <a:srgbClr val="C00000"/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gradFill flip="none" rotWithShape="1">
                <a:gsLst>
                  <a:gs pos="9000">
                    <a:srgbClr val="002060"/>
                  </a:gs>
                  <a:gs pos="46000">
                    <a:srgbClr val="C00000"/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path path="rect">
                  <a:fillToRect l="100000" t="100000"/>
                </a:path>
                <a:tileRect r="-100000" b="-100000"/>
              </a:gra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3"/>
              <c:layout>
                <c:manualLayout>
                  <c:x val="-6.589647761421126E-2"/>
                  <c:y val="9.6214601004132788E-2"/>
                </c:manualLayout>
              </c:layout>
              <c:tx>
                <c:rich>
                  <a:bodyPr/>
                  <a:lstStyle/>
                  <a:p>
                    <a:fld id="{575DFDEC-872B-4A2C-8A7A-40F8296E7CF5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sr-Latn-R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-1.7075582943437305E-3"/>
                  <c:y val="-1.367540480042438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18,2%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veoma zadovoljni</c:v>
                </c:pt>
                <c:pt idx="1">
                  <c:v>zadovoljni</c:v>
                </c:pt>
                <c:pt idx="2">
                  <c:v>ni-ni</c:v>
                </c:pt>
                <c:pt idx="3">
                  <c:v>missing</c:v>
                </c:pt>
                <c:pt idx="4">
                  <c:v>veoma nezadovoljni</c:v>
                </c:pt>
                <c:pt idx="5">
                  <c:v>nezadovoljni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0.27300000000000002</c:v>
                </c:pt>
                <c:pt idx="1">
                  <c:v>0.45500000000000002</c:v>
                </c:pt>
                <c:pt idx="3">
                  <c:v>9.0999999999999998E-2</c:v>
                </c:pt>
                <c:pt idx="4">
                  <c:v>9.0999999999999998E-2</c:v>
                </c:pt>
                <c:pt idx="5">
                  <c:v>9.0999999999999998E-2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solidFill>
            <a:srgbClr val="FFFF00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3-18T07:30:28.346" idx="2">
    <p:pos x="146" y="146"/>
    <p:text>uciniti pitanje nedvosmisleno jasnim...cije godine se traze... deteta ili pratioca...</p:text>
    <p:extLst mod="1"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DAEC-39C6-433E-9A59-5FFFE004B7F8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EFD-8165-4359-BB6F-712EA808E56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27192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DAEC-39C6-433E-9A59-5FFFE004B7F8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EFD-8165-4359-BB6F-712EA808E56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43787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DAEC-39C6-433E-9A59-5FFFE004B7F8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EFD-8165-4359-BB6F-712EA808E56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2822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DAEC-39C6-433E-9A59-5FFFE004B7F8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EFD-8165-4359-BB6F-712EA808E56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53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DAEC-39C6-433E-9A59-5FFFE004B7F8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EFD-8165-4359-BB6F-712EA808E56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9860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DAEC-39C6-433E-9A59-5FFFE004B7F8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EFD-8165-4359-BB6F-712EA808E56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69762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DAEC-39C6-433E-9A59-5FFFE004B7F8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EFD-8165-4359-BB6F-712EA808E56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78935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DAEC-39C6-433E-9A59-5FFFE004B7F8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EFD-8165-4359-BB6F-712EA808E56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5712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DAEC-39C6-433E-9A59-5FFFE004B7F8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EFD-8165-4359-BB6F-712EA808E56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3572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DAEC-39C6-433E-9A59-5FFFE004B7F8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EFD-8165-4359-BB6F-712EA808E56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3433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BDAEC-39C6-433E-9A59-5FFFE004B7F8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EFD-8165-4359-BB6F-712EA808E56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7967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BDAEC-39C6-433E-9A59-5FFFE004B7F8}" type="datetimeFigureOut">
              <a:rPr lang="sr-Latn-RS" smtClean="0"/>
              <a:t>18.3.2015.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87EFD-8165-4359-BB6F-712EA808E56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5698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/>
              <a:t>Zadovoljstvo korisnika decijom stomatoloskom sluzbom</a:t>
            </a:r>
            <a:br>
              <a:rPr lang="sr-Latn-RS" sz="3600" dirty="0" smtClean="0"/>
            </a:br>
            <a:r>
              <a:rPr lang="sr-Latn-RS" sz="3600" dirty="0" smtClean="0"/>
              <a:t>Apatin</a:t>
            </a:r>
            <a:br>
              <a:rPr lang="sr-Latn-RS" sz="3600" dirty="0" smtClean="0"/>
            </a:br>
            <a:r>
              <a:rPr lang="sr-Latn-RS" sz="3600" dirty="0" smtClean="0"/>
              <a:t>2014</a:t>
            </a:r>
            <a:endParaRPr lang="sr-Latn-R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*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3359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92051"/>
          </a:xfr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RS" sz="2400" dirty="0" smtClean="0"/>
              <a:t>Podaci o klijentima</a:t>
            </a:r>
            <a:endParaRPr lang="sr-Latn-R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39788" y="1589649"/>
            <a:ext cx="3932237" cy="4798271"/>
          </a:xfrm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N=11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M= 27,3% ; Z=72,7%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Godine Od 15-65*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72,7% sa srednjom,visom i visokom strucnom spremom,18,2% sa OS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54,5%osrednje36,4%dobrog mat.stanja.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54,5% u sami birali stomatologa svom detetu 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45,5%ne zna,kako ga mogu menjati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36,4% ih je menjalo uglavnom zbog promene praxe,stomatologa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9,1% dece nema izabranog stomatologa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dirty="0" smtClean="0"/>
              <a:t>45,5 obicno ne zakazuje,a oko 18,2% ih ceka do tri dana.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r-Latn-RS" dirty="0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53" b="177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3144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Broj poseta stomatologu ...</a:t>
            </a:r>
            <a:endParaRPr lang="sr-Latn-RS" sz="24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494884"/>
              </p:ext>
            </p:extLst>
          </p:nvPr>
        </p:nvGraphicFramePr>
        <p:xfrm>
          <a:off x="838200" y="1350498"/>
          <a:ext cx="10515600" cy="5190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810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1817"/>
          </a:xfrm>
        </p:spPr>
        <p:txBody>
          <a:bodyPr>
            <a:normAutofit/>
          </a:bodyPr>
          <a:lstStyle/>
          <a:p>
            <a:r>
              <a:rPr lang="sr-Latn-RS" sz="2800" dirty="0" smtClean="0"/>
              <a:t>Da li izabrani stomatolog razgovara s vama o ...</a:t>
            </a:r>
            <a:endParaRPr lang="sr-Latn-R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894848"/>
              </p:ext>
            </p:extLst>
          </p:nvPr>
        </p:nvGraphicFramePr>
        <p:xfrm>
          <a:off x="838200" y="1167618"/>
          <a:ext cx="10515600" cy="5303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644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403" y="196313"/>
            <a:ext cx="10515600" cy="619613"/>
          </a:xfrm>
        </p:spPr>
        <p:txBody>
          <a:bodyPr>
            <a:normAutofit/>
          </a:bodyPr>
          <a:lstStyle/>
          <a:p>
            <a:r>
              <a:rPr lang="sr-Latn-RS" sz="2000" smtClean="0"/>
              <a:t>Stomatolog ,sluzba,organizacija ...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294424"/>
              </p:ext>
            </p:extLst>
          </p:nvPr>
        </p:nvGraphicFramePr>
        <p:xfrm>
          <a:off x="351691" y="815926"/>
          <a:ext cx="11577711" cy="5852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26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1817"/>
          </a:xfrm>
        </p:spPr>
        <p:txBody>
          <a:bodyPr>
            <a:normAutofit/>
          </a:bodyPr>
          <a:lstStyle/>
          <a:p>
            <a:r>
              <a:rPr lang="sr-Latn-RS" sz="2400" dirty="0" smtClean="0"/>
              <a:t>Placate li ...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3012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211669"/>
            <a:ext cx="5789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>
                <a:solidFill>
                  <a:srgbClr val="C00000"/>
                </a:solidFill>
              </a:rPr>
              <a:t>Oko 9% je izbeglo pregled,zbog</a:t>
            </a:r>
          </a:p>
          <a:p>
            <a:r>
              <a:rPr lang="sr-Latn-RS" dirty="0" smtClean="0">
                <a:solidFill>
                  <a:srgbClr val="C00000"/>
                </a:solidFill>
              </a:rPr>
              <a:t>Nedostatka novca,a isto toliko ih se ne seca,da li se to desilo</a:t>
            </a:r>
            <a:endParaRPr lang="sr-Latn-R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61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0457"/>
          </a:xfrm>
          <a:gradFill flip="none" rotWithShape="1">
            <a:gsLst>
              <a:gs pos="20000">
                <a:schemeClr val="accent2">
                  <a:lumMod val="67000"/>
                </a:schemeClr>
              </a:gs>
              <a:gs pos="76000">
                <a:schemeClr val="accent2">
                  <a:lumMod val="97000"/>
                  <a:lumOff val="3000"/>
                </a:schemeClr>
              </a:gs>
              <a:gs pos="22000">
                <a:schemeClr val="accent2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pPr algn="ctr"/>
            <a:r>
              <a:rPr lang="sr-Latn-RS" sz="2400" dirty="0" smtClean="0"/>
              <a:t>Uzevsi sve u obzi,ocenite vase zadovojstvo sluzbom stomatoloske zastite,vaseg deteta.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076513"/>
              </p:ext>
            </p:extLst>
          </p:nvPr>
        </p:nvGraphicFramePr>
        <p:xfrm>
          <a:off x="838200" y="1825624"/>
          <a:ext cx="10515600" cy="4856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570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32248" y="2967335"/>
            <a:ext cx="21275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Latn-R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HVALA</a:t>
            </a:r>
            <a:endParaRPr lang="en-US" sz="5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59753" y="5430129"/>
            <a:ext cx="4031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rush Script MT" panose="03060802040406070304" pitchFamily="66" charset="0"/>
              </a:rPr>
              <a:t>Dipl.Psiholog Davorka Bosnic</a:t>
            </a:r>
          </a:p>
          <a:p>
            <a:r>
              <a:rPr lang="sr-Latn-R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rush Script MT" panose="03060802040406070304" pitchFamily="66" charset="0"/>
              </a:rPr>
              <a:t>Centar za promociju zdravlja, ZZJZ Sombor,2015</a:t>
            </a:r>
            <a:endParaRPr lang="sr-Latn-RS" dirty="0">
              <a:solidFill>
                <a:schemeClr val="tx1">
                  <a:lumMod val="85000"/>
                  <a:lumOff val="15000"/>
                </a:schemeClr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32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144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Brush Script MT</vt:lpstr>
      <vt:lpstr>Calibri</vt:lpstr>
      <vt:lpstr>Calibri Light</vt:lpstr>
      <vt:lpstr>Wingdings</vt:lpstr>
      <vt:lpstr>Office Theme</vt:lpstr>
      <vt:lpstr>Zadovoljstvo korisnika decijom stomatoloskom sluzbom Apatin 2014</vt:lpstr>
      <vt:lpstr>Podaci o klijentima</vt:lpstr>
      <vt:lpstr>Broj poseta stomatologu ...</vt:lpstr>
      <vt:lpstr>Da li izabrani stomatolog razgovara s vama o ...</vt:lpstr>
      <vt:lpstr>Stomatolog ,sluzba,organizacija ...</vt:lpstr>
      <vt:lpstr>Placate li ...</vt:lpstr>
      <vt:lpstr>Uzevsi sve u obzi,ocenite vase zadovojstvo sluzbom stomatoloske zastite,vaseg deteta.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ZZJZ Sombor</dc:creator>
  <cp:lastModifiedBy>ZZJZ Sombor</cp:lastModifiedBy>
  <cp:revision>35</cp:revision>
  <dcterms:created xsi:type="dcterms:W3CDTF">2015-03-17T10:53:38Z</dcterms:created>
  <dcterms:modified xsi:type="dcterms:W3CDTF">2015-03-18T09:56:25Z</dcterms:modified>
</cp:coreProperties>
</file>