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3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glow rad="88900">
                <a:schemeClr val="tx1">
                  <a:lumMod val="75000"/>
                  <a:lumOff val="25000"/>
                </a:schemeClr>
              </a:glow>
              <a:innerShdw blurRad="1397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6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20</c:v>
                </c:pt>
                <c:pt idx="1">
                  <c:v>22</c:v>
                </c:pt>
                <c:pt idx="2">
                  <c:v>13</c:v>
                </c:pt>
                <c:pt idx="3">
                  <c:v>15</c:v>
                </c:pt>
                <c:pt idx="4">
                  <c:v>18</c:v>
                </c:pt>
                <c:pt idx="5">
                  <c:v>16</c:v>
                </c:pt>
                <c:pt idx="6">
                  <c:v>17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11</c:v>
                </c:pt>
                <c:pt idx="1">
                  <c:v>12</c:v>
                </c:pt>
                <c:pt idx="2">
                  <c:v>20</c:v>
                </c:pt>
                <c:pt idx="3">
                  <c:v>19</c:v>
                </c:pt>
                <c:pt idx="4">
                  <c:v>12</c:v>
                </c:pt>
                <c:pt idx="5">
                  <c:v>15</c:v>
                </c:pt>
                <c:pt idx="6">
                  <c:v>13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1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556453872"/>
        <c:axId val="-1556454960"/>
      </c:barChart>
      <c:catAx>
        <c:axId val="-1556453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556454960"/>
        <c:crosses val="autoZero"/>
        <c:auto val="1"/>
        <c:lblAlgn val="ctr"/>
        <c:lblOffset val="100"/>
        <c:noMultiLvlLbl val="0"/>
      </c:catAx>
      <c:valAx>
        <c:axId val="-1556454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55645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4">
            <a:lumMod val="0"/>
            <a:lumOff val="100000"/>
          </a:schemeClr>
        </a:gs>
        <a:gs pos="35000">
          <a:schemeClr val="accent4">
            <a:lumMod val="0"/>
            <a:lumOff val="100000"/>
          </a:schemeClr>
        </a:gs>
        <a:gs pos="100000">
          <a:schemeClr val="accent6">
            <a:lumMod val="75000"/>
          </a:schemeClr>
        </a:gs>
      </a:gsLst>
      <a:path path="circle">
        <a:fillToRect l="50000" t="-80000" r="50000" b="180000"/>
      </a:path>
      <a:tileRect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049469359808288"/>
          <c:y val="0.13346952132884182"/>
          <c:w val="0.63369013655901707"/>
          <c:h val="0.714262831340612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5.2999999999999999E-2</c:v>
                </c:pt>
                <c:pt idx="1">
                  <c:v>2.5999999999999999E-2</c:v>
                </c:pt>
                <c:pt idx="2">
                  <c:v>0.73699999999999999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deset puta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0.73699999999999999</c:v>
                </c:pt>
                <c:pt idx="1">
                  <c:v>0.39400000000000002</c:v>
                </c:pt>
                <c:pt idx="2">
                  <c:v>0.21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10 do 20 putq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362318840579712E-2"/>
                  <c:y val="-7.2966062392762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38647342995169E-3"/>
                  <c:y val="-5.83728499142102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2.5999999999999999E-2</c:v>
                </c:pt>
                <c:pt idx="1">
                  <c:v>5.2999999999999999E-2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vise od 20 puta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0869565217391304E-2"/>
                  <c:y val="4.9616922427078748E-2"/>
                </c:manualLayout>
              </c:layout>
              <c:spPr>
                <a:solidFill>
                  <a:srgbClr val="C00000"/>
                </a:solidFill>
                <a:ln>
                  <a:solidFill>
                    <a:srgbClr val="FFC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0.16</c:v>
                </c:pt>
                <c:pt idx="1">
                  <c:v>2.5999999999999999E-2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2.5999999999999999E-2</c:v>
                </c:pt>
                <c:pt idx="1">
                  <c:v>0.5</c:v>
                </c:pt>
                <c:pt idx="2">
                  <c:v>5.2999999999999999E-2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556446800"/>
        <c:axId val="-1556457136"/>
      </c:barChart>
      <c:catAx>
        <c:axId val="-1556446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556457136"/>
        <c:crosses val="autoZero"/>
        <c:auto val="1"/>
        <c:lblAlgn val="ctr"/>
        <c:lblOffset val="100"/>
        <c:noMultiLvlLbl val="0"/>
      </c:catAx>
      <c:valAx>
        <c:axId val="-1556457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55644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36</c:v>
                </c:pt>
                <c:pt idx="1">
                  <c:v>35</c:v>
                </c:pt>
                <c:pt idx="2">
                  <c:v>34</c:v>
                </c:pt>
                <c:pt idx="3">
                  <c:v>35</c:v>
                </c:pt>
                <c:pt idx="4">
                  <c:v>33</c:v>
                </c:pt>
                <c:pt idx="5">
                  <c:v>33</c:v>
                </c:pt>
                <c:pt idx="6">
                  <c:v>30</c:v>
                </c:pt>
                <c:pt idx="7">
                  <c:v>31</c:v>
                </c:pt>
                <c:pt idx="8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59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6</c:v>
                </c:pt>
                <c:pt idx="7">
                  <c:v>3</c:v>
                </c:pt>
                <c:pt idx="8">
                  <c:v>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556444624"/>
        <c:axId val="-1556456592"/>
      </c:barChart>
      <c:catAx>
        <c:axId val="-1556444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556456592"/>
        <c:crosses val="autoZero"/>
        <c:auto val="1"/>
        <c:lblAlgn val="ctr"/>
        <c:lblOffset val="100"/>
        <c:noMultiLvlLbl val="0"/>
      </c:catAx>
      <c:valAx>
        <c:axId val="-1556456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55644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4">
            <a:lumMod val="0"/>
            <a:lumOff val="100000"/>
          </a:schemeClr>
        </a:gs>
        <a:gs pos="60000">
          <a:schemeClr val="accent4">
            <a:lumMod val="0"/>
            <a:lumOff val="100000"/>
          </a:schemeClr>
        </a:gs>
        <a:gs pos="100000">
          <a:schemeClr val="accent6">
            <a:lumMod val="75000"/>
          </a:schemeClr>
        </a:gs>
      </a:gsLst>
      <a:path path="circle">
        <a:fillToRect l="50000" t="-80000" r="50000" b="180000"/>
      </a:path>
      <a:tileRect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 li ste pregled specijalisti,morali platiti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86000">
                    <a:srgbClr val="FFFF00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90000">
                    <a:schemeClr val="accent1">
                      <a:lumMod val="45000"/>
                      <a:lumOff val="55000"/>
                    </a:schemeClr>
                  </a:gs>
                  <a:gs pos="92000">
                    <a:schemeClr val="accent1">
                      <a:lumMod val="30000"/>
                      <a:lumOff val="7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86000">
                    <a:srgbClr val="00B0F0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61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72562">
                    <a:srgbClr val="F1292E"/>
                  </a:gs>
                  <a:gs pos="91500">
                    <a:srgbClr val="C89EB1"/>
                  </a:gs>
                  <a:gs pos="83000">
                    <a:srgbClr val="DA6976"/>
                  </a:gs>
                  <a:gs pos="59000">
                    <a:srgbClr val="FF0000"/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61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8000">
                    <a:srgbClr val="FF0000"/>
                  </a:gs>
                  <a:gs pos="72562">
                    <a:schemeClr val="bg1">
                      <a:lumMod val="65000"/>
                    </a:schemeClr>
                  </a:gs>
                  <a:gs pos="91500">
                    <a:srgbClr val="C89EB1"/>
                  </a:gs>
                  <a:gs pos="83000">
                    <a:srgbClr val="DA6976"/>
                  </a:gs>
                  <a:gs pos="59000">
                    <a:schemeClr val="bg1">
                      <a:lumMod val="50000"/>
                    </a:schemeClr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20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39000">
                    <a:srgbClr val="FF0000"/>
                  </a:gs>
                  <a:gs pos="72562">
                    <a:schemeClr val="bg1">
                      <a:lumMod val="65000"/>
                    </a:schemeClr>
                  </a:gs>
                  <a:gs pos="91500">
                    <a:srgbClr val="C89EB1"/>
                  </a:gs>
                  <a:gs pos="100000">
                    <a:srgbClr val="FF0000"/>
                  </a:gs>
                  <a:gs pos="59000">
                    <a:schemeClr val="bg1">
                      <a:lumMod val="50000"/>
                    </a:schemeClr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20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besplatan</c:v>
                </c:pt>
                <c:pt idx="1">
                  <c:v>participacija</c:v>
                </c:pt>
                <c:pt idx="2">
                  <c:v>puna cena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0.73699999999999999</c:v>
                </c:pt>
                <c:pt idx="1">
                  <c:v>0.21099999999999999</c:v>
                </c:pt>
                <c:pt idx="2">
                  <c:v>2.5999999999999999E-2</c:v>
                </c:pt>
                <c:pt idx="3">
                  <c:v>2.5999999999999999E-2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60178">
          <a:schemeClr val="accent2">
            <a:lumMod val="60000"/>
            <a:lumOff val="40000"/>
          </a:schemeClr>
        </a:gs>
        <a:gs pos="100000">
          <a:schemeClr val="accent2">
            <a:lumMod val="75000"/>
          </a:schemeClr>
        </a:gs>
        <a:gs pos="25000">
          <a:schemeClr val="bg1">
            <a:lumMod val="50000"/>
          </a:schemeClr>
        </a:gs>
        <a:gs pos="91000">
          <a:schemeClr val="accent1">
            <a:lumMod val="45000"/>
            <a:lumOff val="55000"/>
          </a:schemeClr>
        </a:gs>
        <a:gs pos="20000">
          <a:schemeClr val="accent1">
            <a:lumMod val="45000"/>
            <a:lumOff val="55000"/>
          </a:schemeClr>
        </a:gs>
      </a:gsLst>
      <a:path path="shape">
        <a:fillToRect l="50000" t="50000" r="50000" b="50000"/>
      </a:path>
    </a:gra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331657208303264"/>
          <c:y val="2.4580581727531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uzevsi sve navedeno u obzir,ocenite vase zadovoljstvo specijalistickim sluzbama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59000">
                    <a:srgbClr val="FFFF00"/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89687">
                    <a:srgbClr val="BAD5DE"/>
                  </a:gs>
                  <a:gs pos="89375">
                    <a:srgbClr val="BFD8CF"/>
                  </a:gs>
                  <a:gs pos="88750">
                    <a:srgbClr val="C8DEB1"/>
                  </a:gs>
                  <a:gs pos="67000">
                    <a:srgbClr val="DAE976"/>
                  </a:gs>
                  <a:gs pos="15000">
                    <a:srgbClr val="FFFF00"/>
                  </a:gs>
                  <a:gs pos="0">
                    <a:schemeClr val="accent1">
                      <a:lumMod val="5000"/>
                      <a:lumOff val="95000"/>
                    </a:schemeClr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24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70000">
                    <a:srgbClr val="7030A0"/>
                  </a:gs>
                  <a:gs pos="38000">
                    <a:srgbClr val="0070C0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90000">
                    <a:schemeClr val="accent1">
                      <a:lumMod val="45000"/>
                      <a:lumOff val="55000"/>
                    </a:schemeClr>
                  </a:gs>
                  <a:gs pos="60000">
                    <a:schemeClr val="accent1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71000">
                    <a:schemeClr val="tx1">
                      <a:lumMod val="75000"/>
                      <a:lumOff val="25000"/>
                    </a:schemeClr>
                  </a:gs>
                  <a:gs pos="88000">
                    <a:srgbClr val="C00000"/>
                  </a:gs>
                  <a:gs pos="38000">
                    <a:srgbClr val="FF0000"/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71000">
                    <a:srgbClr val="FF0000"/>
                  </a:gs>
                  <a:gs pos="100000">
                    <a:schemeClr val="bg1">
                      <a:lumMod val="50000"/>
                    </a:schemeClr>
                  </a:gs>
                  <a:gs pos="7000">
                    <a:schemeClr val="bg1">
                      <a:lumMod val="50000"/>
                    </a:schemeClr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zadovoljan</c:v>
                </c:pt>
                <c:pt idx="1">
                  <c:v>zadovoljan</c:v>
                </c:pt>
                <c:pt idx="2">
                  <c:v>ni-ni</c:v>
                </c:pt>
                <c:pt idx="3">
                  <c:v>missing</c:v>
                </c:pt>
                <c:pt idx="4">
                  <c:v>veoma nezadovoljan</c:v>
                </c:pt>
                <c:pt idx="5">
                  <c:v>nezadovoljni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0.5</c:v>
                </c:pt>
                <c:pt idx="1">
                  <c:v>0.39500000000000002</c:v>
                </c:pt>
                <c:pt idx="3">
                  <c:v>2.5999999999999999E-2</c:v>
                </c:pt>
                <c:pt idx="4">
                  <c:v>7.9000000000000001E-2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86000">
          <a:schemeClr val="accent1">
            <a:lumMod val="40000"/>
            <a:lumOff val="60000"/>
          </a:schemeClr>
        </a:gs>
        <a:gs pos="99093">
          <a:srgbClr val="BFC0C1"/>
        </a:gs>
        <a:gs pos="98187">
          <a:srgbClr val="BFC1C2"/>
        </a:gs>
        <a:gs pos="96375">
          <a:srgbClr val="BFC2C5"/>
        </a:gs>
        <a:gs pos="57000">
          <a:schemeClr val="accent6">
            <a:lumMod val="60000"/>
            <a:lumOff val="40000"/>
          </a:schemeClr>
        </a:gs>
        <a:gs pos="78000">
          <a:schemeClr val="accent6"/>
        </a:gs>
        <a:gs pos="100000">
          <a:schemeClr val="accent6">
            <a:lumMod val="75000"/>
          </a:schemeClr>
        </a:gs>
        <a:gs pos="54000">
          <a:srgbClr val="FFC000"/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4632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0162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7799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641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014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9391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5180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7461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3505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969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7118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rgbClr val="92D050"/>
            </a:gs>
            <a:gs pos="100000">
              <a:schemeClr val="accent6">
                <a:lumMod val="5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F4B01-A7C9-4E66-888C-185A07C3887A}" type="datetimeFigureOut">
              <a:rPr lang="sr-Latn-RS" smtClean="0"/>
              <a:t>31.3.2015.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0729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47788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 smtClean="0"/>
              <a:t>Zadovoljstvo korisnika specijalistickim sluzbama</a:t>
            </a:r>
            <a:br>
              <a:rPr lang="sr-Latn-RS" sz="3200" dirty="0" smtClean="0"/>
            </a:br>
            <a:r>
              <a:rPr lang="sr-Latn-RS" sz="3200" dirty="0" smtClean="0"/>
              <a:t>KULA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2014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3755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9787" y="203982"/>
            <a:ext cx="3932237" cy="1600200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6">
                  <a:lumMod val="75000"/>
                </a:schemeClr>
              </a:gs>
            </a:gsLst>
            <a:path path="circle">
              <a:fillToRect l="50000" t="-80000" r="50000" b="18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Podaci o korisnicima</a:t>
            </a:r>
            <a:endParaRPr lang="sr-Latn-R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48000">
                <a:schemeClr val="accent6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N=38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M=26,3%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Z=73,7%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Uzrast od </a:t>
            </a:r>
            <a:r>
              <a:rPr lang="sr-Latn-RS" dirty="0" smtClean="0"/>
              <a:t>34do80 </a:t>
            </a:r>
            <a:r>
              <a:rPr lang="sr-Latn-RS" dirty="0" smtClean="0"/>
              <a:t>godina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52% </a:t>
            </a:r>
            <a:r>
              <a:rPr lang="sr-Latn-RS" dirty="0" smtClean="0"/>
              <a:t>srednjeg strucnog </a:t>
            </a:r>
            <a:r>
              <a:rPr lang="sr-Latn-RS" dirty="0" smtClean="0"/>
              <a:t>obrazovanja;28% zavrsena OS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36,8% </a:t>
            </a:r>
            <a:r>
              <a:rPr lang="sr-Latn-RS" dirty="0" smtClean="0"/>
              <a:t>osrednjeg </a:t>
            </a:r>
            <a:r>
              <a:rPr lang="sr-Latn-RS" dirty="0" smtClean="0"/>
              <a:t>mat.stanja,39,5% </a:t>
            </a:r>
            <a:r>
              <a:rPr lang="sr-Latn-RS" dirty="0" smtClean="0"/>
              <a:t>dobrog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44,7% </a:t>
            </a:r>
            <a:r>
              <a:rPr lang="sr-Latn-RS" dirty="0" smtClean="0"/>
              <a:t>je primljeno istog dana ,bez zakazivanja,dok </a:t>
            </a:r>
            <a:r>
              <a:rPr lang="sr-Latn-RS" dirty="0" smtClean="0"/>
              <a:t>je; 31,6% </a:t>
            </a:r>
            <a:r>
              <a:rPr lang="sr-Latn-RS" dirty="0" smtClean="0"/>
              <a:t>za manje od sedam dana</a:t>
            </a:r>
            <a:r>
              <a:rPr lang="sr-Latn-RS" dirty="0" smtClean="0"/>
              <a:t>...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38" y="633046"/>
            <a:ext cx="4143594" cy="5134708"/>
          </a:xfrm>
        </p:spPr>
      </p:pic>
    </p:spTree>
    <p:extLst>
      <p:ext uri="{BB962C8B-B14F-4D97-AF65-F5344CB8AC3E}">
        <p14:creationId xmlns:p14="http://schemas.microsoft.com/office/powerpoint/2010/main" val="1276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  <a:gradFill flip="none" rotWithShape="1">
            <a:gsLst>
              <a:gs pos="0">
                <a:schemeClr val="accent6">
                  <a:lumMod val="50000"/>
                </a:schemeClr>
              </a:gs>
              <a:gs pos="48000">
                <a:schemeClr val="accent6">
                  <a:lumMod val="60000"/>
                  <a:lumOff val="4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zadovoljstvo</a:t>
            </a:r>
            <a:endParaRPr lang="sr-Latn-RS" sz="24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88812"/>
              </p:ext>
            </p:extLst>
          </p:nvPr>
        </p:nvGraphicFramePr>
        <p:xfrm>
          <a:off x="838200" y="1294228"/>
          <a:ext cx="10515600" cy="5190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24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Broj poseta specijalistickim sluzbama u proteklih godinu dana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7495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93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path path="circle">
              <a:fillToRect l="50000" t="130000" r="50000" b="-3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Lekar...sluzba...izjave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164234"/>
              </p:ext>
            </p:extLst>
          </p:nvPr>
        </p:nvGraphicFramePr>
        <p:xfrm>
          <a:off x="942534" y="1519310"/>
          <a:ext cx="10411265" cy="499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11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407328"/>
            <a:ext cx="10515600" cy="380463"/>
          </a:xfrm>
          <a:gradFill>
            <a:gsLst>
              <a:gs pos="69944">
                <a:schemeClr val="accent1">
                  <a:lumMod val="20000"/>
                  <a:lumOff val="80000"/>
                </a:schemeClr>
              </a:gs>
              <a:gs pos="100000">
                <a:srgbClr val="FF0000"/>
              </a:gs>
              <a:gs pos="96000">
                <a:schemeClr val="accent1">
                  <a:lumMod val="45000"/>
                  <a:lumOff val="55000"/>
                </a:schemeClr>
              </a:gs>
              <a:gs pos="32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800" dirty="0" smtClean="0"/>
              <a:t>*</a:t>
            </a:r>
            <a:endParaRPr lang="sr-Latn-RS" sz="8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84381304"/>
              </p:ext>
            </p:extLst>
          </p:nvPr>
        </p:nvGraphicFramePr>
        <p:xfrm>
          <a:off x="134815" y="970671"/>
          <a:ext cx="5181600" cy="573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4891845"/>
              </p:ext>
            </p:extLst>
          </p:nvPr>
        </p:nvGraphicFramePr>
        <p:xfrm>
          <a:off x="5498123" y="1044023"/>
          <a:ext cx="6541477" cy="568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577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75000">
              <a:srgbClr val="92D050"/>
            </a:gs>
            <a:gs pos="100000">
              <a:schemeClr val="accent6">
                <a:lumMod val="5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32248" y="2967335"/>
            <a:ext cx="21704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  <a:scene3d>
              <a:camera prst="obliqueTopLef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chemeClr val="accent4"/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320" y="5683348"/>
            <a:ext cx="4390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 smtClean="0">
                <a:solidFill>
                  <a:srgbClr val="7D3211"/>
                </a:solidFill>
                <a:latin typeface="Brush Script MT" panose="03060802040406070304" pitchFamily="66" charset="0"/>
              </a:rPr>
              <a:t>Dipl.Psiholog Davorka Bosnic</a:t>
            </a:r>
          </a:p>
          <a:p>
            <a:r>
              <a:rPr lang="sr-Latn-RS" sz="2000" dirty="0" smtClean="0">
                <a:solidFill>
                  <a:srgbClr val="7D3211"/>
                </a:solidFill>
                <a:latin typeface="Brush Script MT" panose="03060802040406070304" pitchFamily="66" charset="0"/>
              </a:rPr>
              <a:t>Centar za promociju zdravlja,ZZJZ Sombor 2015</a:t>
            </a:r>
            <a:endParaRPr lang="sr-Latn-RS" sz="2000" dirty="0">
              <a:solidFill>
                <a:srgbClr val="7D3211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92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Brush Script MT</vt:lpstr>
      <vt:lpstr>Calibri</vt:lpstr>
      <vt:lpstr>Calibri Light</vt:lpstr>
      <vt:lpstr>Wingdings</vt:lpstr>
      <vt:lpstr>Office Theme</vt:lpstr>
      <vt:lpstr>Zadovoljstvo korisnika specijalistickim sluzbama KULA 2014</vt:lpstr>
      <vt:lpstr>Podaci o korisnicima</vt:lpstr>
      <vt:lpstr>zadovoljstvo</vt:lpstr>
      <vt:lpstr>Broj poseta specijalistickim sluzbama u proteklih godinu dana</vt:lpstr>
      <vt:lpstr>Lekar...sluzba...izjave</vt:lpstr>
      <vt:lpstr>*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ZZJZ Sombor</dc:creator>
  <cp:lastModifiedBy>ZZJZ Sombor</cp:lastModifiedBy>
  <cp:revision>48</cp:revision>
  <dcterms:created xsi:type="dcterms:W3CDTF">2015-03-16T11:13:03Z</dcterms:created>
  <dcterms:modified xsi:type="dcterms:W3CDTF">2015-03-31T05:45:04Z</dcterms:modified>
</cp:coreProperties>
</file>