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br.poseta vasem izabranom lekaru</c:v>
                </c:pt>
                <c:pt idx="1">
                  <c:v>br.poseta drugom lekaru iz sluzbe</c:v>
                </c:pt>
                <c:pt idx="2">
                  <c:v>br.poseta lekaru iz privatne praxe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0.02</c:v>
                </c:pt>
                <c:pt idx="1">
                  <c:v>0.121</c:v>
                </c:pt>
                <c:pt idx="2">
                  <c:v>0.58499999999999996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deset puta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innerShdw blurRad="1905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br.poseta vasem izabranom lekaru</c:v>
                </c:pt>
                <c:pt idx="1">
                  <c:v>br.poseta drugom lekaru iz sluzbe</c:v>
                </c:pt>
                <c:pt idx="2">
                  <c:v>br.poseta lekaru iz privatne praxe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0.66200000000000003</c:v>
                </c:pt>
                <c:pt idx="1">
                  <c:v>0.21299999999999999</c:v>
                </c:pt>
                <c:pt idx="2">
                  <c:v>0.249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10-20 puta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innerShdw blurRad="127000">
                <a:prstClr val="black"/>
              </a:inn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>
                <a:innerShdw blurRad="266700">
                  <a:prstClr val="black"/>
                </a:innerShdw>
              </a:effectLst>
            </c:spPr>
          </c:dPt>
          <c:dLbls>
            <c:dLbl>
              <c:idx val="1"/>
              <c:layout>
                <c:manualLayout>
                  <c:x val="-1.4857489894658918E-2"/>
                  <c:y val="3.7825883388261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683006986889932E-2"/>
                  <c:y val="3.27824322698270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7030A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br.poseta vasem izabranom lekaru</c:v>
                </c:pt>
                <c:pt idx="1">
                  <c:v>br.poseta drugom lekaru iz sluzbe</c:v>
                </c:pt>
                <c:pt idx="2">
                  <c:v>br.poseta lekaru iz privatne praxe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0.109</c:v>
                </c:pt>
                <c:pt idx="1">
                  <c:v>4.0000000000000001E-3</c:v>
                </c:pt>
                <c:pt idx="2">
                  <c:v>8.0000000000000002E-3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20 puta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dLbl>
              <c:idx val="1"/>
              <c:layout>
                <c:manualLayout>
                  <c:x val="1.7289972233414604E-2"/>
                  <c:y val="-3.0260706710609507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819145320631484E-2"/>
                      <c:h val="5.449448933468937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6993464708203312E-2"/>
                  <c:y val="-4.03476089474793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br.poseta vasem izabranom lekaru</c:v>
                </c:pt>
                <c:pt idx="1">
                  <c:v>br.poseta drugom lekaru iz sluzbe</c:v>
                </c:pt>
                <c:pt idx="2">
                  <c:v>br.poseta lekaru iz privatne praxe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2.8000000000000001E-2</c:v>
                </c:pt>
                <c:pt idx="1">
                  <c:v>4.0000000000000001E-3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54000"/>
              </a:schemeClr>
            </a:solidFill>
            <a:ln>
              <a:noFill/>
            </a:ln>
            <a:effectLst>
              <a:innerShdw blurRad="114300">
                <a:prstClr val="black">
                  <a:alpha val="7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br.poseta vasem izabranom lekaru</c:v>
                </c:pt>
                <c:pt idx="1">
                  <c:v>br.poseta drugom lekaru iz sluzbe</c:v>
                </c:pt>
                <c:pt idx="2">
                  <c:v>br.poseta lekaru iz privatne praxe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0.18099999999999999</c:v>
                </c:pt>
                <c:pt idx="1">
                  <c:v>0.65700000000000003</c:v>
                </c:pt>
                <c:pt idx="2">
                  <c:v>0.157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2020704"/>
        <c:axId val="642021248"/>
      </c:barChart>
      <c:catAx>
        <c:axId val="642020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21248"/>
        <c:crosses val="autoZero"/>
        <c:auto val="1"/>
        <c:lblAlgn val="ctr"/>
        <c:lblOffset val="100"/>
        <c:noMultiLvlLbl val="0"/>
      </c:catAx>
      <c:valAx>
        <c:axId val="642021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2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431378142949532E-2"/>
          <c:y val="0.92894340707665246"/>
          <c:w val="0.94521453840009129"/>
          <c:h val="5.49463838711859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5">
            <a:lumMod val="0"/>
            <a:lumOff val="100000"/>
          </a:schemeClr>
        </a:gs>
        <a:gs pos="35000">
          <a:schemeClr val="accent5">
            <a:lumMod val="0"/>
            <a:lumOff val="100000"/>
          </a:schemeClr>
        </a:gs>
        <a:gs pos="100000">
          <a:schemeClr val="accent5">
            <a:lumMod val="100000"/>
          </a:schemeClr>
        </a:gs>
      </a:gsLst>
      <a:path path="circle">
        <a:fillToRect l="50000" t="-80000" r="50000" b="180000"/>
      </a:path>
      <a:tileRect/>
    </a:gradFill>
    <a:ln>
      <a:noFill/>
    </a:ln>
    <a:effectLst/>
    <a:scene3d>
      <a:camera prst="orthographicFront"/>
      <a:lightRig rig="threePt" dir="t"/>
    </a:scene3d>
    <a:sp3d>
      <a:bevelT w="101600" prst="riblet"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46118148274945"/>
          <c:y val="1.9208035311023653E-2"/>
          <c:w val="0.76213910761154857"/>
          <c:h val="0.8411238364345046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da,u vreme poete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vaznosti fizicke aktivnosti</c:v>
                </c:pt>
                <c:pt idx="2">
                  <c:v>zloupotrebi alkohola</c:v>
                </c:pt>
                <c:pt idx="3">
                  <c:v>stetnosti pusenja</c:v>
                </c:pt>
                <c:pt idx="4">
                  <c:v>odbrani od stresa</c:v>
                </c:pt>
                <c:pt idx="5">
                  <c:v>sigurnom sexu</c:v>
                </c:pt>
                <c:pt idx="6">
                  <c:v>opasnosti od zloupotrebe droga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93</c:v>
                </c:pt>
                <c:pt idx="1">
                  <c:v>72</c:v>
                </c:pt>
                <c:pt idx="2">
                  <c:v>19</c:v>
                </c:pt>
                <c:pt idx="3">
                  <c:v>26</c:v>
                </c:pt>
                <c:pt idx="4">
                  <c:v>34</c:v>
                </c:pt>
                <c:pt idx="5">
                  <c:v>19</c:v>
                </c:pt>
                <c:pt idx="6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da,u SAVETOVALISTU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rgbClr val="C00000"/>
              </a:solidFill>
            </a:ln>
            <a:effectLst>
              <a:innerShdw blurRad="355600">
                <a:srgbClr val="FFFF00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vaznosti fizicke aktivnosti</c:v>
                </c:pt>
                <c:pt idx="2">
                  <c:v>zloupotrebi alkohola</c:v>
                </c:pt>
                <c:pt idx="3">
                  <c:v>stetnosti pusenja</c:v>
                </c:pt>
                <c:pt idx="4">
                  <c:v>odbrani od stresa</c:v>
                </c:pt>
                <c:pt idx="5">
                  <c:v>sigurnom sexu</c:v>
                </c:pt>
                <c:pt idx="6">
                  <c:v>opasnosti od zloupotrebe droga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18</c:v>
                </c:pt>
                <c:pt idx="1">
                  <c:v>23</c:v>
                </c:pt>
                <c:pt idx="2">
                  <c:v>11</c:v>
                </c:pt>
                <c:pt idx="3">
                  <c:v>15</c:v>
                </c:pt>
                <c:pt idx="4">
                  <c:v>11</c:v>
                </c:pt>
                <c:pt idx="5">
                  <c:v>9</c:v>
                </c:pt>
                <c:pt idx="6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innerShdw blurRad="1651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vaznosti fizicke aktivnosti</c:v>
                </c:pt>
                <c:pt idx="2">
                  <c:v>zloupotrebi alkohola</c:v>
                </c:pt>
                <c:pt idx="3">
                  <c:v>stetnosti pusenja</c:v>
                </c:pt>
                <c:pt idx="4">
                  <c:v>odbrani od stresa</c:v>
                </c:pt>
                <c:pt idx="5">
                  <c:v>sigurnom sexu</c:v>
                </c:pt>
                <c:pt idx="6">
                  <c:v>opasnosti od zloupotrebe droga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24</c:v>
                </c:pt>
                <c:pt idx="1">
                  <c:v>30</c:v>
                </c:pt>
                <c:pt idx="2">
                  <c:v>41</c:v>
                </c:pt>
                <c:pt idx="3">
                  <c:v>39</c:v>
                </c:pt>
                <c:pt idx="4">
                  <c:v>36</c:v>
                </c:pt>
                <c:pt idx="5">
                  <c:v>43</c:v>
                </c:pt>
                <c:pt idx="6">
                  <c:v>40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vaznosti fizicke aktivnosti</c:v>
                </c:pt>
                <c:pt idx="2">
                  <c:v>zloupotrebi alkohola</c:v>
                </c:pt>
                <c:pt idx="3">
                  <c:v>stetnosti pusenja</c:v>
                </c:pt>
                <c:pt idx="4">
                  <c:v>odbrani od stresa</c:v>
                </c:pt>
                <c:pt idx="5">
                  <c:v>sigurnom sexu</c:v>
                </c:pt>
                <c:pt idx="6">
                  <c:v>opasnosti od zloupotrebe droga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49</c:v>
                </c:pt>
                <c:pt idx="1">
                  <c:v>47</c:v>
                </c:pt>
                <c:pt idx="2">
                  <c:v>80</c:v>
                </c:pt>
                <c:pt idx="3">
                  <c:v>78</c:v>
                </c:pt>
                <c:pt idx="4">
                  <c:v>72</c:v>
                </c:pt>
                <c:pt idx="5">
                  <c:v>80</c:v>
                </c:pt>
                <c:pt idx="6">
                  <c:v>86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14300">
                <a:prstClr val="black">
                  <a:alpha val="47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vaznosti fizicke aktivnosti</c:v>
                </c:pt>
                <c:pt idx="2">
                  <c:v>zloupotrebi alkohola</c:v>
                </c:pt>
                <c:pt idx="3">
                  <c:v>stetnosti pusenja</c:v>
                </c:pt>
                <c:pt idx="4">
                  <c:v>odbrani od stresa</c:v>
                </c:pt>
                <c:pt idx="5">
                  <c:v>sigurnom sexu</c:v>
                </c:pt>
                <c:pt idx="6">
                  <c:v>opasnosti od zloupotrebe droga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64</c:v>
                </c:pt>
                <c:pt idx="1">
                  <c:v>76</c:v>
                </c:pt>
                <c:pt idx="2">
                  <c:v>97</c:v>
                </c:pt>
                <c:pt idx="3">
                  <c:v>90</c:v>
                </c:pt>
                <c:pt idx="4">
                  <c:v>95</c:v>
                </c:pt>
                <c:pt idx="5">
                  <c:v>97</c:v>
                </c:pt>
                <c:pt idx="6">
                  <c:v>96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2014720"/>
        <c:axId val="642011456"/>
      </c:barChart>
      <c:catAx>
        <c:axId val="64201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11456"/>
        <c:crosses val="autoZero"/>
        <c:auto val="1"/>
        <c:lblAlgn val="ctr"/>
        <c:lblOffset val="100"/>
        <c:noMultiLvlLbl val="0"/>
      </c:catAx>
      <c:valAx>
        <c:axId val="642011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1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bg1">
            <a:lumMod val="95000"/>
          </a:schemeClr>
        </a:gs>
        <a:gs pos="48000">
          <a:schemeClr val="accent3">
            <a:lumMod val="97000"/>
            <a:lumOff val="3000"/>
          </a:schemeClr>
        </a:gs>
        <a:gs pos="61562">
          <a:srgbClr val="C8C8C8"/>
        </a:gs>
        <a:gs pos="61125">
          <a:srgbClr val="C7C7C7"/>
        </a:gs>
        <a:gs pos="47000">
          <a:srgbClr val="C5C5C5"/>
        </a:gs>
        <a:gs pos="99000">
          <a:srgbClr val="C1C1C1"/>
        </a:gs>
        <a:gs pos="19000">
          <a:srgbClr val="B9B9B9"/>
        </a:gs>
        <a:gs pos="43000">
          <a:schemeClr val="accent3">
            <a:lumMod val="60000"/>
            <a:lumOff val="40000"/>
          </a:schemeClr>
        </a:gs>
      </a:gsLst>
      <a:path path="circle">
        <a:fillToRect l="100000" t="100000"/>
      </a:path>
      <a:tileRect r="-100000" b="-100000"/>
    </a:gradFill>
    <a:ln>
      <a:solidFill>
        <a:srgbClr val="FFFF00"/>
      </a:solidFill>
    </a:ln>
    <a:effectLst>
      <a:glow rad="228600">
        <a:schemeClr val="accent5">
          <a:satMod val="175000"/>
          <a:alpha val="40000"/>
        </a:schemeClr>
      </a:glow>
    </a:effectLst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Izjave...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sestre na salteru su ljubazne</c:v>
                </c:pt>
                <c:pt idx="1">
                  <c:v>sestre u sobi za intervencije su ljubazne</c:v>
                </c:pt>
                <c:pt idx="2">
                  <c:v>sestre uvek pruze sve informacije</c:v>
                </c:pt>
                <c:pt idx="3">
                  <c:v>sestre dobro saradjuju s lekarima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171</c:v>
                </c:pt>
                <c:pt idx="1">
                  <c:v>157</c:v>
                </c:pt>
                <c:pt idx="2">
                  <c:v>143</c:v>
                </c:pt>
                <c:pt idx="3">
                  <c:v>144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sestre na salteru su ljubazne</c:v>
                </c:pt>
                <c:pt idx="1">
                  <c:v>sestre u sobi za intervencije su ljubazne</c:v>
                </c:pt>
                <c:pt idx="2">
                  <c:v>sestre uvek pruze sve informacije</c:v>
                </c:pt>
                <c:pt idx="3">
                  <c:v>sestre dobro saradjuju s lekarima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</c:v>
                </c:pt>
                <c:pt idx="1">
                  <c:v>38</c:v>
                </c:pt>
                <c:pt idx="2">
                  <c:v>52</c:v>
                </c:pt>
                <c:pt idx="3">
                  <c:v>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sestre na salteru su ljubazne</c:v>
                </c:pt>
                <c:pt idx="1">
                  <c:v>sestre u sobi za intervencije su ljubazne</c:v>
                </c:pt>
                <c:pt idx="2">
                  <c:v>sestre uvek pruze sve informacije</c:v>
                </c:pt>
                <c:pt idx="3">
                  <c:v>sestre dobro saradjuju s lekarima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</c:v>
                </c:pt>
                <c:pt idx="1">
                  <c:v>4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sestre na salteru su ljubazne</c:v>
                </c:pt>
                <c:pt idx="1">
                  <c:v>sestre u sobi za intervencije su ljubazne</c:v>
                </c:pt>
                <c:pt idx="2">
                  <c:v>sestre uvek pruze sve informacije</c:v>
                </c:pt>
                <c:pt idx="3">
                  <c:v>sestre dobro saradjuju s lekarima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1">
                  <c:v>8</c:v>
                </c:pt>
                <c:pt idx="2">
                  <c:v>4</c:v>
                </c:pt>
                <c:pt idx="3">
                  <c:v>27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sestre na salteru su ljubazne</c:v>
                </c:pt>
                <c:pt idx="1">
                  <c:v>sestre u sobi za intervencije su ljubazne</c:v>
                </c:pt>
                <c:pt idx="2">
                  <c:v>sestre uvek pruze sve informacije</c:v>
                </c:pt>
                <c:pt idx="3">
                  <c:v>sestre dobro saradjuju s lekarima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21</c:v>
                </c:pt>
                <c:pt idx="1">
                  <c:v>41</c:v>
                </c:pt>
                <c:pt idx="2">
                  <c:v>39</c:v>
                </c:pt>
                <c:pt idx="3">
                  <c:v>34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2014176"/>
        <c:axId val="642016896"/>
      </c:barChart>
      <c:catAx>
        <c:axId val="64201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16896"/>
        <c:crosses val="autoZero"/>
        <c:auto val="1"/>
        <c:lblAlgn val="ctr"/>
        <c:lblOffset val="100"/>
        <c:noMultiLvlLbl val="0"/>
      </c:catAx>
      <c:valAx>
        <c:axId val="642016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1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6000">
          <a:schemeClr val="accent1"/>
        </a:gs>
        <a:gs pos="18594">
          <a:srgbClr val="BBC7D2"/>
        </a:gs>
        <a:gs pos="63000">
          <a:schemeClr val="accent1">
            <a:lumMod val="40000"/>
            <a:lumOff val="60000"/>
          </a:schemeClr>
        </a:gs>
        <a:gs pos="61562">
          <a:srgbClr val="C8C8C8"/>
        </a:gs>
        <a:gs pos="61125">
          <a:srgbClr val="C7C7C7"/>
        </a:gs>
        <a:gs pos="67000">
          <a:srgbClr val="C5C5C5"/>
        </a:gs>
        <a:gs pos="82000">
          <a:srgbClr val="C1C1C1"/>
        </a:gs>
        <a:gs pos="29000">
          <a:srgbClr val="B9B9B9"/>
        </a:gs>
        <a:gs pos="100000">
          <a:schemeClr val="accent3">
            <a:lumMod val="60000"/>
            <a:lumOff val="40000"/>
          </a:schemeClr>
        </a:gs>
      </a:gsLst>
      <a:path path="circle">
        <a:fillToRect t="100000" r="100000"/>
      </a:path>
      <a:tileRect l="-100000" b="-100000"/>
    </a:gradFill>
    <a:ln>
      <a:solidFill>
        <a:srgbClr val="00B0F0"/>
      </a:solidFill>
    </a:ln>
    <a:effectLst>
      <a:innerShdw blurRad="114300">
        <a:prstClr val="black"/>
      </a:innerShdw>
    </a:effectLst>
    <a:scene3d>
      <a:camera prst="orthographicFront"/>
      <a:lightRig rig="threePt" dir="t"/>
    </a:scene3d>
    <a:sp3d>
      <a:bevelT w="139700" h="139700" prst="divot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Izjave...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bg2">
                  <a:lumMod val="25000"/>
                </a:schemeClr>
              </a:solidFill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moj lekar je upoznat s mojom licnom situacijom</c:v>
                </c:pt>
                <c:pt idx="1">
                  <c:v>poznaje moju istoriju bolesti</c:v>
                </c:pt>
                <c:pt idx="2">
                  <c:v>odvaja dovoljno vremene za razgovor sa mnom</c:v>
                </c:pt>
                <c:pt idx="3">
                  <c:v>pazljivo me slusa</c:v>
                </c:pt>
                <c:pt idx="4">
                  <c:v>daje mi jasna objasnjenja bolesti i terapije</c:v>
                </c:pt>
                <c:pt idx="5">
                  <c:v>posle posete mom lekaru osecam se osnazenim</c:v>
                </c:pt>
                <c:pt idx="6">
                  <c:v>kada imam problem, prvo se obratim svom lekaru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75</c:v>
                </c:pt>
                <c:pt idx="1">
                  <c:v>144</c:v>
                </c:pt>
                <c:pt idx="2">
                  <c:v>142</c:v>
                </c:pt>
                <c:pt idx="3">
                  <c:v>163</c:v>
                </c:pt>
                <c:pt idx="4">
                  <c:v>169</c:v>
                </c:pt>
                <c:pt idx="5">
                  <c:v>138</c:v>
                </c:pt>
                <c:pt idx="6">
                  <c:v>178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moj lekar je upoznat s mojom licnom situacijom</c:v>
                </c:pt>
                <c:pt idx="1">
                  <c:v>poznaje moju istoriju bolesti</c:v>
                </c:pt>
                <c:pt idx="2">
                  <c:v>odvaja dovoljno vremene za razgovor sa mnom</c:v>
                </c:pt>
                <c:pt idx="3">
                  <c:v>pazljivo me slusa</c:v>
                </c:pt>
                <c:pt idx="4">
                  <c:v>daje mi jasna objasnjenja bolesti i terapije</c:v>
                </c:pt>
                <c:pt idx="5">
                  <c:v>posle posete mom lekaru osecam se osnazenim</c:v>
                </c:pt>
                <c:pt idx="6">
                  <c:v>kada imam problem, prvo se obratim svom lekaru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52</c:v>
                </c:pt>
                <c:pt idx="1">
                  <c:v>50</c:v>
                </c:pt>
                <c:pt idx="2">
                  <c:v>52</c:v>
                </c:pt>
                <c:pt idx="3">
                  <c:v>36</c:v>
                </c:pt>
                <c:pt idx="4">
                  <c:v>29</c:v>
                </c:pt>
                <c:pt idx="5">
                  <c:v>54</c:v>
                </c:pt>
                <c:pt idx="6">
                  <c:v>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moj lekar je upoznat s mojom licnom situacijom</c:v>
                </c:pt>
                <c:pt idx="1">
                  <c:v>poznaje moju istoriju bolesti</c:v>
                </c:pt>
                <c:pt idx="2">
                  <c:v>odvaja dovoljno vremene za razgovor sa mnom</c:v>
                </c:pt>
                <c:pt idx="3">
                  <c:v>pazljivo me slusa</c:v>
                </c:pt>
                <c:pt idx="4">
                  <c:v>daje mi jasna objasnjenja bolesti i terapije</c:v>
                </c:pt>
                <c:pt idx="5">
                  <c:v>posle posete mom lekaru osecam se osnazenim</c:v>
                </c:pt>
                <c:pt idx="6">
                  <c:v>kada imam problem, prvo se obratim svom lekaru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76</c:v>
                </c:pt>
                <c:pt idx="1">
                  <c:v>16</c:v>
                </c:pt>
                <c:pt idx="2">
                  <c:v>14</c:v>
                </c:pt>
                <c:pt idx="3">
                  <c:v>5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47000"/>
              </a:schemeClr>
            </a:solidFill>
            <a:ln>
              <a:noFill/>
            </a:ln>
            <a:effectLst>
              <a:innerShdw blurRad="114300">
                <a:prstClr val="black">
                  <a:alpha val="56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moj lekar je upoznat s mojom licnom situacijom</c:v>
                </c:pt>
                <c:pt idx="1">
                  <c:v>poznaje moju istoriju bolesti</c:v>
                </c:pt>
                <c:pt idx="2">
                  <c:v>odvaja dovoljno vremene za razgovor sa mnom</c:v>
                </c:pt>
                <c:pt idx="3">
                  <c:v>pazljivo me slusa</c:v>
                </c:pt>
                <c:pt idx="4">
                  <c:v>daje mi jasna objasnjenja bolesti i terapije</c:v>
                </c:pt>
                <c:pt idx="5">
                  <c:v>posle posete mom lekaru osecam se osnazenim</c:v>
                </c:pt>
                <c:pt idx="6">
                  <c:v>kada imam problem, prvo se obratim svom lekaru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45</c:v>
                </c:pt>
                <c:pt idx="1">
                  <c:v>38</c:v>
                </c:pt>
                <c:pt idx="2">
                  <c:v>40</c:v>
                </c:pt>
                <c:pt idx="3">
                  <c:v>44</c:v>
                </c:pt>
                <c:pt idx="4">
                  <c:v>43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2019072"/>
        <c:axId val="642019616"/>
      </c:barChart>
      <c:catAx>
        <c:axId val="64201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19616"/>
        <c:crosses val="autoZero"/>
        <c:auto val="1"/>
        <c:lblAlgn val="ctr"/>
        <c:lblOffset val="100"/>
        <c:noMultiLvlLbl val="0"/>
      </c:catAx>
      <c:valAx>
        <c:axId val="642019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1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26000">
          <a:schemeClr val="accent3">
            <a:lumMod val="67000"/>
          </a:schemeClr>
        </a:gs>
        <a:gs pos="48000">
          <a:schemeClr val="accent3">
            <a:lumMod val="97000"/>
            <a:lumOff val="3000"/>
          </a:schemeClr>
        </a:gs>
        <a:gs pos="61562">
          <a:srgbClr val="C8C8C8"/>
        </a:gs>
        <a:gs pos="61125">
          <a:srgbClr val="C7C7C7"/>
        </a:gs>
        <a:gs pos="96000">
          <a:srgbClr val="C5C5C5"/>
        </a:gs>
        <a:gs pos="89000">
          <a:srgbClr val="C1C1C1"/>
        </a:gs>
        <a:gs pos="3000">
          <a:srgbClr val="B9B9B9"/>
        </a:gs>
        <a:gs pos="70000">
          <a:schemeClr val="accent3">
            <a:lumMod val="60000"/>
            <a:lumOff val="40000"/>
          </a:schemeClr>
        </a:gs>
      </a:gsLst>
      <a:path path="circle">
        <a:fillToRect l="100000" b="100000"/>
      </a:path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zadovoljan sam radnim vremenom sluzbe</c:v>
                </c:pt>
                <c:pt idx="1">
                  <c:v>mogu doci i vikendom, ako se razbolm</c:v>
                </c:pt>
                <c:pt idx="2">
                  <c:v>sluzba je dostupna i invalidima u kolicima</c:v>
                </c:pt>
                <c:pt idx="3">
                  <c:v>prvo moram svom lekaru,pa specijalisti</c:v>
                </c:pt>
                <c:pt idx="4">
                  <c:v>u cekaonicama ima dovoljno stolica</c:v>
                </c:pt>
                <c:pt idx="5">
                  <c:v>dugo se dugo se ceka u cekaonicama</c:v>
                </c:pt>
                <c:pt idx="6">
                  <c:v>savet je dostupan i telefonom-u vreme radnog vremena</c:v>
                </c:pt>
                <c:pt idx="7">
                  <c:v>kada je hitno,lekar me primi istog dana</c:v>
                </c:pt>
                <c:pt idx="8">
                  <c:v>postoji knjiga zalbi</c:v>
                </c:pt>
                <c:pt idx="9">
                  <c:v>ustanova ima svoju internet stranicu</c:v>
                </c:pt>
                <c:pt idx="10">
                  <c:v>ustanova ima dovoljno medicinske opreme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183</c:v>
                </c:pt>
                <c:pt idx="1">
                  <c:v>102</c:v>
                </c:pt>
                <c:pt idx="2">
                  <c:v>105</c:v>
                </c:pt>
                <c:pt idx="3">
                  <c:v>174</c:v>
                </c:pt>
                <c:pt idx="4">
                  <c:v>149</c:v>
                </c:pt>
                <c:pt idx="5">
                  <c:v>62</c:v>
                </c:pt>
                <c:pt idx="6">
                  <c:v>57</c:v>
                </c:pt>
                <c:pt idx="7">
                  <c:v>139</c:v>
                </c:pt>
                <c:pt idx="8">
                  <c:v>143</c:v>
                </c:pt>
                <c:pt idx="9">
                  <c:v>50</c:v>
                </c:pt>
                <c:pt idx="10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zadovoljan sam radnim vremenom sluzbe</c:v>
                </c:pt>
                <c:pt idx="1">
                  <c:v>mogu doci i vikendom, ako se razbolm</c:v>
                </c:pt>
                <c:pt idx="2">
                  <c:v>sluzba je dostupna i invalidima u kolicima</c:v>
                </c:pt>
                <c:pt idx="3">
                  <c:v>prvo moram svom lekaru,pa specijalisti</c:v>
                </c:pt>
                <c:pt idx="4">
                  <c:v>u cekaonicama ima dovoljno stolica</c:v>
                </c:pt>
                <c:pt idx="5">
                  <c:v>dugo se dugo se ceka u cekaonicama</c:v>
                </c:pt>
                <c:pt idx="6">
                  <c:v>savet je dostupan i telefonom-u vreme radnog vremena</c:v>
                </c:pt>
                <c:pt idx="7">
                  <c:v>kada je hitno,lekar me primi istog dana</c:v>
                </c:pt>
                <c:pt idx="8">
                  <c:v>postoji knjiga zalbi</c:v>
                </c:pt>
                <c:pt idx="9">
                  <c:v>ustanova ima svoju internet stranicu</c:v>
                </c:pt>
                <c:pt idx="10">
                  <c:v>ustanova ima dovoljno medicinske opreme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37</c:v>
                </c:pt>
                <c:pt idx="1">
                  <c:v>50</c:v>
                </c:pt>
                <c:pt idx="2">
                  <c:v>35</c:v>
                </c:pt>
                <c:pt idx="3">
                  <c:v>19</c:v>
                </c:pt>
                <c:pt idx="4">
                  <c:v>40</c:v>
                </c:pt>
                <c:pt idx="5">
                  <c:v>88</c:v>
                </c:pt>
                <c:pt idx="6">
                  <c:v>40</c:v>
                </c:pt>
                <c:pt idx="7">
                  <c:v>40</c:v>
                </c:pt>
                <c:pt idx="8">
                  <c:v>13</c:v>
                </c:pt>
                <c:pt idx="9">
                  <c:v>10</c:v>
                </c:pt>
                <c:pt idx="10">
                  <c:v>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zadovoljan sam radnim vremenom sluzbe</c:v>
                </c:pt>
                <c:pt idx="1">
                  <c:v>mogu doci i vikendom, ako se razbolm</c:v>
                </c:pt>
                <c:pt idx="2">
                  <c:v>sluzba je dostupna i invalidima u kolicima</c:v>
                </c:pt>
                <c:pt idx="3">
                  <c:v>prvo moram svom lekaru,pa specijalisti</c:v>
                </c:pt>
                <c:pt idx="4">
                  <c:v>u cekaonicama ima dovoljno stolica</c:v>
                </c:pt>
                <c:pt idx="5">
                  <c:v>dugo se dugo se ceka u cekaonicama</c:v>
                </c:pt>
                <c:pt idx="6">
                  <c:v>savet je dostupan i telefonom-u vreme radnog vremena</c:v>
                </c:pt>
                <c:pt idx="7">
                  <c:v>kada je hitno,lekar me primi istog dana</c:v>
                </c:pt>
                <c:pt idx="8">
                  <c:v>postoji knjiga zalbi</c:v>
                </c:pt>
                <c:pt idx="9">
                  <c:v>ustanova ima svoju internet stranicu</c:v>
                </c:pt>
                <c:pt idx="10">
                  <c:v>ustanova ima dovoljno medicinske opreme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5</c:v>
                </c:pt>
                <c:pt idx="1">
                  <c:v>27</c:v>
                </c:pt>
                <c:pt idx="2">
                  <c:v>9</c:v>
                </c:pt>
                <c:pt idx="3">
                  <c:v>6</c:v>
                </c:pt>
                <c:pt idx="4">
                  <c:v>14</c:v>
                </c:pt>
                <c:pt idx="5">
                  <c:v>44</c:v>
                </c:pt>
                <c:pt idx="6">
                  <c:v>52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39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zadovoljan sam radnim vremenom sluzbe</c:v>
                </c:pt>
                <c:pt idx="1">
                  <c:v>mogu doci i vikendom, ako se razbolm</c:v>
                </c:pt>
                <c:pt idx="2">
                  <c:v>sluzba je dostupna i invalidima u kolicima</c:v>
                </c:pt>
                <c:pt idx="3">
                  <c:v>prvo moram svom lekaru,pa specijalisti</c:v>
                </c:pt>
                <c:pt idx="4">
                  <c:v>u cekaonicama ima dovoljno stolica</c:v>
                </c:pt>
                <c:pt idx="5">
                  <c:v>dugo se dugo se ceka u cekaonicama</c:v>
                </c:pt>
                <c:pt idx="6">
                  <c:v>savet je dostupan i telefonom-u vreme radnog vremena</c:v>
                </c:pt>
                <c:pt idx="7">
                  <c:v>kada je hitno,lekar me primi istog dana</c:v>
                </c:pt>
                <c:pt idx="8">
                  <c:v>postoji knjiga zalbi</c:v>
                </c:pt>
                <c:pt idx="9">
                  <c:v>ustanova ima svoju internet stranicu</c:v>
                </c:pt>
                <c:pt idx="10">
                  <c:v>ustanova ima dovoljno medicinske opreme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2</c:v>
                </c:pt>
                <c:pt idx="1">
                  <c:v>27</c:v>
                </c:pt>
                <c:pt idx="2">
                  <c:v>43</c:v>
                </c:pt>
                <c:pt idx="3">
                  <c:v>7</c:v>
                </c:pt>
                <c:pt idx="5">
                  <c:v>1</c:v>
                </c:pt>
                <c:pt idx="6">
                  <c:v>51</c:v>
                </c:pt>
                <c:pt idx="7">
                  <c:v>9</c:v>
                </c:pt>
                <c:pt idx="8">
                  <c:v>39</c:v>
                </c:pt>
                <c:pt idx="9">
                  <c:v>132</c:v>
                </c:pt>
                <c:pt idx="10">
                  <c:v>76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43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zadovoljan sam radnim vremenom sluzbe</c:v>
                </c:pt>
                <c:pt idx="1">
                  <c:v>mogu doci i vikendom, ako se razbolm</c:v>
                </c:pt>
                <c:pt idx="2">
                  <c:v>sluzba je dostupna i invalidima u kolicima</c:v>
                </c:pt>
                <c:pt idx="3">
                  <c:v>prvo moram svom lekaru,pa specijalisti</c:v>
                </c:pt>
                <c:pt idx="4">
                  <c:v>u cekaonicama ima dovoljno stolica</c:v>
                </c:pt>
                <c:pt idx="5">
                  <c:v>dugo se dugo se ceka u cekaonicama</c:v>
                </c:pt>
                <c:pt idx="6">
                  <c:v>savet je dostupan i telefonom-u vreme radnog vremena</c:v>
                </c:pt>
                <c:pt idx="7">
                  <c:v>kada je hitno,lekar me primi istog dana</c:v>
                </c:pt>
                <c:pt idx="8">
                  <c:v>postoji knjiga zalbi</c:v>
                </c:pt>
                <c:pt idx="9">
                  <c:v>ustanova ima svoju internet stranicu</c:v>
                </c:pt>
                <c:pt idx="10">
                  <c:v>ustanova ima dovoljno medicinske opreme</c:v>
                </c:pt>
              </c:strCache>
            </c:str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21</c:v>
                </c:pt>
                <c:pt idx="1">
                  <c:v>42</c:v>
                </c:pt>
                <c:pt idx="2">
                  <c:v>56</c:v>
                </c:pt>
                <c:pt idx="3">
                  <c:v>42</c:v>
                </c:pt>
                <c:pt idx="4">
                  <c:v>45</c:v>
                </c:pt>
                <c:pt idx="5">
                  <c:v>53</c:v>
                </c:pt>
                <c:pt idx="6">
                  <c:v>48</c:v>
                </c:pt>
                <c:pt idx="7">
                  <c:v>47</c:v>
                </c:pt>
                <c:pt idx="8">
                  <c:v>50</c:v>
                </c:pt>
                <c:pt idx="9">
                  <c:v>51</c:v>
                </c:pt>
                <c:pt idx="10">
                  <c:v>46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42023968"/>
        <c:axId val="642024512"/>
      </c:barChart>
      <c:catAx>
        <c:axId val="642023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24512"/>
        <c:crosses val="autoZero"/>
        <c:auto val="1"/>
        <c:lblAlgn val="ctr"/>
        <c:lblOffset val="100"/>
        <c:noMultiLvlLbl val="0"/>
      </c:catAx>
      <c:valAx>
        <c:axId val="642024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4202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21000">
          <a:schemeClr val="accent3">
            <a:lumMod val="67000"/>
          </a:schemeClr>
        </a:gs>
        <a:gs pos="48000">
          <a:schemeClr val="accent3">
            <a:lumMod val="97000"/>
            <a:lumOff val="3000"/>
          </a:schemeClr>
        </a:gs>
        <a:gs pos="61562">
          <a:srgbClr val="C8C8C8"/>
        </a:gs>
        <a:gs pos="61125">
          <a:srgbClr val="C7C7C7"/>
        </a:gs>
        <a:gs pos="60250">
          <a:srgbClr val="C5C5C5"/>
        </a:gs>
        <a:gs pos="100000">
          <a:srgbClr val="C1C1C1"/>
        </a:gs>
        <a:gs pos="34000">
          <a:srgbClr val="B9B9B9"/>
        </a:gs>
        <a:gs pos="98000">
          <a:schemeClr val="accent3">
            <a:lumMod val="60000"/>
            <a:lumOff val="40000"/>
          </a:schemeClr>
        </a:gs>
      </a:gsLst>
      <a:path path="circle">
        <a:fillToRect t="100000" r="100000"/>
      </a:path>
      <a:tileRect l="-100000" b="-100000"/>
    </a:gradFill>
    <a:ln>
      <a:solidFill>
        <a:schemeClr val="bg2">
          <a:lumMod val="25000"/>
        </a:schemeClr>
      </a:solidFill>
    </a:ln>
    <a:effectLst>
      <a:glow rad="1587500">
        <a:schemeClr val="bg1">
          <a:lumMod val="65000"/>
          <a:alpha val="40000"/>
        </a:schemeClr>
      </a:glow>
    </a:effectLst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besplatno je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da li ste placali pregled kod izabranog lekara</c:v>
                </c:pt>
                <c:pt idx="1">
                  <c:v>placate li lekove i injekcije,koje vam prepise lekar</c:v>
                </c:pt>
                <c:pt idx="2">
                  <c:v>placate li pregled specijaliste, na koga vas uputi vas lekar</c:v>
                </c:pt>
                <c:pt idx="3">
                  <c:v>placate li kucnu posetu vaseg lekara</c:v>
                </c:pt>
                <c:pt idx="4">
                  <c:v>placate li pregled bebe ili malog deteta u savetovalistu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178</c:v>
                </c:pt>
                <c:pt idx="1">
                  <c:v>65</c:v>
                </c:pt>
                <c:pt idx="2">
                  <c:v>100</c:v>
                </c:pt>
                <c:pt idx="3">
                  <c:v>31</c:v>
                </c:pt>
                <c:pt idx="4">
                  <c:v>109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participacija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da li ste placali pregled kod izabranog lekara</c:v>
                </c:pt>
                <c:pt idx="1">
                  <c:v>placate li lekove i injekcije,koje vam prepise lekar</c:v>
                </c:pt>
                <c:pt idx="2">
                  <c:v>placate li pregled specijaliste, na koga vas uputi vas lekar</c:v>
                </c:pt>
                <c:pt idx="3">
                  <c:v>placate li kucnu posetu vaseg lekara</c:v>
                </c:pt>
                <c:pt idx="4">
                  <c:v>placate li pregled bebe ili malog deteta u savetovalistu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</c:v>
                </c:pt>
                <c:pt idx="1">
                  <c:v>81</c:v>
                </c:pt>
                <c:pt idx="2">
                  <c:v>63</c:v>
                </c:pt>
                <c:pt idx="3">
                  <c:v>20</c:v>
                </c:pt>
                <c:pt idx="4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puna cena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dLbl>
              <c:idx val="0"/>
              <c:layout>
                <c:manualLayout>
                  <c:x val="-1.2077294685990338E-3"/>
                  <c:y val="-4.2875984497124431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8309178743960466E-3"/>
                  <c:y val="-4.0493985358395213E-2"/>
                </c:manualLayout>
              </c:layout>
              <c:spPr>
                <a:solidFill>
                  <a:srgbClr val="FF0000">
                    <a:alpha val="80000"/>
                  </a:srgb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da li ste placali pregled kod izabranog lekara</c:v>
                </c:pt>
                <c:pt idx="1">
                  <c:v>placate li lekove i injekcije,koje vam prepise lekar</c:v>
                </c:pt>
                <c:pt idx="2">
                  <c:v>placate li pregled specijaliste, na koga vas uputi vas lekar</c:v>
                </c:pt>
                <c:pt idx="3">
                  <c:v>placate li kucnu posetu vaseg lekara</c:v>
                </c:pt>
                <c:pt idx="4">
                  <c:v>placate li pregled bebe ili malog deteta u savetovalistu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26</c:v>
                </c:pt>
                <c:pt idx="2">
                  <c:v>11</c:v>
                </c:pt>
                <c:pt idx="3">
                  <c:v>10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da li ste placali pregled kod izabranog lekara</c:v>
                </c:pt>
                <c:pt idx="1">
                  <c:v>placate li lekove i injekcije,koje vam prepise lekar</c:v>
                </c:pt>
                <c:pt idx="2">
                  <c:v>placate li pregled specijaliste, na koga vas uputi vas lekar</c:v>
                </c:pt>
                <c:pt idx="3">
                  <c:v>placate li kucnu posetu vaseg lekara</c:v>
                </c:pt>
                <c:pt idx="4">
                  <c:v>placate li pregled bebe ili malog deteta u savetovalistu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</c:v>
                </c:pt>
                <c:pt idx="1">
                  <c:v>30</c:v>
                </c:pt>
                <c:pt idx="2">
                  <c:v>27</c:v>
                </c:pt>
                <c:pt idx="3">
                  <c:v>129</c:v>
                </c:pt>
                <c:pt idx="4">
                  <c:v>71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missing </c:v>
                </c:pt>
              </c:strCache>
            </c:strRef>
          </c:tx>
          <c:spPr>
            <a:solidFill>
              <a:schemeClr val="bg1">
                <a:lumMod val="75000"/>
                <a:alpha val="78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da li ste placali pregled kod izabranog lekara</c:v>
                </c:pt>
                <c:pt idx="1">
                  <c:v>placate li lekove i injekcije,koje vam prepise lekar</c:v>
                </c:pt>
                <c:pt idx="2">
                  <c:v>placate li pregled specijaliste, na koga vas uputi vas lekar</c:v>
                </c:pt>
                <c:pt idx="3">
                  <c:v>placate li kucnu posetu vaseg lekara</c:v>
                </c:pt>
                <c:pt idx="4">
                  <c:v>placate li pregled bebe ili malog deteta u savetovalistu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24</c:v>
                </c:pt>
                <c:pt idx="1">
                  <c:v>46</c:v>
                </c:pt>
                <c:pt idx="2">
                  <c:v>47</c:v>
                </c:pt>
                <c:pt idx="3">
                  <c:v>58</c:v>
                </c:pt>
                <c:pt idx="4">
                  <c:v>55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65653104"/>
        <c:axId val="865642768"/>
      </c:barChart>
      <c:catAx>
        <c:axId val="865653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65642768"/>
        <c:crosses val="autoZero"/>
        <c:auto val="1"/>
        <c:lblAlgn val="ctr"/>
        <c:lblOffset val="100"/>
        <c:noMultiLvlLbl val="0"/>
      </c:catAx>
      <c:valAx>
        <c:axId val="865642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6565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705618319449188E-2"/>
          <c:y val="0.9369629248398621"/>
          <c:w val="0.90791243485868611"/>
          <c:h val="4.87450803277630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48000">
          <a:srgbClr val="FF66FF"/>
        </a:gs>
        <a:gs pos="48000">
          <a:schemeClr val="accent3">
            <a:lumMod val="97000"/>
            <a:lumOff val="3000"/>
          </a:schemeClr>
        </a:gs>
        <a:gs pos="61562">
          <a:srgbClr val="C8C8C8"/>
        </a:gs>
        <a:gs pos="61125">
          <a:srgbClr val="C7C7C7"/>
        </a:gs>
        <a:gs pos="79000">
          <a:srgbClr val="C5C5C5"/>
        </a:gs>
        <a:gs pos="99000">
          <a:srgbClr val="FF66FF"/>
        </a:gs>
        <a:gs pos="20000">
          <a:srgbClr val="B9B9B9"/>
        </a:gs>
        <a:gs pos="98000">
          <a:schemeClr val="accent3">
            <a:lumMod val="60000"/>
            <a:lumOff val="40000"/>
          </a:schemeClr>
        </a:gs>
      </a:gsLst>
      <a:path path="circle">
        <a:fillToRect r="100000" b="100000"/>
      </a:path>
      <a:tileRect l="-100000" t="-100000"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uzevsi sve u obzir koliko ste zadovoljni uslugama vaseg izabranog lekara?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2225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95575">
                    <a:srgbClr val="7030A0"/>
                  </a:gs>
                  <a:gs pos="41000">
                    <a:srgbClr val="7030A0"/>
                  </a:gs>
                  <a:gs pos="39000">
                    <a:schemeClr val="accent5">
                      <a:lumMod val="0"/>
                      <a:lumOff val="100000"/>
                    </a:schemeClr>
                  </a:gs>
                  <a:gs pos="65000">
                    <a:schemeClr val="accent5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 w="19050">
                <a:solidFill>
                  <a:srgbClr val="92D050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75000"/>
                  <a:alpha val="7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prstClr val="black"/>
                </a:innerShdw>
              </a:effectLst>
            </c:spPr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rgbClr val="92D050"/>
                </a:solidFill>
              </a:ln>
              <a:effectLst>
                <a:innerShdw blurRad="114300">
                  <a:prstClr val="black"/>
                </a:innerShdw>
              </a:effectLst>
            </c:spPr>
          </c:dPt>
          <c:dPt>
            <c:idx val="5"/>
            <c:bubble3D val="0"/>
            <c:spPr>
              <a:solidFill>
                <a:srgbClr val="C00000"/>
              </a:solidFill>
              <a:ln w="19050">
                <a:solidFill>
                  <a:srgbClr val="92D050"/>
                </a:solidFill>
              </a:ln>
              <a:effectLst>
                <a:innerShdw blurRad="495300">
                  <a:prstClr val="black"/>
                </a:innerShdw>
              </a:effectLst>
            </c:spPr>
          </c:dPt>
          <c:dPt>
            <c:idx val="6"/>
            <c:bubble3D val="0"/>
            <c:explosion val="13"/>
            <c:spPr>
              <a:gradFill flip="none" rotWithShape="1">
                <a:gsLst>
                  <a:gs pos="55752">
                    <a:srgbClr val="C00000"/>
                  </a:gs>
                  <a:gs pos="41000">
                    <a:srgbClr val="FF0000"/>
                  </a:gs>
                  <a:gs pos="25664">
                    <a:srgbClr val="FF0000"/>
                  </a:gs>
                  <a:gs pos="0">
                    <a:srgbClr val="C00000"/>
                  </a:gs>
                  <a:gs pos="100000">
                    <a:schemeClr val="tx1">
                      <a:lumMod val="50000"/>
                      <a:lumOff val="50000"/>
                    </a:schemeClr>
                  </a:gs>
                  <a:gs pos="65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rgbClr val="92D050"/>
                </a:solidFill>
              </a:ln>
              <a:effectLst>
                <a:innerShdw blurRad="228600">
                  <a:prstClr val="black"/>
                </a:inn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zadovoljni</c:v>
                </c:pt>
                <c:pt idx="1">
                  <c:v>zadovoljni</c:v>
                </c:pt>
                <c:pt idx="2">
                  <c:v>ni-ni</c:v>
                </c:pt>
                <c:pt idx="3">
                  <c:v>missing</c:v>
                </c:pt>
                <c:pt idx="4">
                  <c:v>nezadovoljni</c:v>
                </c:pt>
                <c:pt idx="5">
                  <c:v>veoma nezadovoljni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0.157</c:v>
                </c:pt>
                <c:pt idx="1">
                  <c:v>0.49199999999999999</c:v>
                </c:pt>
                <c:pt idx="2">
                  <c:v>0.218</c:v>
                </c:pt>
                <c:pt idx="3">
                  <c:v>4.8000000000000001E-2</c:v>
                </c:pt>
                <c:pt idx="4">
                  <c:v>1.2E-2</c:v>
                </c:pt>
                <c:pt idx="5">
                  <c:v>7.2999999999999995E-2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gradFill>
          <a:gsLst>
            <a:gs pos="4900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61562">
              <a:srgbClr val="C8C8C8"/>
            </a:gs>
            <a:gs pos="61125">
              <a:srgbClr val="C7C7C7"/>
            </a:gs>
            <a:gs pos="60250">
              <a:schemeClr val="tx1">
                <a:lumMod val="50000"/>
                <a:lumOff val="50000"/>
              </a:schemeClr>
            </a:gs>
            <a:gs pos="100000">
              <a:schemeClr val="bg1">
                <a:lumMod val="50000"/>
              </a:schemeClr>
            </a:gs>
            <a:gs pos="0">
              <a:schemeClr val="bg1">
                <a:lumMod val="5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path path="circle">
            <a:fillToRect l="100000" b="100000"/>
          </a:path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49000">
          <a:schemeClr val="accent3">
            <a:lumMod val="67000"/>
          </a:schemeClr>
        </a:gs>
        <a:gs pos="48000">
          <a:schemeClr val="accent3">
            <a:lumMod val="97000"/>
            <a:lumOff val="3000"/>
          </a:schemeClr>
        </a:gs>
        <a:gs pos="61562">
          <a:srgbClr val="C8C8C8"/>
        </a:gs>
        <a:gs pos="61125">
          <a:srgbClr val="C7C7C7"/>
        </a:gs>
        <a:gs pos="60250">
          <a:srgbClr val="C5C5C5"/>
        </a:gs>
        <a:gs pos="76000">
          <a:srgbClr val="C1C1C1"/>
        </a:gs>
        <a:gs pos="46000">
          <a:srgbClr val="B9B9B9"/>
        </a:gs>
        <a:gs pos="98000">
          <a:schemeClr val="accent3">
            <a:lumMod val="60000"/>
            <a:lumOff val="40000"/>
          </a:schemeClr>
        </a:gs>
      </a:gsLst>
      <a:path path="circle">
        <a:fillToRect l="100000" b="100000"/>
      </a:path>
    </a:gra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EA92C-3BC3-4D97-9C15-DC5A4C358FD1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B59BEBA1-5A02-46CA-ACBC-33F23AD3318A}">
      <dgm:prSet phldrT="[Text]" custT="1"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sr-Latn-RS" sz="1800" dirty="0" smtClean="0"/>
            <a:t>31,5%</a:t>
          </a:r>
          <a:endParaRPr lang="sr-Latn-RS" sz="1800" dirty="0"/>
        </a:p>
      </dgm:t>
    </dgm:pt>
    <dgm:pt modelId="{905BA740-87B4-4B21-BEF9-AD374240012D}" type="parTrans" cxnId="{A2CFA3E6-9F5C-4B44-9A97-C5FE2E2467EA}">
      <dgm:prSet/>
      <dgm:spPr/>
      <dgm:t>
        <a:bodyPr/>
        <a:lstStyle/>
        <a:p>
          <a:endParaRPr lang="sr-Latn-RS"/>
        </a:p>
      </dgm:t>
    </dgm:pt>
    <dgm:pt modelId="{1CC009B1-31AD-44D1-B09C-D94F9DCA550B}" type="sibTrans" cxnId="{A2CFA3E6-9F5C-4B44-9A97-C5FE2E2467EA}">
      <dgm:prSet/>
      <dgm:spPr/>
      <dgm:t>
        <a:bodyPr/>
        <a:lstStyle/>
        <a:p>
          <a:endParaRPr lang="sr-Latn-RS"/>
        </a:p>
      </dgm:t>
    </dgm:pt>
    <dgm:pt modelId="{BA08E9B6-E4F8-4596-B736-9066D7B9054F}">
      <dgm:prSet phldrT="[Text]" custT="1"/>
      <dgm:sp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77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sr-Latn-RS" sz="2000" dirty="0" smtClean="0">
              <a:solidFill>
                <a:srgbClr val="002060"/>
              </a:solidFill>
            </a:rPr>
            <a:t>Opsta medicina</a:t>
          </a:r>
          <a:endParaRPr lang="sr-Latn-RS" sz="2000" dirty="0">
            <a:solidFill>
              <a:srgbClr val="002060"/>
            </a:solidFill>
          </a:endParaRPr>
        </a:p>
      </dgm:t>
    </dgm:pt>
    <dgm:pt modelId="{2F96C1CD-9C95-4050-B06F-6B604B6CE728}" type="parTrans" cxnId="{F1DEEDE7-1366-4534-8059-FD41496344A4}">
      <dgm:prSet/>
      <dgm:spPr/>
      <dgm:t>
        <a:bodyPr/>
        <a:lstStyle/>
        <a:p>
          <a:endParaRPr lang="sr-Latn-RS"/>
        </a:p>
      </dgm:t>
    </dgm:pt>
    <dgm:pt modelId="{10253461-1323-45EE-9EA2-B0B4CCAC386C}" type="sibTrans" cxnId="{F1DEEDE7-1366-4534-8059-FD41496344A4}">
      <dgm:prSet/>
      <dgm:spPr/>
      <dgm:t>
        <a:bodyPr/>
        <a:lstStyle/>
        <a:p>
          <a:endParaRPr lang="sr-Latn-RS"/>
        </a:p>
      </dgm:t>
    </dgm:pt>
    <dgm:pt modelId="{0C361064-07A7-4A35-A5D5-941B519F9078}">
      <dgm:prSet phldrT="[Text]" custT="1"/>
      <dgm:sp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sr-Latn-RS" sz="2000" dirty="0" smtClean="0"/>
            <a:t>48,8%</a:t>
          </a:r>
          <a:endParaRPr lang="sr-Latn-RS" sz="2000" dirty="0"/>
        </a:p>
      </dgm:t>
    </dgm:pt>
    <dgm:pt modelId="{C92142E2-A8DF-4168-BA1A-10A066C2A952}" type="parTrans" cxnId="{BB701343-F2A1-4911-B040-2F088AF8EBBF}">
      <dgm:prSet/>
      <dgm:spPr/>
      <dgm:t>
        <a:bodyPr/>
        <a:lstStyle/>
        <a:p>
          <a:endParaRPr lang="sr-Latn-RS"/>
        </a:p>
      </dgm:t>
    </dgm:pt>
    <dgm:pt modelId="{625344EB-2DE6-4E52-9773-A1ED54A24549}" type="sibTrans" cxnId="{BB701343-F2A1-4911-B040-2F088AF8EBBF}">
      <dgm:prSet/>
      <dgm:spPr/>
      <dgm:t>
        <a:bodyPr/>
        <a:lstStyle/>
        <a:p>
          <a:endParaRPr lang="sr-Latn-RS"/>
        </a:p>
      </dgm:t>
    </dgm:pt>
    <dgm:pt modelId="{36515313-E550-4D7B-8237-D815BE29EB9F}">
      <dgm:prSet phldrT="[Text]" custT="1"/>
      <dgm:sp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sr-Latn-RS" sz="2400" dirty="0" smtClean="0">
              <a:solidFill>
                <a:schemeClr val="bg2">
                  <a:lumMod val="25000"/>
                </a:schemeClr>
              </a:solidFill>
            </a:rPr>
            <a:t>pedijatrija</a:t>
          </a:r>
          <a:endParaRPr lang="sr-Latn-RS" sz="2400" dirty="0">
            <a:solidFill>
              <a:schemeClr val="bg2">
                <a:lumMod val="25000"/>
              </a:schemeClr>
            </a:solidFill>
          </a:endParaRPr>
        </a:p>
      </dgm:t>
    </dgm:pt>
    <dgm:pt modelId="{B6AA26DE-0937-44FA-90FE-B23B55923A3E}" type="parTrans" cxnId="{0A0FBBDD-A046-42E9-B191-F99FB48AC856}">
      <dgm:prSet/>
      <dgm:spPr/>
      <dgm:t>
        <a:bodyPr/>
        <a:lstStyle/>
        <a:p>
          <a:endParaRPr lang="sr-Latn-RS"/>
        </a:p>
      </dgm:t>
    </dgm:pt>
    <dgm:pt modelId="{B8C4FD59-8EFE-4DA6-8DAF-1BBD7C8F9CAA}" type="sibTrans" cxnId="{0A0FBBDD-A046-42E9-B191-F99FB48AC856}">
      <dgm:prSet/>
      <dgm:spPr/>
      <dgm:t>
        <a:bodyPr/>
        <a:lstStyle/>
        <a:p>
          <a:endParaRPr lang="sr-Latn-RS"/>
        </a:p>
      </dgm:t>
    </dgm:pt>
    <dgm:pt modelId="{B479F198-3E47-46B9-B446-EEE7B745F885}">
      <dgm:prSet phldrT="[Text]" custT="1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sr-Latn-RS" sz="2000" dirty="0" smtClean="0"/>
            <a:t>19,8%</a:t>
          </a:r>
          <a:endParaRPr lang="sr-Latn-RS" sz="2000" dirty="0"/>
        </a:p>
      </dgm:t>
    </dgm:pt>
    <dgm:pt modelId="{5DEF28E6-948B-4D10-B7C7-B9062E205BE9}" type="parTrans" cxnId="{E9976485-A013-475D-8B4B-7D5CF04484F3}">
      <dgm:prSet/>
      <dgm:spPr/>
      <dgm:t>
        <a:bodyPr/>
        <a:lstStyle/>
        <a:p>
          <a:endParaRPr lang="sr-Latn-RS"/>
        </a:p>
      </dgm:t>
    </dgm:pt>
    <dgm:pt modelId="{0ADBBC84-3670-4FFD-8980-C5A91A1BBAE6}" type="sibTrans" cxnId="{E9976485-A013-475D-8B4B-7D5CF04484F3}">
      <dgm:prSet/>
      <dgm:spPr/>
      <dgm:t>
        <a:bodyPr/>
        <a:lstStyle/>
        <a:p>
          <a:endParaRPr lang="sr-Latn-RS"/>
        </a:p>
      </dgm:t>
    </dgm:pt>
    <dgm:pt modelId="{76406356-704B-424A-AFDB-BFB01A8D8522}">
      <dgm:prSet phldrT="[Text]" custT="1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sr-Latn-RS" sz="2400" dirty="0" smtClean="0">
              <a:solidFill>
                <a:schemeClr val="accent6">
                  <a:lumMod val="75000"/>
                </a:schemeClr>
              </a:solidFill>
            </a:rPr>
            <a:t>ginekologija</a:t>
          </a:r>
          <a:endParaRPr lang="sr-Latn-RS" sz="2400" dirty="0">
            <a:solidFill>
              <a:schemeClr val="accent6">
                <a:lumMod val="75000"/>
              </a:schemeClr>
            </a:solidFill>
          </a:endParaRPr>
        </a:p>
      </dgm:t>
    </dgm:pt>
    <dgm:pt modelId="{40749133-B8D4-4944-B98D-40078C00EC40}" type="parTrans" cxnId="{63612C9A-037B-47F5-B7A6-508B4F97B4D0}">
      <dgm:prSet/>
      <dgm:spPr/>
      <dgm:t>
        <a:bodyPr/>
        <a:lstStyle/>
        <a:p>
          <a:endParaRPr lang="sr-Latn-RS"/>
        </a:p>
      </dgm:t>
    </dgm:pt>
    <dgm:pt modelId="{7DB01AD5-F0F1-44E4-8B26-C5F4EDA1B2A1}" type="sibTrans" cxnId="{63612C9A-037B-47F5-B7A6-508B4F97B4D0}">
      <dgm:prSet/>
      <dgm:spPr/>
      <dgm:t>
        <a:bodyPr/>
        <a:lstStyle/>
        <a:p>
          <a:endParaRPr lang="sr-Latn-RS"/>
        </a:p>
      </dgm:t>
    </dgm:pt>
    <dgm:pt modelId="{1B2C4B11-9437-4678-9890-436356B7B53D}" type="pres">
      <dgm:prSet presAssocID="{987EA92C-3BC3-4D97-9C15-DC5A4C358FD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DAE9CDC4-C03E-44C7-8B22-4A5A0C7A574A}" type="pres">
      <dgm:prSet presAssocID="{B59BEBA1-5A02-46CA-ACBC-33F23AD3318A}" presName="composite" presStyleCnt="0"/>
      <dgm:spPr/>
    </dgm:pt>
    <dgm:pt modelId="{42BD547E-31A3-4BF8-8224-5CE07D5C03CB}" type="pres">
      <dgm:prSet presAssocID="{B59BEBA1-5A02-46CA-ACBC-33F23AD3318A}" presName="BackAccent" presStyleLbl="bgShp" presStyleIdx="0" presStyleCnt="3"/>
      <dgm:spPr/>
    </dgm:pt>
    <dgm:pt modelId="{19E3CA90-3F7F-4F82-A68F-B7E0BA6653C9}" type="pres">
      <dgm:prSet presAssocID="{B59BEBA1-5A02-46CA-ACBC-33F23AD3318A}" presName="Accent" presStyleLbl="alignNode1" presStyleIdx="0" presStyleCnt="3" custLinFactNeighborX="-6314" custLinFactNeighborY="67353"/>
      <dgm:sp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endParaRPr lang="sr-Latn-RS"/>
        </a:p>
      </dgm:t>
    </dgm:pt>
    <dgm:pt modelId="{D5C21778-3A13-4A76-918B-4D40BEEB4B5A}" type="pres">
      <dgm:prSet presAssocID="{B59BEBA1-5A02-46CA-ACBC-33F23AD3318A}" presName="Child" presStyleLbl="revTx" presStyleIdx="0" presStyleCnt="6" custScaleX="68638" custScaleY="31837" custLinFactNeighborX="-22260" custLinFactNeighborY="-34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5BA1838-E35B-4457-91C1-ED9E62A11BE5}" type="pres">
      <dgm:prSet presAssocID="{B59BEBA1-5A02-46CA-ACBC-33F23AD3318A}" presName="Parent" presStyleLbl="revTx" presStyleIdx="1" presStyleCnt="6" custScaleX="40740" custScaleY="106166" custLinFactNeighborX="-72856" custLinFactNeighborY="50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E2CE260-987E-46CC-BB61-DE28FCE3AD56}" type="pres">
      <dgm:prSet presAssocID="{1CC009B1-31AD-44D1-B09C-D94F9DCA550B}" presName="sibTrans" presStyleCnt="0"/>
      <dgm:spPr/>
    </dgm:pt>
    <dgm:pt modelId="{C92D7014-81A8-416B-8843-2819BF6796FB}" type="pres">
      <dgm:prSet presAssocID="{0C361064-07A7-4A35-A5D5-941B519F9078}" presName="composite" presStyleCnt="0"/>
      <dgm:spPr/>
    </dgm:pt>
    <dgm:pt modelId="{C2B8F825-CDDE-45EC-ACEC-7A99775488E3}" type="pres">
      <dgm:prSet presAssocID="{0C361064-07A7-4A35-A5D5-941B519F9078}" presName="BackAccent" presStyleLbl="bgShp" presStyleIdx="1" presStyleCnt="3"/>
      <dgm:spPr/>
    </dgm:pt>
    <dgm:pt modelId="{19978B65-38FC-474A-AF40-B14B6AF2DB41}" type="pres">
      <dgm:prSet presAssocID="{0C361064-07A7-4A35-A5D5-941B519F9078}" presName="Accent" presStyleLbl="alignNode1" presStyleIdx="1" presStyleCnt="3" custLinFactY="3135" custLinFactNeighborX="-4210" custLinFactNeighborY="100000"/>
      <dgm:sp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endParaRPr lang="sr-Latn-RS"/>
        </a:p>
      </dgm:t>
    </dgm:pt>
    <dgm:pt modelId="{B0CDCD72-0581-496A-B6EC-8707805DB94F}" type="pres">
      <dgm:prSet presAssocID="{0C361064-07A7-4A35-A5D5-941B519F9078}" presName="Child" presStyleLbl="revTx" presStyleIdx="2" presStyleCnt="6" custScaleX="81232" custScaleY="44913" custLinFactNeighborX="-19922" custLinFactNeighborY="-292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A589E9-D69A-4045-95A6-AB3F466457D6}" type="pres">
      <dgm:prSet presAssocID="{0C361064-07A7-4A35-A5D5-941B519F9078}" presName="Parent" presStyleLbl="revTx" presStyleIdx="3" presStyleCnt="6" custScaleX="34076" custScaleY="96083" custLinFactNeighborX="-74562" custLinFactNeighborY="47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CCE67A1-8978-4882-B476-B3AEBECA3BE7}" type="pres">
      <dgm:prSet presAssocID="{625344EB-2DE6-4E52-9773-A1ED54A24549}" presName="sibTrans" presStyleCnt="0"/>
      <dgm:spPr/>
    </dgm:pt>
    <dgm:pt modelId="{6ACB444A-455F-43F1-A93F-17C244CE3874}" type="pres">
      <dgm:prSet presAssocID="{B479F198-3E47-46B9-B446-EEE7B745F885}" presName="composite" presStyleCnt="0"/>
      <dgm:spPr/>
    </dgm:pt>
    <dgm:pt modelId="{ED38AC1B-10A3-4E30-94FA-6848D320E703}" type="pres">
      <dgm:prSet presAssocID="{B479F198-3E47-46B9-B446-EEE7B745F885}" presName="BackAccent" presStyleLbl="bgShp" presStyleIdx="2" presStyleCnt="3"/>
      <dgm:spPr/>
    </dgm:pt>
    <dgm:pt modelId="{D5999E99-B4D2-4853-B8D7-3E1C4D9D0257}" type="pres">
      <dgm:prSet presAssocID="{B479F198-3E47-46B9-B446-EEE7B745F885}" presName="Accent" presStyleLbl="alignNode1" presStyleIdx="2" presStyleCnt="3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endParaRPr lang="sr-Latn-RS"/>
        </a:p>
      </dgm:t>
    </dgm:pt>
    <dgm:pt modelId="{B4D16D60-7883-4D4A-8D0B-306FE11B7C6D}" type="pres">
      <dgm:prSet presAssocID="{B479F198-3E47-46B9-B446-EEE7B745F885}" presName="Child" presStyleLbl="revTx" presStyleIdx="4" presStyleCnt="6" custScaleX="96855" custScaleY="29145" custLinFactNeighborX="-6831" custLinFactNeighborY="-340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0E98063-4D4B-45B1-9E91-1FEE71C35DC5}" type="pres">
      <dgm:prSet presAssocID="{B479F198-3E47-46B9-B446-EEE7B745F885}" presName="Parent" presStyleLbl="revTx" presStyleIdx="5" presStyleCnt="6" custScaleX="38683" custScaleY="55673" custLinFactNeighborX="-31874" custLinFactNeighborY="-67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B08F0218-EC66-43AE-B4C3-79A33F2715D8}" type="presOf" srcId="{987EA92C-3BC3-4D97-9C15-DC5A4C358FD1}" destId="{1B2C4B11-9437-4678-9890-436356B7B53D}" srcOrd="0" destOrd="0" presId="urn:microsoft.com/office/officeart/2008/layout/IncreasingCircleProcess"/>
    <dgm:cxn modelId="{C68EBA8F-33E5-4982-A3EA-29D443833E6A}" type="presOf" srcId="{BA08E9B6-E4F8-4596-B736-9066D7B9054F}" destId="{D5C21778-3A13-4A76-918B-4D40BEEB4B5A}" srcOrd="0" destOrd="0" presId="urn:microsoft.com/office/officeart/2008/layout/IncreasingCircleProcess"/>
    <dgm:cxn modelId="{E9976485-A013-475D-8B4B-7D5CF04484F3}" srcId="{987EA92C-3BC3-4D97-9C15-DC5A4C358FD1}" destId="{B479F198-3E47-46B9-B446-EEE7B745F885}" srcOrd="2" destOrd="0" parTransId="{5DEF28E6-948B-4D10-B7C7-B9062E205BE9}" sibTransId="{0ADBBC84-3670-4FFD-8980-C5A91A1BBAE6}"/>
    <dgm:cxn modelId="{BC8F837D-CC1D-4AC8-8386-687C74F81C0B}" type="presOf" srcId="{0C361064-07A7-4A35-A5D5-941B519F9078}" destId="{02A589E9-D69A-4045-95A6-AB3F466457D6}" srcOrd="0" destOrd="0" presId="urn:microsoft.com/office/officeart/2008/layout/IncreasingCircleProcess"/>
    <dgm:cxn modelId="{63612C9A-037B-47F5-B7A6-508B4F97B4D0}" srcId="{B479F198-3E47-46B9-B446-EEE7B745F885}" destId="{76406356-704B-424A-AFDB-BFB01A8D8522}" srcOrd="0" destOrd="0" parTransId="{40749133-B8D4-4944-B98D-40078C00EC40}" sibTransId="{7DB01AD5-F0F1-44E4-8B26-C5F4EDA1B2A1}"/>
    <dgm:cxn modelId="{F1DEEDE7-1366-4534-8059-FD41496344A4}" srcId="{B59BEBA1-5A02-46CA-ACBC-33F23AD3318A}" destId="{BA08E9B6-E4F8-4596-B736-9066D7B9054F}" srcOrd="0" destOrd="0" parTransId="{2F96C1CD-9C95-4050-B06F-6B604B6CE728}" sibTransId="{10253461-1323-45EE-9EA2-B0B4CCAC386C}"/>
    <dgm:cxn modelId="{CB1F9961-E326-42E9-BA4D-2D07D159ED30}" type="presOf" srcId="{B479F198-3E47-46B9-B446-EEE7B745F885}" destId="{A0E98063-4D4B-45B1-9E91-1FEE71C35DC5}" srcOrd="0" destOrd="0" presId="urn:microsoft.com/office/officeart/2008/layout/IncreasingCircleProcess"/>
    <dgm:cxn modelId="{7F5A202D-68C7-4655-ADCC-D1DAC06B34D3}" type="presOf" srcId="{B59BEBA1-5A02-46CA-ACBC-33F23AD3318A}" destId="{15BA1838-E35B-4457-91C1-ED9E62A11BE5}" srcOrd="0" destOrd="0" presId="urn:microsoft.com/office/officeart/2008/layout/IncreasingCircleProcess"/>
    <dgm:cxn modelId="{BB701343-F2A1-4911-B040-2F088AF8EBBF}" srcId="{987EA92C-3BC3-4D97-9C15-DC5A4C358FD1}" destId="{0C361064-07A7-4A35-A5D5-941B519F9078}" srcOrd="1" destOrd="0" parTransId="{C92142E2-A8DF-4168-BA1A-10A066C2A952}" sibTransId="{625344EB-2DE6-4E52-9773-A1ED54A24549}"/>
    <dgm:cxn modelId="{D92ECF89-0D04-4A9E-A7A3-4D6FB264E9BC}" type="presOf" srcId="{36515313-E550-4D7B-8237-D815BE29EB9F}" destId="{B0CDCD72-0581-496A-B6EC-8707805DB94F}" srcOrd="0" destOrd="0" presId="urn:microsoft.com/office/officeart/2008/layout/IncreasingCircleProcess"/>
    <dgm:cxn modelId="{A2CFA3E6-9F5C-4B44-9A97-C5FE2E2467EA}" srcId="{987EA92C-3BC3-4D97-9C15-DC5A4C358FD1}" destId="{B59BEBA1-5A02-46CA-ACBC-33F23AD3318A}" srcOrd="0" destOrd="0" parTransId="{905BA740-87B4-4B21-BEF9-AD374240012D}" sibTransId="{1CC009B1-31AD-44D1-B09C-D94F9DCA550B}"/>
    <dgm:cxn modelId="{0FFEA39C-4661-406B-9105-F50D9402B668}" type="presOf" srcId="{76406356-704B-424A-AFDB-BFB01A8D8522}" destId="{B4D16D60-7883-4D4A-8D0B-306FE11B7C6D}" srcOrd="0" destOrd="0" presId="urn:microsoft.com/office/officeart/2008/layout/IncreasingCircleProcess"/>
    <dgm:cxn modelId="{0A0FBBDD-A046-42E9-B191-F99FB48AC856}" srcId="{0C361064-07A7-4A35-A5D5-941B519F9078}" destId="{36515313-E550-4D7B-8237-D815BE29EB9F}" srcOrd="0" destOrd="0" parTransId="{B6AA26DE-0937-44FA-90FE-B23B55923A3E}" sibTransId="{B8C4FD59-8EFE-4DA6-8DAF-1BBD7C8F9CAA}"/>
    <dgm:cxn modelId="{C3642004-4795-492F-999D-9BBA09598607}" type="presParOf" srcId="{1B2C4B11-9437-4678-9890-436356B7B53D}" destId="{DAE9CDC4-C03E-44C7-8B22-4A5A0C7A574A}" srcOrd="0" destOrd="0" presId="urn:microsoft.com/office/officeart/2008/layout/IncreasingCircleProcess"/>
    <dgm:cxn modelId="{51DBFDF5-8487-480A-91DB-CF8770E3F34D}" type="presParOf" srcId="{DAE9CDC4-C03E-44C7-8B22-4A5A0C7A574A}" destId="{42BD547E-31A3-4BF8-8224-5CE07D5C03CB}" srcOrd="0" destOrd="0" presId="urn:microsoft.com/office/officeart/2008/layout/IncreasingCircleProcess"/>
    <dgm:cxn modelId="{3DD67A17-44C6-493E-A15A-B2BF8A01DD52}" type="presParOf" srcId="{DAE9CDC4-C03E-44C7-8B22-4A5A0C7A574A}" destId="{19E3CA90-3F7F-4F82-A68F-B7E0BA6653C9}" srcOrd="1" destOrd="0" presId="urn:microsoft.com/office/officeart/2008/layout/IncreasingCircleProcess"/>
    <dgm:cxn modelId="{399A5C8A-A8FA-42F1-883A-F44A2AF086AD}" type="presParOf" srcId="{DAE9CDC4-C03E-44C7-8B22-4A5A0C7A574A}" destId="{D5C21778-3A13-4A76-918B-4D40BEEB4B5A}" srcOrd="2" destOrd="0" presId="urn:microsoft.com/office/officeart/2008/layout/IncreasingCircleProcess"/>
    <dgm:cxn modelId="{EF0E8D66-3A07-418C-ABD9-755A193C5F21}" type="presParOf" srcId="{DAE9CDC4-C03E-44C7-8B22-4A5A0C7A574A}" destId="{15BA1838-E35B-4457-91C1-ED9E62A11BE5}" srcOrd="3" destOrd="0" presId="urn:microsoft.com/office/officeart/2008/layout/IncreasingCircleProcess"/>
    <dgm:cxn modelId="{AFDD679D-65C7-4D7C-93C6-E466339DC1B1}" type="presParOf" srcId="{1B2C4B11-9437-4678-9890-436356B7B53D}" destId="{6E2CE260-987E-46CC-BB61-DE28FCE3AD56}" srcOrd="1" destOrd="0" presId="urn:microsoft.com/office/officeart/2008/layout/IncreasingCircleProcess"/>
    <dgm:cxn modelId="{D5A26F4F-58F0-41B1-8BAB-AFAD3CB7D701}" type="presParOf" srcId="{1B2C4B11-9437-4678-9890-436356B7B53D}" destId="{C92D7014-81A8-416B-8843-2819BF6796FB}" srcOrd="2" destOrd="0" presId="urn:microsoft.com/office/officeart/2008/layout/IncreasingCircleProcess"/>
    <dgm:cxn modelId="{B9A17C92-E8BB-402C-BB54-51D616BE3827}" type="presParOf" srcId="{C92D7014-81A8-416B-8843-2819BF6796FB}" destId="{C2B8F825-CDDE-45EC-ACEC-7A99775488E3}" srcOrd="0" destOrd="0" presId="urn:microsoft.com/office/officeart/2008/layout/IncreasingCircleProcess"/>
    <dgm:cxn modelId="{55E983CF-C4C4-4CC1-B708-C845FBBF942D}" type="presParOf" srcId="{C92D7014-81A8-416B-8843-2819BF6796FB}" destId="{19978B65-38FC-474A-AF40-B14B6AF2DB41}" srcOrd="1" destOrd="0" presId="urn:microsoft.com/office/officeart/2008/layout/IncreasingCircleProcess"/>
    <dgm:cxn modelId="{E156410C-46EB-413B-91FD-ABB941AD6175}" type="presParOf" srcId="{C92D7014-81A8-416B-8843-2819BF6796FB}" destId="{B0CDCD72-0581-496A-B6EC-8707805DB94F}" srcOrd="2" destOrd="0" presId="urn:microsoft.com/office/officeart/2008/layout/IncreasingCircleProcess"/>
    <dgm:cxn modelId="{C01C67CA-0F22-4239-A59B-B642BB504DB1}" type="presParOf" srcId="{C92D7014-81A8-416B-8843-2819BF6796FB}" destId="{02A589E9-D69A-4045-95A6-AB3F466457D6}" srcOrd="3" destOrd="0" presId="urn:microsoft.com/office/officeart/2008/layout/IncreasingCircleProcess"/>
    <dgm:cxn modelId="{4E07C7C2-47CF-4F42-A81C-DCB450D0DEF0}" type="presParOf" srcId="{1B2C4B11-9437-4678-9890-436356B7B53D}" destId="{CCCE67A1-8978-4882-B476-B3AEBECA3BE7}" srcOrd="3" destOrd="0" presId="urn:microsoft.com/office/officeart/2008/layout/IncreasingCircleProcess"/>
    <dgm:cxn modelId="{3C0C21E6-38B5-4246-9229-9EE6F78434E0}" type="presParOf" srcId="{1B2C4B11-9437-4678-9890-436356B7B53D}" destId="{6ACB444A-455F-43F1-A93F-17C244CE3874}" srcOrd="4" destOrd="0" presId="urn:microsoft.com/office/officeart/2008/layout/IncreasingCircleProcess"/>
    <dgm:cxn modelId="{F4548445-1567-4B6E-B9E1-1CB46BC61A8C}" type="presParOf" srcId="{6ACB444A-455F-43F1-A93F-17C244CE3874}" destId="{ED38AC1B-10A3-4E30-94FA-6848D320E703}" srcOrd="0" destOrd="0" presId="urn:microsoft.com/office/officeart/2008/layout/IncreasingCircleProcess"/>
    <dgm:cxn modelId="{B1E4FC89-07E3-4521-905B-6C6768A2A4F7}" type="presParOf" srcId="{6ACB444A-455F-43F1-A93F-17C244CE3874}" destId="{D5999E99-B4D2-4853-B8D7-3E1C4D9D0257}" srcOrd="1" destOrd="0" presId="urn:microsoft.com/office/officeart/2008/layout/IncreasingCircleProcess"/>
    <dgm:cxn modelId="{2A11EE26-47B6-4B17-B9E7-29A82FB04ED9}" type="presParOf" srcId="{6ACB444A-455F-43F1-A93F-17C244CE3874}" destId="{B4D16D60-7883-4D4A-8D0B-306FE11B7C6D}" srcOrd="2" destOrd="0" presId="urn:microsoft.com/office/officeart/2008/layout/IncreasingCircleProcess"/>
    <dgm:cxn modelId="{1500A47E-F9D9-4954-8613-2C83E2BC8EA3}" type="presParOf" srcId="{6ACB444A-455F-43F1-A93F-17C244CE3874}" destId="{A0E98063-4D4B-45B1-9E91-1FEE71C35DC5}" srcOrd="3" destOrd="0" presId="urn:microsoft.com/office/officeart/2008/layout/IncreasingCircleProcess"/>
  </dgm:cxnLst>
  <dgm:bg>
    <a:gradFill>
      <a:gsLst>
        <a:gs pos="32812">
          <a:srgbClr val="FFFFFF"/>
        </a:gs>
        <a:gs pos="30625">
          <a:srgbClr val="FFFFFF"/>
        </a:gs>
        <a:gs pos="40000">
          <a:srgbClr val="FFFFFF"/>
        </a:gs>
        <a:gs pos="17500">
          <a:srgbClr val="FFFFFF"/>
        </a:gs>
        <a:gs pos="27000">
          <a:schemeClr val="accent6">
            <a:lumMod val="0"/>
            <a:lumOff val="100000"/>
          </a:schemeClr>
        </a:gs>
        <a:gs pos="65000">
          <a:schemeClr val="accent6">
            <a:lumMod val="0"/>
            <a:lumOff val="100000"/>
          </a:schemeClr>
        </a:gs>
        <a:gs pos="86000">
          <a:srgbClr val="7030A0"/>
        </a:gs>
      </a:gsLst>
      <a:path path="circle">
        <a:fillToRect l="50000" t="-80000" r="50000" b="180000"/>
      </a:path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4B12E7-9412-4369-8C5D-E03BDB99981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539014AE-272A-449D-BF16-96771DE537ED}">
      <dgm:prSet phldrT="[Text]" custT="1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sr-Latn-RS" sz="2000" dirty="0" smtClean="0">
              <a:solidFill>
                <a:schemeClr val="tx1"/>
              </a:solidFill>
            </a:rPr>
            <a:t>da</a:t>
          </a:r>
          <a:endParaRPr lang="sr-Latn-RS" sz="2000" dirty="0">
            <a:solidFill>
              <a:schemeClr val="tx1"/>
            </a:solidFill>
          </a:endParaRPr>
        </a:p>
      </dgm:t>
    </dgm:pt>
    <dgm:pt modelId="{879674FF-4C0B-4CBA-B625-90566FBB86EA}" type="parTrans" cxnId="{E041F6CF-D3FF-4B93-BFBC-131E6677FB85}">
      <dgm:prSet/>
      <dgm:spPr/>
      <dgm:t>
        <a:bodyPr/>
        <a:lstStyle/>
        <a:p>
          <a:endParaRPr lang="sr-Latn-RS"/>
        </a:p>
      </dgm:t>
    </dgm:pt>
    <dgm:pt modelId="{538306F5-89F7-4B88-AAD8-59663EB95C6E}" type="sibTrans" cxnId="{E041F6CF-D3FF-4B93-BFBC-131E6677FB85}">
      <dgm:prSet/>
      <dgm:spPr/>
      <dgm:t>
        <a:bodyPr/>
        <a:lstStyle/>
        <a:p>
          <a:endParaRPr lang="sr-Latn-RS"/>
        </a:p>
      </dgm:t>
    </dgm:pt>
    <dgm:pt modelId="{849B7DA9-D178-46D9-9CEA-62D98B6EA0CD}">
      <dgm:prSet phldrT="[Text]" custT="1"/>
      <dgm:spPr/>
      <dgm:t>
        <a:bodyPr/>
        <a:lstStyle/>
        <a:p>
          <a:r>
            <a:rPr lang="sr-Latn-RS" sz="1600" dirty="0" smtClean="0"/>
            <a:t>11,7</a:t>
          </a:r>
          <a:r>
            <a:rPr lang="sr-Latn-RS" sz="1800" dirty="0" smtClean="0"/>
            <a:t>%</a:t>
          </a:r>
          <a:endParaRPr lang="sr-Latn-RS" sz="1800" dirty="0"/>
        </a:p>
      </dgm:t>
    </dgm:pt>
    <dgm:pt modelId="{EEDCCD3B-4713-4C2F-BBC2-3488FF7B21A8}" type="parTrans" cxnId="{DF187084-0816-446E-A4B6-6F6D0438E9D4}">
      <dgm:prSet/>
      <dgm:spPr/>
      <dgm:t>
        <a:bodyPr/>
        <a:lstStyle/>
        <a:p>
          <a:endParaRPr lang="sr-Latn-RS"/>
        </a:p>
      </dgm:t>
    </dgm:pt>
    <dgm:pt modelId="{CF9A3BB9-3315-49A5-B386-DBFFE3FFFD52}" type="sibTrans" cxnId="{DF187084-0816-446E-A4B6-6F6D0438E9D4}">
      <dgm:prSet/>
      <dgm:spPr/>
      <dgm:t>
        <a:bodyPr/>
        <a:lstStyle/>
        <a:p>
          <a:endParaRPr lang="sr-Latn-RS"/>
        </a:p>
      </dgm:t>
    </dgm:pt>
    <dgm:pt modelId="{46170992-70A9-43E2-B8BD-7D900A12EBCA}">
      <dgm:prSet phldrT="[Text]" custT="1"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sr-Latn-RS" sz="2000" dirty="0" smtClean="0">
              <a:solidFill>
                <a:schemeClr val="tx1"/>
              </a:solidFill>
            </a:rPr>
            <a:t>ne</a:t>
          </a:r>
          <a:endParaRPr lang="sr-Latn-RS" sz="2000" dirty="0">
            <a:solidFill>
              <a:schemeClr val="tx1"/>
            </a:solidFill>
          </a:endParaRPr>
        </a:p>
      </dgm:t>
    </dgm:pt>
    <dgm:pt modelId="{61E7D4E6-88D6-415B-80EB-6D1CD7734C21}" type="parTrans" cxnId="{DBBF41F4-FC12-4D3B-8CBA-B21B4B5874DD}">
      <dgm:prSet/>
      <dgm:spPr/>
      <dgm:t>
        <a:bodyPr/>
        <a:lstStyle/>
        <a:p>
          <a:endParaRPr lang="sr-Latn-RS"/>
        </a:p>
      </dgm:t>
    </dgm:pt>
    <dgm:pt modelId="{3925D2BD-342C-442E-A3BB-718B761C0044}" type="sibTrans" cxnId="{DBBF41F4-FC12-4D3B-8CBA-B21B4B5874DD}">
      <dgm:prSet/>
      <dgm:spPr/>
      <dgm:t>
        <a:bodyPr/>
        <a:lstStyle/>
        <a:p>
          <a:endParaRPr lang="sr-Latn-RS"/>
        </a:p>
      </dgm:t>
    </dgm:pt>
    <dgm:pt modelId="{BF40C351-E729-45ED-B93E-7A7DFD6F0815}">
      <dgm:prSet phldrT="[Text]" custT="1"/>
      <dgm:spPr/>
      <dgm:t>
        <a:bodyPr/>
        <a:lstStyle/>
        <a:p>
          <a:r>
            <a:rPr lang="sr-Latn-RS" sz="1600" dirty="0" smtClean="0"/>
            <a:t>72,4</a:t>
          </a:r>
          <a:r>
            <a:rPr lang="sr-Latn-RS" sz="1900" dirty="0" smtClean="0"/>
            <a:t>%</a:t>
          </a:r>
          <a:endParaRPr lang="sr-Latn-RS" sz="1900" dirty="0"/>
        </a:p>
      </dgm:t>
    </dgm:pt>
    <dgm:pt modelId="{88F72FE1-5810-4E32-AA19-546D7D09DD85}" type="parTrans" cxnId="{DCE2EE7D-47E1-4BBA-A392-3823A4CC70ED}">
      <dgm:prSet/>
      <dgm:spPr/>
      <dgm:t>
        <a:bodyPr/>
        <a:lstStyle/>
        <a:p>
          <a:endParaRPr lang="sr-Latn-RS"/>
        </a:p>
      </dgm:t>
    </dgm:pt>
    <dgm:pt modelId="{3FCE2BF8-B2E1-4F24-8973-BBA6EA09BD0D}" type="sibTrans" cxnId="{DCE2EE7D-47E1-4BBA-A392-3823A4CC70ED}">
      <dgm:prSet/>
      <dgm:spPr/>
      <dgm:t>
        <a:bodyPr/>
        <a:lstStyle/>
        <a:p>
          <a:endParaRPr lang="sr-Latn-RS"/>
        </a:p>
      </dgm:t>
    </dgm:pt>
    <dgm:pt modelId="{4A53FEEE-CBFE-49F1-A531-48E3F96097D2}">
      <dgm:prSet phldrT="[Text]" custT="1"/>
      <dgm:sp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sr-Latn-RS" sz="1600" dirty="0" smtClean="0">
              <a:solidFill>
                <a:schemeClr val="tx1"/>
              </a:solidFill>
            </a:rPr>
            <a:t>Ne secam se</a:t>
          </a:r>
          <a:endParaRPr lang="sr-Latn-RS" sz="1600" dirty="0">
            <a:solidFill>
              <a:schemeClr val="tx1"/>
            </a:solidFill>
          </a:endParaRPr>
        </a:p>
      </dgm:t>
    </dgm:pt>
    <dgm:pt modelId="{7B3E98DA-8485-4614-859D-F732F039F048}" type="parTrans" cxnId="{D8F613DD-3097-444B-A205-DF1F731B98A2}">
      <dgm:prSet/>
      <dgm:spPr/>
      <dgm:t>
        <a:bodyPr/>
        <a:lstStyle/>
        <a:p>
          <a:endParaRPr lang="sr-Latn-RS"/>
        </a:p>
      </dgm:t>
    </dgm:pt>
    <dgm:pt modelId="{EE3F8B46-0A5E-4265-9B91-A51DDD707823}" type="sibTrans" cxnId="{D8F613DD-3097-444B-A205-DF1F731B98A2}">
      <dgm:prSet/>
      <dgm:spPr/>
      <dgm:t>
        <a:bodyPr/>
        <a:lstStyle/>
        <a:p>
          <a:endParaRPr lang="sr-Latn-RS"/>
        </a:p>
      </dgm:t>
    </dgm:pt>
    <dgm:pt modelId="{C8F6EE7F-4314-4110-BE47-5F26C85D858E}">
      <dgm:prSet phldrT="[Text]" custT="1"/>
      <dgm:spPr/>
      <dgm:t>
        <a:bodyPr/>
        <a:lstStyle/>
        <a:p>
          <a:r>
            <a:rPr lang="sr-Latn-RS" sz="1600" dirty="0" smtClean="0"/>
            <a:t>9,3</a:t>
          </a:r>
          <a:r>
            <a:rPr lang="sr-Latn-RS" sz="1900" dirty="0" smtClean="0"/>
            <a:t>%</a:t>
          </a:r>
          <a:endParaRPr lang="sr-Latn-RS" sz="1900" dirty="0"/>
        </a:p>
      </dgm:t>
    </dgm:pt>
    <dgm:pt modelId="{28625034-957B-47E2-9C45-9B37EE45632E}" type="parTrans" cxnId="{7B29952A-E6D0-4868-9486-146F08E8861C}">
      <dgm:prSet/>
      <dgm:spPr/>
      <dgm:t>
        <a:bodyPr/>
        <a:lstStyle/>
        <a:p>
          <a:endParaRPr lang="sr-Latn-RS"/>
        </a:p>
      </dgm:t>
    </dgm:pt>
    <dgm:pt modelId="{D896E3D1-BCA1-412C-A2EA-2B077931B271}" type="sibTrans" cxnId="{7B29952A-E6D0-4868-9486-146F08E8861C}">
      <dgm:prSet/>
      <dgm:spPr/>
      <dgm:t>
        <a:bodyPr/>
        <a:lstStyle/>
        <a:p>
          <a:endParaRPr lang="sr-Latn-RS"/>
        </a:p>
      </dgm:t>
    </dgm:pt>
    <dgm:pt modelId="{C6713561-91A6-47A0-A5DD-42AD2D31B4DF}" type="pres">
      <dgm:prSet presAssocID="{5F4B12E7-9412-4369-8C5D-E03BDB99981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44ACBEF8-FFA2-4D7F-A8F7-8BE494CFD65E}" type="pres">
      <dgm:prSet presAssocID="{539014AE-272A-449D-BF16-96771DE537ED}" presName="composite" presStyleCnt="0"/>
      <dgm:spPr/>
    </dgm:pt>
    <dgm:pt modelId="{D763403A-2F74-44C3-8FB6-D9279ED39AC9}" type="pres">
      <dgm:prSet presAssocID="{539014AE-272A-449D-BF16-96771DE537ED}" presName="bentUpArrow1" presStyleLbl="alignImgPlace1" presStyleIdx="0" presStyleCnt="2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</dgm:pt>
    <dgm:pt modelId="{73A7379E-BB85-4D5F-9B68-40C1EEC512FC}" type="pres">
      <dgm:prSet presAssocID="{539014AE-272A-449D-BF16-96771DE537ED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3AB3C4-DE16-4793-88CA-7144D8793782}" type="pres">
      <dgm:prSet presAssocID="{539014AE-272A-449D-BF16-96771DE537ED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5449E1A-9905-4BCA-AD56-5F54D9FA6D62}" type="pres">
      <dgm:prSet presAssocID="{538306F5-89F7-4B88-AAD8-59663EB95C6E}" presName="sibTrans" presStyleCnt="0"/>
      <dgm:spPr/>
    </dgm:pt>
    <dgm:pt modelId="{2050B7C7-56E4-4F4A-9DCF-F8EC6C25BD46}" type="pres">
      <dgm:prSet presAssocID="{46170992-70A9-43E2-B8BD-7D900A12EBCA}" presName="composite" presStyleCnt="0"/>
      <dgm:spPr/>
    </dgm:pt>
    <dgm:pt modelId="{7A972531-554E-44A3-9B9F-79E0A1F04EA2}" type="pres">
      <dgm:prSet presAssocID="{46170992-70A9-43E2-B8BD-7D900A12EBCA}" presName="bentUpArrow1" presStyleLbl="alignImgPlace1" presStyleIdx="1" presStyleCnt="2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</dgm:pt>
    <dgm:pt modelId="{5F615282-1314-43A0-8B5D-5722B2D6CA2C}" type="pres">
      <dgm:prSet presAssocID="{46170992-70A9-43E2-B8BD-7D900A12EBCA}" presName="ParentText" presStyleLbl="node1" presStyleIdx="1" presStyleCnt="3" custLinFactNeighborX="2758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F925026-022C-4144-9A2B-225EA13D72D2}" type="pres">
      <dgm:prSet presAssocID="{46170992-70A9-43E2-B8BD-7D900A12EBCA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DDB48FE-B037-4ADE-9F42-2CD841C980EA}" type="pres">
      <dgm:prSet presAssocID="{3925D2BD-342C-442E-A3BB-718B761C0044}" presName="sibTrans" presStyleCnt="0"/>
      <dgm:spPr/>
    </dgm:pt>
    <dgm:pt modelId="{7D2B776D-972F-47F5-B3A1-7B58B5D3A12B}" type="pres">
      <dgm:prSet presAssocID="{4A53FEEE-CBFE-49F1-A531-48E3F96097D2}" presName="composite" presStyleCnt="0"/>
      <dgm:spPr/>
    </dgm:pt>
    <dgm:pt modelId="{0E9B85CE-93D0-4C1E-971D-6FD4CA130E28}" type="pres">
      <dgm:prSet presAssocID="{4A53FEEE-CBFE-49F1-A531-48E3F96097D2}" presName="ParentText" presStyleLbl="node1" presStyleIdx="2" presStyleCnt="3" custLinFactNeighborX="2765" custLinFactNeighborY="-52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6856F14-C75C-4A13-ACB9-A6C882590DB0}" type="pres">
      <dgm:prSet presAssocID="{4A53FEEE-CBFE-49F1-A531-48E3F96097D2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34C13FA1-EBFF-4051-8E66-8E4A6C1EE2A8}" type="presOf" srcId="{46170992-70A9-43E2-B8BD-7D900A12EBCA}" destId="{5F615282-1314-43A0-8B5D-5722B2D6CA2C}" srcOrd="0" destOrd="0" presId="urn:microsoft.com/office/officeart/2005/8/layout/StepDownProcess"/>
    <dgm:cxn modelId="{C5F49C13-665E-4F0A-9A22-9AD6A60497E1}" type="presOf" srcId="{4A53FEEE-CBFE-49F1-A531-48E3F96097D2}" destId="{0E9B85CE-93D0-4C1E-971D-6FD4CA130E28}" srcOrd="0" destOrd="0" presId="urn:microsoft.com/office/officeart/2005/8/layout/StepDownProcess"/>
    <dgm:cxn modelId="{81993EDD-1CE5-4568-BB35-2C2A70C2452C}" type="presOf" srcId="{5F4B12E7-9412-4369-8C5D-E03BDB999817}" destId="{C6713561-91A6-47A0-A5DD-42AD2D31B4DF}" srcOrd="0" destOrd="0" presId="urn:microsoft.com/office/officeart/2005/8/layout/StepDownProcess"/>
    <dgm:cxn modelId="{D060B1EC-6AD7-4B91-A257-64EC56E815B2}" type="presOf" srcId="{BF40C351-E729-45ED-B93E-7A7DFD6F0815}" destId="{8F925026-022C-4144-9A2B-225EA13D72D2}" srcOrd="0" destOrd="0" presId="urn:microsoft.com/office/officeart/2005/8/layout/StepDownProcess"/>
    <dgm:cxn modelId="{DF187084-0816-446E-A4B6-6F6D0438E9D4}" srcId="{539014AE-272A-449D-BF16-96771DE537ED}" destId="{849B7DA9-D178-46D9-9CEA-62D98B6EA0CD}" srcOrd="0" destOrd="0" parTransId="{EEDCCD3B-4713-4C2F-BBC2-3488FF7B21A8}" sibTransId="{CF9A3BB9-3315-49A5-B386-DBFFE3FFFD52}"/>
    <dgm:cxn modelId="{E8051CF3-9B05-4882-B9F2-C4553C2F6B66}" type="presOf" srcId="{849B7DA9-D178-46D9-9CEA-62D98B6EA0CD}" destId="{D33AB3C4-DE16-4793-88CA-7144D8793782}" srcOrd="0" destOrd="0" presId="urn:microsoft.com/office/officeart/2005/8/layout/StepDownProcess"/>
    <dgm:cxn modelId="{DBBF41F4-FC12-4D3B-8CBA-B21B4B5874DD}" srcId="{5F4B12E7-9412-4369-8C5D-E03BDB999817}" destId="{46170992-70A9-43E2-B8BD-7D900A12EBCA}" srcOrd="1" destOrd="0" parTransId="{61E7D4E6-88D6-415B-80EB-6D1CD7734C21}" sibTransId="{3925D2BD-342C-442E-A3BB-718B761C0044}"/>
    <dgm:cxn modelId="{E041F6CF-D3FF-4B93-BFBC-131E6677FB85}" srcId="{5F4B12E7-9412-4369-8C5D-E03BDB999817}" destId="{539014AE-272A-449D-BF16-96771DE537ED}" srcOrd="0" destOrd="0" parTransId="{879674FF-4C0B-4CBA-B625-90566FBB86EA}" sibTransId="{538306F5-89F7-4B88-AAD8-59663EB95C6E}"/>
    <dgm:cxn modelId="{D1EA6F59-3B73-435D-A217-0B306FEA06A6}" type="presOf" srcId="{539014AE-272A-449D-BF16-96771DE537ED}" destId="{73A7379E-BB85-4D5F-9B68-40C1EEC512FC}" srcOrd="0" destOrd="0" presId="urn:microsoft.com/office/officeart/2005/8/layout/StepDownProcess"/>
    <dgm:cxn modelId="{9526743E-1784-4BB0-97AA-823845CA4614}" type="presOf" srcId="{C8F6EE7F-4314-4110-BE47-5F26C85D858E}" destId="{A6856F14-C75C-4A13-ACB9-A6C882590DB0}" srcOrd="0" destOrd="0" presId="urn:microsoft.com/office/officeart/2005/8/layout/StepDownProcess"/>
    <dgm:cxn modelId="{DCE2EE7D-47E1-4BBA-A392-3823A4CC70ED}" srcId="{46170992-70A9-43E2-B8BD-7D900A12EBCA}" destId="{BF40C351-E729-45ED-B93E-7A7DFD6F0815}" srcOrd="0" destOrd="0" parTransId="{88F72FE1-5810-4E32-AA19-546D7D09DD85}" sibTransId="{3FCE2BF8-B2E1-4F24-8973-BBA6EA09BD0D}"/>
    <dgm:cxn modelId="{D8F613DD-3097-444B-A205-DF1F731B98A2}" srcId="{5F4B12E7-9412-4369-8C5D-E03BDB999817}" destId="{4A53FEEE-CBFE-49F1-A531-48E3F96097D2}" srcOrd="2" destOrd="0" parTransId="{7B3E98DA-8485-4614-859D-F732F039F048}" sibTransId="{EE3F8B46-0A5E-4265-9B91-A51DDD707823}"/>
    <dgm:cxn modelId="{7B29952A-E6D0-4868-9486-146F08E8861C}" srcId="{4A53FEEE-CBFE-49F1-A531-48E3F96097D2}" destId="{C8F6EE7F-4314-4110-BE47-5F26C85D858E}" srcOrd="0" destOrd="0" parTransId="{28625034-957B-47E2-9C45-9B37EE45632E}" sibTransId="{D896E3D1-BCA1-412C-A2EA-2B077931B271}"/>
    <dgm:cxn modelId="{19FC5AE5-20B8-4A1F-A94A-61703D094563}" type="presParOf" srcId="{C6713561-91A6-47A0-A5DD-42AD2D31B4DF}" destId="{44ACBEF8-FFA2-4D7F-A8F7-8BE494CFD65E}" srcOrd="0" destOrd="0" presId="urn:microsoft.com/office/officeart/2005/8/layout/StepDownProcess"/>
    <dgm:cxn modelId="{BD9FF038-00E5-444C-AA04-A60CBF5191DC}" type="presParOf" srcId="{44ACBEF8-FFA2-4D7F-A8F7-8BE494CFD65E}" destId="{D763403A-2F74-44C3-8FB6-D9279ED39AC9}" srcOrd="0" destOrd="0" presId="urn:microsoft.com/office/officeart/2005/8/layout/StepDownProcess"/>
    <dgm:cxn modelId="{6D9E1FCC-63CD-43D4-8164-682A0A2EF2B9}" type="presParOf" srcId="{44ACBEF8-FFA2-4D7F-A8F7-8BE494CFD65E}" destId="{73A7379E-BB85-4D5F-9B68-40C1EEC512FC}" srcOrd="1" destOrd="0" presId="urn:microsoft.com/office/officeart/2005/8/layout/StepDownProcess"/>
    <dgm:cxn modelId="{F34399DF-6E0D-4DFB-8C7D-B5143B96E8A2}" type="presParOf" srcId="{44ACBEF8-FFA2-4D7F-A8F7-8BE494CFD65E}" destId="{D33AB3C4-DE16-4793-88CA-7144D8793782}" srcOrd="2" destOrd="0" presId="urn:microsoft.com/office/officeart/2005/8/layout/StepDownProcess"/>
    <dgm:cxn modelId="{B505F22C-40AA-44AD-8CD4-CF3681B6C69F}" type="presParOf" srcId="{C6713561-91A6-47A0-A5DD-42AD2D31B4DF}" destId="{05449E1A-9905-4BCA-AD56-5F54D9FA6D62}" srcOrd="1" destOrd="0" presId="urn:microsoft.com/office/officeart/2005/8/layout/StepDownProcess"/>
    <dgm:cxn modelId="{22E538FF-7DE0-4E9F-9F1B-CEC5AA50C372}" type="presParOf" srcId="{C6713561-91A6-47A0-A5DD-42AD2D31B4DF}" destId="{2050B7C7-56E4-4F4A-9DCF-F8EC6C25BD46}" srcOrd="2" destOrd="0" presId="urn:microsoft.com/office/officeart/2005/8/layout/StepDownProcess"/>
    <dgm:cxn modelId="{7D5C113D-FAA6-4B90-A352-CFA5D03219FE}" type="presParOf" srcId="{2050B7C7-56E4-4F4A-9DCF-F8EC6C25BD46}" destId="{7A972531-554E-44A3-9B9F-79E0A1F04EA2}" srcOrd="0" destOrd="0" presId="urn:microsoft.com/office/officeart/2005/8/layout/StepDownProcess"/>
    <dgm:cxn modelId="{351EEABD-0565-4381-BC8D-76EDB6B6B05E}" type="presParOf" srcId="{2050B7C7-56E4-4F4A-9DCF-F8EC6C25BD46}" destId="{5F615282-1314-43A0-8B5D-5722B2D6CA2C}" srcOrd="1" destOrd="0" presId="urn:microsoft.com/office/officeart/2005/8/layout/StepDownProcess"/>
    <dgm:cxn modelId="{F48E2126-124C-4531-B13A-F56193D87ADF}" type="presParOf" srcId="{2050B7C7-56E4-4F4A-9DCF-F8EC6C25BD46}" destId="{8F925026-022C-4144-9A2B-225EA13D72D2}" srcOrd="2" destOrd="0" presId="urn:microsoft.com/office/officeart/2005/8/layout/StepDownProcess"/>
    <dgm:cxn modelId="{5C405E53-B3BF-4004-9AAB-64EEC680905E}" type="presParOf" srcId="{C6713561-91A6-47A0-A5DD-42AD2D31B4DF}" destId="{6DDB48FE-B037-4ADE-9F42-2CD841C980EA}" srcOrd="3" destOrd="0" presId="urn:microsoft.com/office/officeart/2005/8/layout/StepDownProcess"/>
    <dgm:cxn modelId="{2A51122E-4FD4-48A7-83C0-23143F7764F2}" type="presParOf" srcId="{C6713561-91A6-47A0-A5DD-42AD2D31B4DF}" destId="{7D2B776D-972F-47F5-B3A1-7B58B5D3A12B}" srcOrd="4" destOrd="0" presId="urn:microsoft.com/office/officeart/2005/8/layout/StepDownProcess"/>
    <dgm:cxn modelId="{7E11C32C-AD41-4BF9-ACA0-667F1BBA9E2B}" type="presParOf" srcId="{7D2B776D-972F-47F5-B3A1-7B58B5D3A12B}" destId="{0E9B85CE-93D0-4C1E-971D-6FD4CA130E28}" srcOrd="0" destOrd="0" presId="urn:microsoft.com/office/officeart/2005/8/layout/StepDownProcess"/>
    <dgm:cxn modelId="{651E794E-1902-4509-BB1B-B1579093E00A}" type="presParOf" srcId="{7D2B776D-972F-47F5-B3A1-7B58B5D3A12B}" destId="{A6856F14-C75C-4A13-ACB9-A6C882590DB0}" srcOrd="1" destOrd="0" presId="urn:microsoft.com/office/officeart/2005/8/layout/StepDownProcess"/>
  </dgm:cxnLst>
  <dgm:bg>
    <a:gradFill flip="none" rotWithShape="1">
      <a:gsLst>
        <a:gs pos="49609">
          <a:srgbClr val="92D050"/>
        </a:gs>
        <a:gs pos="49218">
          <a:srgbClr val="FFC702"/>
        </a:gs>
        <a:gs pos="60000">
          <a:srgbClr val="FFC703"/>
        </a:gs>
        <a:gs pos="46875">
          <a:schemeClr val="accent1">
            <a:lumMod val="40000"/>
            <a:lumOff val="60000"/>
          </a:schemeClr>
        </a:gs>
        <a:gs pos="69000">
          <a:srgbClr val="7030A0"/>
        </a:gs>
        <a:gs pos="37500">
          <a:schemeClr val="tx2">
            <a:lumMod val="60000"/>
            <a:lumOff val="40000"/>
          </a:schemeClr>
        </a:gs>
        <a:gs pos="25000">
          <a:schemeClr val="accent6">
            <a:lumMod val="20000"/>
            <a:lumOff val="80000"/>
          </a:schemeClr>
        </a:gs>
        <a:gs pos="17000">
          <a:schemeClr val="tx2">
            <a:lumMod val="60000"/>
            <a:lumOff val="40000"/>
          </a:schemeClr>
        </a:gs>
        <a:gs pos="100000">
          <a:schemeClr val="tx1">
            <a:lumMod val="65000"/>
            <a:lumOff val="35000"/>
          </a:schemeClr>
        </a:gs>
        <a:gs pos="100000">
          <a:schemeClr val="accent1">
            <a:lumMod val="40000"/>
            <a:lumOff val="60000"/>
          </a:schemeClr>
        </a:gs>
      </a:gsLst>
      <a:lin ang="27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D547E-31A3-4BF8-8224-5CE07D5C03CB}">
      <dsp:nvSpPr>
        <dsp:cNvPr id="0" name=""/>
        <dsp:cNvSpPr/>
      </dsp:nvSpPr>
      <dsp:spPr>
        <a:xfrm>
          <a:off x="191321" y="127812"/>
          <a:ext cx="835456" cy="83545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3CA90-3F7F-4F82-A68F-B7E0BA6653C9}">
      <dsp:nvSpPr>
        <dsp:cNvPr id="0" name=""/>
        <dsp:cNvSpPr/>
      </dsp:nvSpPr>
      <dsp:spPr>
        <a:xfrm>
          <a:off x="232666" y="661522"/>
          <a:ext cx="668365" cy="668365"/>
        </a:xfrm>
        <a:prstGeom prst="chord">
          <a:avLst>
            <a:gd name="adj1" fmla="val 1168272"/>
            <a:gd name="adj2" fmla="val 9631728"/>
          </a:avLst>
        </a:prstGeom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21778-3A13-4A76-918B-4D40BEEB4B5A}">
      <dsp:nvSpPr>
        <dsp:cNvPr id="0" name=""/>
        <dsp:cNvSpPr/>
      </dsp:nvSpPr>
      <dsp:spPr>
        <a:xfrm>
          <a:off x="1038228" y="933402"/>
          <a:ext cx="1696429" cy="1119351"/>
        </a:xfrm>
        <a:prstGeom prst="rect">
          <a:avLst/>
        </a:prstGeom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77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>
              <a:solidFill>
                <a:srgbClr val="002060"/>
              </a:solidFill>
            </a:rPr>
            <a:t>Opsta medicina</a:t>
          </a:r>
          <a:endParaRPr lang="sr-Latn-RS" sz="2000" kern="1200" dirty="0">
            <a:solidFill>
              <a:srgbClr val="002060"/>
            </a:solidFill>
          </a:endParaRPr>
        </a:p>
      </dsp:txBody>
      <dsp:txXfrm>
        <a:off x="1038228" y="933402"/>
        <a:ext cx="1696429" cy="1119351"/>
      </dsp:txXfrm>
    </dsp:sp>
    <dsp:sp modelId="{15BA1838-E35B-4457-91C1-ED9E62A11BE5}">
      <dsp:nvSpPr>
        <dsp:cNvPr id="0" name=""/>
        <dsp:cNvSpPr/>
      </dsp:nvSpPr>
      <dsp:spPr>
        <a:xfrm>
          <a:off x="132475" y="144254"/>
          <a:ext cx="1006913" cy="886971"/>
        </a:xfrm>
        <a:prstGeom prst="rect">
          <a:avLst/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/>
            <a:t>31,5%</a:t>
          </a:r>
          <a:endParaRPr lang="sr-Latn-RS" sz="1800" kern="1200" dirty="0"/>
        </a:p>
      </dsp:txBody>
      <dsp:txXfrm>
        <a:off x="132475" y="144254"/>
        <a:ext cx="1006913" cy="886971"/>
      </dsp:txXfrm>
    </dsp:sp>
    <dsp:sp modelId="{C2B8F825-CDDE-45EC-ACEC-7A99775488E3}">
      <dsp:nvSpPr>
        <dsp:cNvPr id="0" name=""/>
        <dsp:cNvSpPr/>
      </dsp:nvSpPr>
      <dsp:spPr>
        <a:xfrm>
          <a:off x="3458880" y="0"/>
          <a:ext cx="835456" cy="83545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78B65-38FC-474A-AF40-B14B6AF2DB41}">
      <dsp:nvSpPr>
        <dsp:cNvPr id="0" name=""/>
        <dsp:cNvSpPr/>
      </dsp:nvSpPr>
      <dsp:spPr>
        <a:xfrm>
          <a:off x="3514287" y="772864"/>
          <a:ext cx="668365" cy="668365"/>
        </a:xfrm>
        <a:prstGeom prst="chord">
          <a:avLst>
            <a:gd name="adj1" fmla="val 20431728"/>
            <a:gd name="adj2" fmla="val 11968272"/>
          </a:avLst>
        </a:prstGeom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DCD72-0581-496A-B6EC-8707805DB94F}">
      <dsp:nvSpPr>
        <dsp:cNvPr id="0" name=""/>
        <dsp:cNvSpPr/>
      </dsp:nvSpPr>
      <dsp:spPr>
        <a:xfrm>
          <a:off x="4207937" y="776899"/>
          <a:ext cx="2007697" cy="1579087"/>
        </a:xfrm>
        <a:prstGeom prst="rect">
          <a:avLst/>
        </a:prstGeom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>
              <a:solidFill>
                <a:schemeClr val="bg2">
                  <a:lumMod val="25000"/>
                </a:schemeClr>
              </a:solidFill>
            </a:rPr>
            <a:t>pedijatrija</a:t>
          </a:r>
          <a:endParaRPr lang="sr-Latn-RS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207937" y="776899"/>
        <a:ext cx="2007697" cy="1579087"/>
      </dsp:txXfrm>
    </dsp:sp>
    <dsp:sp modelId="{02A589E9-D69A-4045-95A6-AB3F466457D6}">
      <dsp:nvSpPr>
        <dsp:cNvPr id="0" name=""/>
        <dsp:cNvSpPr/>
      </dsp:nvSpPr>
      <dsp:spPr>
        <a:xfrm>
          <a:off x="3440221" y="56272"/>
          <a:ext cx="842208" cy="802732"/>
        </a:xfrm>
        <a:prstGeom prst="rect">
          <a:avLst/>
        </a:prstGeom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48,8%</a:t>
          </a:r>
          <a:endParaRPr lang="sr-Latn-RS" sz="2000" kern="1200" dirty="0"/>
        </a:p>
      </dsp:txBody>
      <dsp:txXfrm>
        <a:off x="3440221" y="56272"/>
        <a:ext cx="842208" cy="802732"/>
      </dsp:txXfrm>
    </dsp:sp>
    <dsp:sp modelId="{ED38AC1B-10A3-4E30-94FA-6848D320E703}">
      <dsp:nvSpPr>
        <dsp:cNvPr id="0" name=""/>
        <dsp:cNvSpPr/>
      </dsp:nvSpPr>
      <dsp:spPr>
        <a:xfrm>
          <a:off x="6882073" y="138596"/>
          <a:ext cx="835456" cy="83545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99E99-B4D2-4853-B8D7-3E1C4D9D0257}">
      <dsp:nvSpPr>
        <dsp:cNvPr id="0" name=""/>
        <dsp:cNvSpPr/>
      </dsp:nvSpPr>
      <dsp:spPr>
        <a:xfrm>
          <a:off x="6965618" y="222141"/>
          <a:ext cx="668365" cy="668365"/>
        </a:xfrm>
        <a:prstGeom prst="chord">
          <a:avLst>
            <a:gd name="adj1" fmla="val 16200000"/>
            <a:gd name="adj2" fmla="val 16200000"/>
          </a:avLst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16D60-7883-4D4A-8D0B-306FE11B7C6D}">
      <dsp:nvSpPr>
        <dsp:cNvPr id="0" name=""/>
        <dsp:cNvSpPr/>
      </dsp:nvSpPr>
      <dsp:spPr>
        <a:xfrm>
          <a:off x="7761616" y="1023855"/>
          <a:ext cx="2393829" cy="1024703"/>
        </a:xfrm>
        <a:prstGeom prst="rect">
          <a:avLst/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>
              <a:solidFill>
                <a:schemeClr val="accent6">
                  <a:lumMod val="75000"/>
                </a:schemeClr>
              </a:solidFill>
            </a:rPr>
            <a:t>ginekologija</a:t>
          </a:r>
          <a:endParaRPr lang="sr-Latn-RS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7761616" y="1023855"/>
        <a:ext cx="2393829" cy="1024703"/>
      </dsp:txXfrm>
    </dsp:sp>
    <dsp:sp modelId="{A0E98063-4D4B-45B1-9E91-1FEE71C35DC5}">
      <dsp:nvSpPr>
        <dsp:cNvPr id="0" name=""/>
        <dsp:cNvSpPr/>
      </dsp:nvSpPr>
      <dsp:spPr>
        <a:xfrm>
          <a:off x="7861541" y="267494"/>
          <a:ext cx="956073" cy="465123"/>
        </a:xfrm>
        <a:prstGeom prst="rect">
          <a:avLst/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19,8%</a:t>
          </a:r>
          <a:endParaRPr lang="sr-Latn-RS" sz="2000" kern="1200" dirty="0"/>
        </a:p>
      </dsp:txBody>
      <dsp:txXfrm>
        <a:off x="7861541" y="267494"/>
        <a:ext cx="956073" cy="465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3403A-2F74-44C3-8FB6-D9279ED39AC9}">
      <dsp:nvSpPr>
        <dsp:cNvPr id="0" name=""/>
        <dsp:cNvSpPr/>
      </dsp:nvSpPr>
      <dsp:spPr>
        <a:xfrm rot="5400000">
          <a:off x="190114" y="2237944"/>
          <a:ext cx="715643" cy="8147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73A7379E-BB85-4D5F-9B68-40C1EEC512FC}">
      <dsp:nvSpPr>
        <dsp:cNvPr id="0" name=""/>
        <dsp:cNvSpPr/>
      </dsp:nvSpPr>
      <dsp:spPr>
        <a:xfrm>
          <a:off x="512" y="1444639"/>
          <a:ext cx="1204721" cy="843266"/>
        </a:xfrm>
        <a:prstGeom prst="roundRect">
          <a:avLst>
            <a:gd name="adj" fmla="val 16670"/>
          </a:avLst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>
              <a:solidFill>
                <a:schemeClr val="tx1"/>
              </a:solidFill>
            </a:rPr>
            <a:t>da</a:t>
          </a:r>
          <a:endParaRPr lang="sr-Latn-RS" sz="2000" kern="1200" dirty="0">
            <a:solidFill>
              <a:schemeClr val="tx1"/>
            </a:solidFill>
          </a:endParaRPr>
        </a:p>
      </dsp:txBody>
      <dsp:txXfrm>
        <a:off x="41684" y="1485811"/>
        <a:ext cx="1122377" cy="760922"/>
      </dsp:txXfrm>
    </dsp:sp>
    <dsp:sp modelId="{D33AB3C4-DE16-4793-88CA-7144D8793782}">
      <dsp:nvSpPr>
        <dsp:cNvPr id="0" name=""/>
        <dsp:cNvSpPr/>
      </dsp:nvSpPr>
      <dsp:spPr>
        <a:xfrm>
          <a:off x="1205234" y="1525063"/>
          <a:ext cx="876199" cy="681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11,7</a:t>
          </a:r>
          <a:r>
            <a:rPr lang="sr-Latn-RS" sz="1800" kern="1200" dirty="0" smtClean="0"/>
            <a:t>%</a:t>
          </a:r>
          <a:endParaRPr lang="sr-Latn-RS" sz="1800" kern="1200" dirty="0"/>
        </a:p>
      </dsp:txBody>
      <dsp:txXfrm>
        <a:off x="1205234" y="1525063"/>
        <a:ext cx="876199" cy="681564"/>
      </dsp:txXfrm>
    </dsp:sp>
    <dsp:sp modelId="{7A972531-554E-44A3-9B9F-79E0A1F04EA2}">
      <dsp:nvSpPr>
        <dsp:cNvPr id="0" name=""/>
        <dsp:cNvSpPr/>
      </dsp:nvSpPr>
      <dsp:spPr>
        <a:xfrm rot="5400000">
          <a:off x="1188957" y="3185210"/>
          <a:ext cx="715643" cy="8147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</dsp:sp>
    <dsp:sp modelId="{5F615282-1314-43A0-8B5D-5722B2D6CA2C}">
      <dsp:nvSpPr>
        <dsp:cNvPr id="0" name=""/>
        <dsp:cNvSpPr/>
      </dsp:nvSpPr>
      <dsp:spPr>
        <a:xfrm>
          <a:off x="1032581" y="2391905"/>
          <a:ext cx="1204721" cy="843266"/>
        </a:xfrm>
        <a:prstGeom prst="roundRect">
          <a:avLst>
            <a:gd name="adj" fmla="val 1667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>
              <a:solidFill>
                <a:schemeClr val="tx1"/>
              </a:solidFill>
            </a:rPr>
            <a:t>ne</a:t>
          </a:r>
          <a:endParaRPr lang="sr-Latn-RS" sz="2000" kern="1200" dirty="0">
            <a:solidFill>
              <a:schemeClr val="tx1"/>
            </a:solidFill>
          </a:endParaRPr>
        </a:p>
      </dsp:txBody>
      <dsp:txXfrm>
        <a:off x="1073753" y="2433077"/>
        <a:ext cx="1122377" cy="760922"/>
      </dsp:txXfrm>
    </dsp:sp>
    <dsp:sp modelId="{8F925026-022C-4144-9A2B-225EA13D72D2}">
      <dsp:nvSpPr>
        <dsp:cNvPr id="0" name=""/>
        <dsp:cNvSpPr/>
      </dsp:nvSpPr>
      <dsp:spPr>
        <a:xfrm>
          <a:off x="2204076" y="2472330"/>
          <a:ext cx="876199" cy="681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72,4</a:t>
          </a:r>
          <a:r>
            <a:rPr lang="sr-Latn-RS" sz="1900" kern="1200" dirty="0" smtClean="0"/>
            <a:t>%</a:t>
          </a:r>
          <a:endParaRPr lang="sr-Latn-RS" sz="1900" kern="1200" dirty="0"/>
        </a:p>
      </dsp:txBody>
      <dsp:txXfrm>
        <a:off x="2204076" y="2472330"/>
        <a:ext cx="876199" cy="681564"/>
      </dsp:txXfrm>
    </dsp:sp>
    <dsp:sp modelId="{0E9B85CE-93D0-4C1E-971D-6FD4CA130E28}">
      <dsp:nvSpPr>
        <dsp:cNvPr id="0" name=""/>
        <dsp:cNvSpPr/>
      </dsp:nvSpPr>
      <dsp:spPr>
        <a:xfrm>
          <a:off x="2031508" y="3294866"/>
          <a:ext cx="1204721" cy="843266"/>
        </a:xfrm>
        <a:prstGeom prst="roundRect">
          <a:avLst>
            <a:gd name="adj" fmla="val 16670"/>
          </a:avLst>
        </a:prstGeom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kern="1200" dirty="0" smtClean="0">
              <a:solidFill>
                <a:schemeClr val="tx1"/>
              </a:solidFill>
            </a:rPr>
            <a:t>Ne secam se</a:t>
          </a:r>
          <a:endParaRPr lang="sr-Latn-RS" sz="1600" kern="1200" dirty="0">
            <a:solidFill>
              <a:schemeClr val="tx1"/>
            </a:solidFill>
          </a:endParaRPr>
        </a:p>
      </dsp:txBody>
      <dsp:txXfrm>
        <a:off x="2072680" y="3336038"/>
        <a:ext cx="1122377" cy="760922"/>
      </dsp:txXfrm>
    </dsp:sp>
    <dsp:sp modelId="{A6856F14-C75C-4A13-ACB9-A6C882590DB0}">
      <dsp:nvSpPr>
        <dsp:cNvPr id="0" name=""/>
        <dsp:cNvSpPr/>
      </dsp:nvSpPr>
      <dsp:spPr>
        <a:xfrm>
          <a:off x="3202919" y="3419596"/>
          <a:ext cx="876199" cy="681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9,3</a:t>
          </a:r>
          <a:r>
            <a:rPr lang="sr-Latn-RS" sz="1900" kern="1200" dirty="0" smtClean="0"/>
            <a:t>%</a:t>
          </a:r>
          <a:endParaRPr lang="sr-Latn-RS" sz="1900" kern="1200" dirty="0"/>
        </a:p>
      </dsp:txBody>
      <dsp:txXfrm>
        <a:off x="3202919" y="3419596"/>
        <a:ext cx="876199" cy="681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4348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234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0052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3754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4038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5550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774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684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7819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831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909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575">
              <a:srgbClr val="7030A0"/>
            </a:gs>
            <a:gs pos="41000">
              <a:srgbClr val="7030A0"/>
            </a:gs>
            <a:gs pos="39000">
              <a:schemeClr val="accent5">
                <a:lumMod val="0"/>
                <a:lumOff val="100000"/>
              </a:schemeClr>
            </a:gs>
            <a:gs pos="65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B392-7353-4CAA-92A8-07699C119A00}" type="datetimeFigureOut">
              <a:rPr lang="sr-Latn-RS" smtClean="0"/>
              <a:t>25.3.2015.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E0EC-5DF3-4189-93BC-DF4DCEAC61D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865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7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04292" y="1068510"/>
            <a:ext cx="7757160" cy="1871638"/>
          </a:xfrm>
          <a:gradFill flip="none" rotWithShape="1">
            <a:gsLst>
              <a:gs pos="34453">
                <a:srgbClr val="FFFFFF"/>
              </a:gs>
              <a:gs pos="33906">
                <a:srgbClr val="FFFFFF"/>
              </a:gs>
              <a:gs pos="32812">
                <a:srgbClr val="FFFFFF"/>
              </a:gs>
              <a:gs pos="61000">
                <a:srgbClr val="FFFFFF"/>
              </a:gs>
              <a:gs pos="55000">
                <a:srgbClr val="FFFFFF"/>
              </a:gs>
              <a:gs pos="99000">
                <a:srgbClr val="FFFFFF"/>
              </a:gs>
              <a:gs pos="0">
                <a:schemeClr val="accent3">
                  <a:lumMod val="0"/>
                  <a:lumOff val="100000"/>
                </a:schemeClr>
              </a:gs>
              <a:gs pos="75000">
                <a:schemeClr val="accent3">
                  <a:lumMod val="0"/>
                  <a:lumOff val="100000"/>
                </a:schemeClr>
              </a:gs>
              <a:gs pos="63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glow rad="584200">
              <a:schemeClr val="bg1">
                <a:lumMod val="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Zadovoljstvo izabranim lekarom</a:t>
            </a:r>
            <a:br>
              <a:rPr lang="sr-Latn-RS" sz="3200" dirty="0" smtClean="0"/>
            </a:br>
            <a:r>
              <a:rPr lang="sr-Latn-RS" sz="3200"/>
              <a:t> </a:t>
            </a:r>
            <a:r>
              <a:rPr lang="sr-Latn-RS" sz="3200" smtClean="0"/>
              <a:t>SOMBOR - PRIMARNA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2014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97736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8049" y="351692"/>
            <a:ext cx="11809827" cy="267286"/>
          </a:xfrm>
          <a:gradFill flip="none" rotWithShape="1">
            <a:gsLst>
              <a:gs pos="8000">
                <a:srgbClr val="0070C0"/>
              </a:gs>
              <a:gs pos="48000">
                <a:schemeClr val="accent3">
                  <a:lumMod val="97000"/>
                  <a:lumOff val="3000"/>
                </a:schemeClr>
              </a:gs>
              <a:gs pos="61562">
                <a:srgbClr val="C8C8C8"/>
              </a:gs>
              <a:gs pos="61125">
                <a:srgbClr val="C7C7C7"/>
              </a:gs>
              <a:gs pos="9000">
                <a:srgbClr val="0070C0"/>
              </a:gs>
              <a:gs pos="76000">
                <a:srgbClr val="0070C0"/>
              </a:gs>
              <a:gs pos="21000">
                <a:schemeClr val="accent1">
                  <a:lumMod val="75000"/>
                </a:schemeClr>
              </a:gs>
              <a:gs pos="98000">
                <a:srgbClr val="FFC000"/>
              </a:gs>
            </a:gsLst>
            <a:path path="circle">
              <a:fillToRect r="100000" b="100000"/>
            </a:path>
            <a:tileRect l="-100000" t="-100000"/>
          </a:gradFill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  <a:reflection blurRad="6350" stA="50000" endA="300" endPos="555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endParaRPr lang="sr-Latn-RS" sz="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0286485"/>
              </p:ext>
            </p:extLst>
          </p:nvPr>
        </p:nvGraphicFramePr>
        <p:xfrm>
          <a:off x="365760" y="1026942"/>
          <a:ext cx="4079632" cy="5627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3365085"/>
              </p:ext>
            </p:extLst>
          </p:nvPr>
        </p:nvGraphicFramePr>
        <p:xfrm>
          <a:off x="4801771" y="886265"/>
          <a:ext cx="7226105" cy="5825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8049" y="886265"/>
            <a:ext cx="3833446" cy="101566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sr-Latn-RS" sz="2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 li se u proteklih godinu dana desilo,da ste odustali od posete doktoru,zbog nedostatka</a:t>
            </a:r>
          </a:p>
          <a:p>
            <a:r>
              <a:rPr lang="sr-Latn-RS" sz="2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Novca?</a:t>
            </a:r>
            <a:endParaRPr lang="sr-Latn-RS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79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90197" y="2418695"/>
            <a:ext cx="28185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nvex"/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4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7914" y="5739618"/>
            <a:ext cx="4548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Dipl Psiholog Davorka Bosnic</a:t>
            </a:r>
          </a:p>
          <a:p>
            <a:r>
              <a:rPr lang="sr-Latn-RS" sz="2000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Centar za promociju zdravlja ZZJZ Sombor, 2015.</a:t>
            </a:r>
          </a:p>
        </p:txBody>
      </p:sp>
    </p:spTree>
    <p:extLst>
      <p:ext uri="{BB962C8B-B14F-4D97-AF65-F5344CB8AC3E}">
        <p14:creationId xmlns:p14="http://schemas.microsoft.com/office/powerpoint/2010/main" val="125314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16800">
                <a:srgbClr val="FFFFFF"/>
              </a:gs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3">
                  <a:lumMod val="7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  <a:effectLst>
            <a:glow rad="228600">
              <a:schemeClr val="bg1">
                <a:lumMod val="6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 prstMaterial="dkEdge">
            <a:bevelT w="152400" h="50800" prst="softRound"/>
            <a:bevelB w="101600" prst="riblet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sluzba</a:t>
            </a:r>
            <a:endParaRPr lang="sr-Latn-R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2162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45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7" cy="1033975"/>
          </a:xfrm>
          <a:gradFill flip="none" rotWithShape="1">
            <a:gsLst>
              <a:gs pos="47250">
                <a:srgbClr val="FEC108"/>
              </a:gs>
              <a:gs pos="46500">
                <a:srgbClr val="FDC008"/>
              </a:gs>
              <a:gs pos="45000">
                <a:srgbClr val="FABE08"/>
              </a:gs>
              <a:gs pos="73000">
                <a:srgbClr val="F5BA07"/>
              </a:gs>
              <a:gs pos="65000">
                <a:srgbClr val="EAB206"/>
              </a:gs>
              <a:gs pos="24000">
                <a:srgbClr val="D5A204"/>
              </a:gs>
              <a:gs pos="22500">
                <a:srgbClr val="C09202"/>
              </a:gs>
              <a:gs pos="27000">
                <a:schemeClr val="accent4">
                  <a:lumMod val="67000"/>
                </a:schemeClr>
              </a:gs>
              <a:gs pos="84000">
                <a:schemeClr val="accent4">
                  <a:lumMod val="97000"/>
                  <a:lumOff val="3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effectLst>
            <a:glow rad="228600">
              <a:srgbClr val="FFFF00"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1800" dirty="0" smtClean="0"/>
              <a:t>N=248</a:t>
            </a:r>
            <a:r>
              <a:rPr lang="sr-Latn-RS" sz="1800" dirty="0" smtClean="0"/>
              <a:t/>
            </a:r>
            <a:br>
              <a:rPr lang="sr-Latn-RS" sz="1800" dirty="0" smtClean="0"/>
            </a:br>
            <a:r>
              <a:rPr lang="sr-Latn-RS" sz="1800" dirty="0" smtClean="0"/>
              <a:t>m=28,6%</a:t>
            </a:r>
            <a:r>
              <a:rPr lang="sr-Latn-RS" sz="1800" dirty="0" smtClean="0"/>
              <a:t/>
            </a:r>
            <a:br>
              <a:rPr lang="sr-Latn-RS" sz="1800" dirty="0" smtClean="0"/>
            </a:br>
            <a:r>
              <a:rPr lang="sr-Latn-RS" sz="1800" dirty="0" smtClean="0"/>
              <a:t>z=70,6%</a:t>
            </a:r>
            <a:endParaRPr lang="sr-Latn-RS" sz="18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11" t="7289" r="-8850" b="-683"/>
          <a:stretch/>
        </p:blipFill>
        <p:spPr>
          <a:xfrm>
            <a:off x="5190979" y="450166"/>
            <a:ext cx="6583680" cy="57677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0974" y="2057400"/>
            <a:ext cx="3932237" cy="4160519"/>
          </a:xfrm>
          <a:gradFill flip="none" rotWithShape="1">
            <a:gsLst>
              <a:gs pos="33906">
                <a:srgbClr val="FFFFFF"/>
              </a:gs>
              <a:gs pos="32812">
                <a:srgbClr val="FFFFFF"/>
              </a:gs>
              <a:gs pos="30625">
                <a:srgbClr val="FFFFFF"/>
              </a:gs>
              <a:gs pos="26250">
                <a:srgbClr val="FFFFFF"/>
              </a:gs>
              <a:gs pos="46000">
                <a:srgbClr val="FFFFFF"/>
              </a:gs>
              <a:gs pos="3600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82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glow rad="4064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Starost od </a:t>
            </a:r>
            <a:r>
              <a:rPr lang="sr-Latn-RS" dirty="0" smtClean="0"/>
              <a:t>3 do 85 </a:t>
            </a:r>
            <a:r>
              <a:rPr lang="sr-Latn-RS" dirty="0" smtClean="0"/>
              <a:t>godina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58,5% srednjeg </a:t>
            </a:r>
            <a:r>
              <a:rPr lang="sr-Latn-RS" dirty="0" smtClean="0"/>
              <a:t>obrazovanja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49,2% </a:t>
            </a:r>
            <a:r>
              <a:rPr lang="sr-Latn-RS" dirty="0" smtClean="0"/>
              <a:t>osrednjeg materijalnog stanja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37,9% dobrog mat.stanja</a:t>
            </a:r>
            <a:endParaRPr lang="sr-Latn-R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81% </a:t>
            </a:r>
            <a:r>
              <a:rPr lang="sr-Latn-RS" dirty="0" smtClean="0"/>
              <a:t>sami izabrali lekara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25,4% </a:t>
            </a:r>
            <a:r>
              <a:rPr lang="sr-Latn-RS" dirty="0" smtClean="0"/>
              <a:t>ne zna kako moze menjati lekara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31,9%je </a:t>
            </a:r>
            <a:r>
              <a:rPr lang="sr-Latn-RS" dirty="0" smtClean="0"/>
              <a:t>menjalo lekara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4,4% je to ucinilo zbog uzajamnog nesporazuma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1,6% nema svog lekara</a:t>
            </a:r>
            <a:endParaRPr lang="sr-Latn-R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/>
              <a:t>33,5% </a:t>
            </a:r>
            <a:r>
              <a:rPr lang="sr-Latn-RS" dirty="0" smtClean="0"/>
              <a:t>pacijenata ne zakazuje pregled ili biva primljen istog danadok </a:t>
            </a:r>
            <a:r>
              <a:rPr lang="sr-Latn-RS" dirty="0" smtClean="0"/>
              <a:t>35,9%ceka </a:t>
            </a:r>
            <a:r>
              <a:rPr lang="sr-Latn-RS" dirty="0" smtClean="0"/>
              <a:t>do tri dana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0680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glow rad="228600">
              <a:schemeClr val="bg1">
                <a:lumMod val="85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3200" dirty="0" smtClean="0"/>
              <a:t>Broj poseta lekaru,u prethodnoj godini...</a:t>
            </a:r>
            <a:endParaRPr lang="sr-Latn-RS" sz="32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266554"/>
              </p:ext>
            </p:extLst>
          </p:nvPr>
        </p:nvGraphicFramePr>
        <p:xfrm>
          <a:off x="281354" y="1561513"/>
          <a:ext cx="11676184" cy="499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68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848729" cy="830629"/>
          </a:xfrm>
          <a:gradFill>
            <a:gsLst>
              <a:gs pos="1600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61562">
                <a:srgbClr val="C8C8C8"/>
              </a:gs>
              <a:gs pos="61125">
                <a:srgbClr val="C7C7C7"/>
              </a:gs>
              <a:gs pos="16000">
                <a:srgbClr val="C5C5C5"/>
              </a:gs>
              <a:gs pos="74000">
                <a:srgbClr val="C1C1C1"/>
              </a:gs>
              <a:gs pos="46000">
                <a:srgbClr val="B9B9B9"/>
              </a:gs>
              <a:gs pos="98000">
                <a:schemeClr val="accent3">
                  <a:lumMod val="60000"/>
                  <a:lumOff val="40000"/>
                </a:schemeClr>
              </a:gs>
            </a:gsLst>
            <a:path path="circle">
              <a:fillToRect l="100000" b="100000"/>
            </a:path>
          </a:gradFill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Razgovor o...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084557"/>
              </p:ext>
            </p:extLst>
          </p:nvPr>
        </p:nvGraphicFramePr>
        <p:xfrm>
          <a:off x="838200" y="1371600"/>
          <a:ext cx="10515600" cy="5289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26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240" y="365125"/>
            <a:ext cx="2575560" cy="816561"/>
          </a:xfrm>
          <a:gradFill>
            <a:gsLst>
              <a:gs pos="32000">
                <a:schemeClr val="accent1">
                  <a:lumMod val="60000"/>
                  <a:lumOff val="40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61562">
                <a:srgbClr val="C8C8C8"/>
              </a:gs>
              <a:gs pos="61125">
                <a:srgbClr val="C7C7C7"/>
              </a:gs>
              <a:gs pos="60250">
                <a:srgbClr val="C5C5C5"/>
              </a:gs>
              <a:gs pos="85000">
                <a:srgbClr val="C1C1C1"/>
              </a:gs>
              <a:gs pos="46000">
                <a:srgbClr val="B9B9B9"/>
              </a:gs>
              <a:gs pos="98000">
                <a:schemeClr val="accent3">
                  <a:lumMod val="60000"/>
                  <a:lumOff val="40000"/>
                </a:schemeClr>
              </a:gs>
            </a:gsLst>
            <a:path path="circle">
              <a:fillToRect l="100000" b="100000"/>
            </a:path>
          </a:gradFill>
          <a:effectLst>
            <a:softEdge rad="139700"/>
          </a:effectLst>
          <a:scene3d>
            <a:camera prst="orthographicFront"/>
            <a:lightRig rig="threePt" dir="t"/>
          </a:scene3d>
          <a:sp3d prstMaterial="matte"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sestre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674275"/>
              </p:ext>
            </p:extLst>
          </p:nvPr>
        </p:nvGraphicFramePr>
        <p:xfrm>
          <a:off x="838200" y="1181686"/>
          <a:ext cx="10515600" cy="4995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857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4712" y="123433"/>
            <a:ext cx="1477109" cy="1325563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rmAutofit/>
          </a:bodyPr>
          <a:lstStyle/>
          <a:p>
            <a:r>
              <a:rPr lang="sr-Latn-RS" sz="2800" dirty="0" smtClean="0"/>
              <a:t>lekari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309225"/>
              </p:ext>
            </p:extLst>
          </p:nvPr>
        </p:nvGraphicFramePr>
        <p:xfrm>
          <a:off x="838200" y="1519335"/>
          <a:ext cx="10515600" cy="5190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54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971757" cy="535206"/>
          </a:xfrm>
          <a:gradFill>
            <a:gsLst>
              <a:gs pos="3200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61562">
                <a:srgbClr val="C8C8C8"/>
              </a:gs>
              <a:gs pos="61125">
                <a:srgbClr val="C7C7C7"/>
              </a:gs>
              <a:gs pos="60250">
                <a:srgbClr val="C5C5C5"/>
              </a:gs>
              <a:gs pos="62000">
                <a:srgbClr val="C1C1C1"/>
              </a:gs>
              <a:gs pos="34000">
                <a:srgbClr val="B9B9B9"/>
              </a:gs>
              <a:gs pos="100000">
                <a:schemeClr val="accent3">
                  <a:lumMod val="60000"/>
                  <a:lumOff val="40000"/>
                </a:schemeClr>
              </a:gs>
            </a:gsLst>
            <a:path path="circle">
              <a:fillToRect l="100000" b="100000"/>
            </a:path>
          </a:gra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Organizacija sluzbe...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885265"/>
              </p:ext>
            </p:extLst>
          </p:nvPr>
        </p:nvGraphicFramePr>
        <p:xfrm>
          <a:off x="838200" y="1055076"/>
          <a:ext cx="10515600" cy="5641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627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  <a:gradFill flip="none" rotWithShape="1">
            <a:gsLst>
              <a:gs pos="37000">
                <a:srgbClr val="FF66FF"/>
              </a:gs>
              <a:gs pos="48000">
                <a:schemeClr val="accent3">
                  <a:lumMod val="97000"/>
                  <a:lumOff val="3000"/>
                </a:schemeClr>
              </a:gs>
              <a:gs pos="61562">
                <a:srgbClr val="C8C8C8"/>
              </a:gs>
              <a:gs pos="61125">
                <a:srgbClr val="C7C7C7"/>
              </a:gs>
              <a:gs pos="60250">
                <a:srgbClr val="C5C5C5"/>
              </a:gs>
              <a:gs pos="76000">
                <a:srgbClr val="C1C1C1"/>
              </a:gs>
              <a:gs pos="31000">
                <a:srgbClr val="B9B9B9"/>
              </a:gs>
              <a:gs pos="98000">
                <a:srgbClr val="FF66FF"/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r>
              <a:rPr lang="sr-Latn-RS" sz="2400" dirty="0" smtClean="0"/>
              <a:t>Placanja...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223594"/>
              </p:ext>
            </p:extLst>
          </p:nvPr>
        </p:nvGraphicFramePr>
        <p:xfrm>
          <a:off x="838200" y="1266092"/>
          <a:ext cx="10515600" cy="5331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90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156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Arabic Typesetting</vt:lpstr>
      <vt:lpstr>Arial</vt:lpstr>
      <vt:lpstr>Brush Script MT</vt:lpstr>
      <vt:lpstr>Calibri</vt:lpstr>
      <vt:lpstr>Calibri Light</vt:lpstr>
      <vt:lpstr>Office Theme</vt:lpstr>
      <vt:lpstr>Zadovoljstvo izabranim lekarom  SOMBOR - PRIMARNA 2014</vt:lpstr>
      <vt:lpstr>sluzba</vt:lpstr>
      <vt:lpstr>N=248 m=28,6% z=70,6%</vt:lpstr>
      <vt:lpstr>Broj poseta lekaru,u prethodnoj godini...</vt:lpstr>
      <vt:lpstr>Razgovor o...</vt:lpstr>
      <vt:lpstr>sestre</vt:lpstr>
      <vt:lpstr>lekari</vt:lpstr>
      <vt:lpstr>Organizacija sluzbe...</vt:lpstr>
      <vt:lpstr>Placanja...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ZZJZ Sombor</dc:creator>
  <cp:lastModifiedBy>ZZJZ Sombor</cp:lastModifiedBy>
  <cp:revision>67</cp:revision>
  <dcterms:created xsi:type="dcterms:W3CDTF">2015-03-12T08:21:41Z</dcterms:created>
  <dcterms:modified xsi:type="dcterms:W3CDTF">2015-03-25T09:28:53Z</dcterms:modified>
</cp:coreProperties>
</file>