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7D3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glow rad="88900">
                <a:schemeClr val="tx1">
                  <a:lumMod val="75000"/>
                  <a:lumOff val="25000"/>
                </a:schemeClr>
              </a:glow>
              <a:innerShdw blurRad="1397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1</c:v>
                </c:pt>
                <c:pt idx="4">
                  <c:v>10</c:v>
                </c:pt>
                <c:pt idx="5">
                  <c:v>4</c:v>
                </c:pt>
                <c:pt idx="6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6</c:v>
                </c:pt>
                <c:pt idx="1">
                  <c:v>13</c:v>
                </c:pt>
                <c:pt idx="2">
                  <c:v>3</c:v>
                </c:pt>
                <c:pt idx="3">
                  <c:v>2</c:v>
                </c:pt>
                <c:pt idx="4">
                  <c:v>22</c:v>
                </c:pt>
                <c:pt idx="5">
                  <c:v>13</c:v>
                </c:pt>
                <c:pt idx="6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75</c:v>
                </c:pt>
                <c:pt idx="1">
                  <c:v>74</c:v>
                </c:pt>
                <c:pt idx="2">
                  <c:v>48</c:v>
                </c:pt>
                <c:pt idx="3">
                  <c:v>66</c:v>
                </c:pt>
                <c:pt idx="4">
                  <c:v>63</c:v>
                </c:pt>
                <c:pt idx="5">
                  <c:v>65</c:v>
                </c:pt>
                <c:pt idx="6">
                  <c:v>59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52</c:v>
                </c:pt>
                <c:pt idx="1">
                  <c:v>35</c:v>
                </c:pt>
                <c:pt idx="2">
                  <c:v>83</c:v>
                </c:pt>
                <c:pt idx="3">
                  <c:v>62</c:v>
                </c:pt>
                <c:pt idx="4">
                  <c:v>36</c:v>
                </c:pt>
                <c:pt idx="5">
                  <c:v>44</c:v>
                </c:pt>
                <c:pt idx="6">
                  <c:v>65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7</c:v>
                </c:pt>
                <c:pt idx="1">
                  <c:v>12</c:v>
                </c:pt>
                <c:pt idx="2">
                  <c:v>8</c:v>
                </c:pt>
                <c:pt idx="3">
                  <c:v>13</c:v>
                </c:pt>
                <c:pt idx="4">
                  <c:v>9</c:v>
                </c:pt>
                <c:pt idx="5">
                  <c:v>17</c:v>
                </c:pt>
                <c:pt idx="6">
                  <c:v>10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97217312"/>
        <c:axId val="997216224"/>
      </c:barChart>
      <c:catAx>
        <c:axId val="997217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997216224"/>
        <c:crosses val="autoZero"/>
        <c:auto val="1"/>
        <c:lblAlgn val="ctr"/>
        <c:lblOffset val="100"/>
        <c:noMultiLvlLbl val="0"/>
      </c:catAx>
      <c:valAx>
        <c:axId val="997216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997217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67500">
          <a:srgbClr val="C6DCF1"/>
        </a:gs>
        <a:gs pos="45000">
          <a:srgbClr val="D6E6F5"/>
        </a:gs>
        <a:gs pos="0">
          <a:schemeClr val="accent1">
            <a:lumMod val="5000"/>
            <a:lumOff val="95000"/>
          </a:schemeClr>
        </a:gs>
        <a:gs pos="95000">
          <a:schemeClr val="accent5"/>
        </a:gs>
        <a:gs pos="0">
          <a:schemeClr val="accent5"/>
        </a:gs>
        <a:gs pos="100000">
          <a:schemeClr val="accent1">
            <a:lumMod val="30000"/>
            <a:lumOff val="70000"/>
          </a:schemeClr>
        </a:gs>
      </a:gsLst>
      <a:path path="shape">
        <a:fillToRect l="50000" t="50000" r="50000" b="50000"/>
      </a:path>
      <a:tileRect/>
    </a:gradFill>
    <a:ln>
      <a:noFill/>
    </a:ln>
    <a:effectLst/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049469359808288"/>
          <c:y val="0.13346952132884182"/>
          <c:w val="0.63369013655901707"/>
          <c:h val="0.714262831340612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 jednom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3.5000000000000003E-2</c:v>
                </c:pt>
                <c:pt idx="1">
                  <c:v>0.245</c:v>
                </c:pt>
                <c:pt idx="2">
                  <c:v>0.622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 deset puta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0.78500000000000003</c:v>
                </c:pt>
                <c:pt idx="1">
                  <c:v>0.38500000000000001</c:v>
                </c:pt>
                <c:pt idx="2">
                  <c:v>0.29399999999999998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10 do 20 putq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362318840579712E-2"/>
                  <c:y val="-7.2966062392762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38647342995169E-3"/>
                  <c:y val="-5.83728499142102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7.0000000000000001E-3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vise od 20 puta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0869565217391304E-2"/>
                  <c:y val="4.9616922427078748E-2"/>
                </c:manualLayout>
              </c:layout>
              <c:spPr>
                <a:solidFill>
                  <a:srgbClr val="C00000"/>
                </a:solidFill>
                <a:ln>
                  <a:solidFill>
                    <a:srgbClr val="FFC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1">
                  <c:v>7.0000000000000001E-3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Sheet1!$F$2:$F$4</c:f>
              <c:numCache>
                <c:formatCode>0.00%</c:formatCode>
                <c:ptCount val="3"/>
                <c:pt idx="0">
                  <c:v>8.4000000000000005E-2</c:v>
                </c:pt>
                <c:pt idx="1">
                  <c:v>0.36399999999999999</c:v>
                </c:pt>
                <c:pt idx="2">
                  <c:v>8.4000000000000005E-2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97210240"/>
        <c:axId val="997213504"/>
      </c:barChart>
      <c:catAx>
        <c:axId val="997210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997213504"/>
        <c:crosses val="autoZero"/>
        <c:auto val="1"/>
        <c:lblAlgn val="ctr"/>
        <c:lblOffset val="100"/>
        <c:noMultiLvlLbl val="0"/>
      </c:catAx>
      <c:valAx>
        <c:axId val="997213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99721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slazem se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117</c:v>
                </c:pt>
                <c:pt idx="1">
                  <c:v>113</c:v>
                </c:pt>
                <c:pt idx="2">
                  <c:v>110</c:v>
                </c:pt>
                <c:pt idx="3">
                  <c:v>109</c:v>
                </c:pt>
                <c:pt idx="4">
                  <c:v>106</c:v>
                </c:pt>
                <c:pt idx="5">
                  <c:v>119</c:v>
                </c:pt>
                <c:pt idx="6">
                  <c:v>111</c:v>
                </c:pt>
                <c:pt idx="7">
                  <c:v>103</c:v>
                </c:pt>
                <c:pt idx="8">
                  <c:v>105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delimicno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12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14</c:v>
                </c:pt>
                <c:pt idx="5">
                  <c:v>3</c:v>
                </c:pt>
                <c:pt idx="6">
                  <c:v>11</c:v>
                </c:pt>
                <c:pt idx="7">
                  <c:v>18</c:v>
                </c:pt>
                <c:pt idx="8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slazem se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7">
                  <c:v>1</c:v>
                </c:pt>
                <c:pt idx="8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  <a:alpha val="59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13</c:v>
                </c:pt>
                <c:pt idx="1">
                  <c:v>17</c:v>
                </c:pt>
                <c:pt idx="2">
                  <c:v>20</c:v>
                </c:pt>
                <c:pt idx="3">
                  <c:v>19</c:v>
                </c:pt>
                <c:pt idx="4">
                  <c:v>20</c:v>
                </c:pt>
                <c:pt idx="5">
                  <c:v>19</c:v>
                </c:pt>
                <c:pt idx="6">
                  <c:v>21</c:v>
                </c:pt>
                <c:pt idx="7">
                  <c:v>21</c:v>
                </c:pt>
                <c:pt idx="8">
                  <c:v>32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97219488"/>
        <c:axId val="997211328"/>
      </c:barChart>
      <c:catAx>
        <c:axId val="997219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997211328"/>
        <c:crosses val="autoZero"/>
        <c:auto val="1"/>
        <c:lblAlgn val="ctr"/>
        <c:lblOffset val="100"/>
        <c:noMultiLvlLbl val="0"/>
      </c:catAx>
      <c:valAx>
        <c:axId val="997211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99721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accent5">
            <a:alpha val="2000"/>
          </a:schemeClr>
        </a:gs>
        <a:gs pos="95000">
          <a:schemeClr val="accent1">
            <a:lumMod val="45000"/>
            <a:lumOff val="55000"/>
          </a:schemeClr>
        </a:gs>
        <a:gs pos="90000">
          <a:schemeClr val="accent5">
            <a:lumMod val="40000"/>
            <a:lumOff val="60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r="100000" b="100000"/>
      </a:path>
      <a:tileRect l="-100000" t="-100000"/>
    </a:gradFill>
    <a:ln>
      <a:noFill/>
    </a:ln>
    <a:effectLst/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 li ste pregled specijalisti,morali platiti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86000">
                    <a:srgbClr val="FFFF00"/>
                  </a:gs>
                  <a:gs pos="95000">
                    <a:srgbClr val="FFC000"/>
                  </a:gs>
                  <a:gs pos="63000">
                    <a:srgbClr val="FFC000"/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5"/>
                  </a:gs>
                  <a:gs pos="95000">
                    <a:schemeClr val="accent1">
                      <a:lumMod val="45000"/>
                      <a:lumOff val="55000"/>
                    </a:schemeClr>
                  </a:gs>
                  <a:gs pos="61000">
                    <a:schemeClr val="accent5"/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72562">
                    <a:srgbClr val="F1292E"/>
                  </a:gs>
                  <a:gs pos="91500">
                    <a:srgbClr val="C89EB1"/>
                  </a:gs>
                  <a:gs pos="83000">
                    <a:srgbClr val="DA6976"/>
                  </a:gs>
                  <a:gs pos="59000">
                    <a:srgbClr val="FF0000"/>
                  </a:gs>
                  <a:gs pos="94000">
                    <a:schemeClr val="accent1">
                      <a:lumMod val="45000"/>
                      <a:lumOff val="55000"/>
                    </a:schemeClr>
                  </a:gs>
                  <a:gs pos="61000">
                    <a:srgbClr val="C00000"/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gradFill>
                <a:gsLst>
                  <a:gs pos="8000">
                    <a:srgbClr val="FF0000"/>
                  </a:gs>
                  <a:gs pos="72562">
                    <a:schemeClr val="bg1">
                      <a:lumMod val="65000"/>
                    </a:schemeClr>
                  </a:gs>
                  <a:gs pos="91500">
                    <a:srgbClr val="C89EB1"/>
                  </a:gs>
                  <a:gs pos="83000">
                    <a:srgbClr val="DA6976"/>
                  </a:gs>
                  <a:gs pos="59000">
                    <a:schemeClr val="bg1">
                      <a:lumMod val="50000"/>
                    </a:schemeClr>
                  </a:gs>
                  <a:gs pos="94000">
                    <a:schemeClr val="accent1">
                      <a:lumMod val="45000"/>
                      <a:lumOff val="55000"/>
                    </a:schemeClr>
                  </a:gs>
                  <a:gs pos="20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39000">
                    <a:srgbClr val="FF0000"/>
                  </a:gs>
                  <a:gs pos="72562">
                    <a:schemeClr val="bg1">
                      <a:lumMod val="65000"/>
                    </a:schemeClr>
                  </a:gs>
                  <a:gs pos="91500">
                    <a:srgbClr val="C89EB1"/>
                  </a:gs>
                  <a:gs pos="100000">
                    <a:srgbClr val="FF0000"/>
                  </a:gs>
                  <a:gs pos="59000">
                    <a:schemeClr val="bg1">
                      <a:lumMod val="50000"/>
                    </a:schemeClr>
                  </a:gs>
                  <a:gs pos="94000">
                    <a:srgbClr val="FF0000"/>
                  </a:gs>
                  <a:gs pos="2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besplatan</c:v>
                </c:pt>
                <c:pt idx="1">
                  <c:v>participacija</c:v>
                </c:pt>
                <c:pt idx="2">
                  <c:v>puna cena</c:v>
                </c:pt>
                <c:pt idx="3">
                  <c:v>missing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0.78300000000000003</c:v>
                </c:pt>
                <c:pt idx="1">
                  <c:v>0.154</c:v>
                </c:pt>
                <c:pt idx="2">
                  <c:v>7.0000000000000001E-3</c:v>
                </c:pt>
                <c:pt idx="3">
                  <c:v>5.6000000000000001E-2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gradFill>
          <a:gsLst>
            <a:gs pos="100000">
              <a:schemeClr val="accent5"/>
            </a:gs>
            <a:gs pos="80000">
              <a:schemeClr val="accent1">
                <a:lumMod val="45000"/>
                <a:lumOff val="55000"/>
              </a:schemeClr>
            </a:gs>
            <a:gs pos="32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100000">
          <a:schemeClr val="accent5"/>
        </a:gs>
        <a:gs pos="25000">
          <a:schemeClr val="bg1">
            <a:lumMod val="50000"/>
          </a:schemeClr>
        </a:gs>
        <a:gs pos="91000">
          <a:schemeClr val="accent1">
            <a:lumMod val="45000"/>
            <a:lumOff val="55000"/>
          </a:schemeClr>
        </a:gs>
        <a:gs pos="20000">
          <a:schemeClr val="accent1">
            <a:lumMod val="45000"/>
            <a:lumOff val="55000"/>
          </a:schemeClr>
        </a:gs>
      </a:gsLst>
      <a:path path="shape">
        <a:fillToRect l="50000" t="50000" r="50000" b="50000"/>
      </a:path>
    </a:gradFill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uzevsi sve navedeno u obzir,ocenite vase zadovoljstvo specijalistickim sluzbama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59000">
                    <a:srgbClr val="FFFF00"/>
                  </a:gs>
                  <a:gs pos="100000">
                    <a:schemeClr val="accent1">
                      <a:lumMod val="45000"/>
                      <a:lumOff val="55000"/>
                    </a:schemeClr>
                  </a:gs>
                  <a:gs pos="88479">
                    <a:srgbClr val="FFC000"/>
                  </a:gs>
                  <a:gs pos="100000">
                    <a:srgbClr val="FFC000"/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89687">
                    <a:srgbClr val="BAD5DE"/>
                  </a:gs>
                  <a:gs pos="89375">
                    <a:srgbClr val="BFD8CF"/>
                  </a:gs>
                  <a:gs pos="88750">
                    <a:srgbClr val="FFFF00"/>
                  </a:gs>
                  <a:gs pos="67000">
                    <a:srgbClr val="DAE976"/>
                  </a:gs>
                  <a:gs pos="15000">
                    <a:srgbClr val="FFFF00"/>
                  </a:gs>
                  <a:gs pos="0">
                    <a:srgbClr val="FFFF00"/>
                  </a:gs>
                  <a:gs pos="95000">
                    <a:srgbClr val="FFFF00"/>
                  </a:gs>
                  <a:gs pos="24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70000">
                    <a:srgbClr val="7030A0"/>
                  </a:gs>
                  <a:gs pos="38000">
                    <a:srgbClr val="7030A0"/>
                  </a:gs>
                  <a:gs pos="95000">
                    <a:schemeClr val="accent1">
                      <a:lumMod val="45000"/>
                      <a:lumOff val="55000"/>
                    </a:schemeClr>
                  </a:gs>
                  <a:gs pos="90000">
                    <a:srgbClr val="7030A0"/>
                  </a:gs>
                  <a:gs pos="60000">
                    <a:srgbClr val="7030A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71000">
                    <a:srgbClr val="FF0000"/>
                  </a:gs>
                  <a:gs pos="100000">
                    <a:srgbClr val="C00000"/>
                  </a:gs>
                  <a:gs pos="7000">
                    <a:srgbClr val="FF0000"/>
                  </a:gs>
                </a:gsLst>
                <a:path path="circle">
                  <a:fillToRect l="100000" t="10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gradFill>
                <a:gsLst>
                  <a:gs pos="75000">
                    <a:srgbClr val="A7B0B9"/>
                  </a:gs>
                  <a:gs pos="75000">
                    <a:schemeClr val="bg1">
                      <a:lumMod val="50000"/>
                    </a:schemeClr>
                  </a:gs>
                  <a:gs pos="17000">
                    <a:schemeClr val="bg1">
                      <a:lumMod val="75000"/>
                    </a:schemeClr>
                  </a:gs>
                </a:gsLst>
                <a:path path="circle">
                  <a:fillToRect l="100000" t="10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gradFill>
                <a:gsLst>
                  <a:gs pos="71000">
                    <a:srgbClr val="FF0000"/>
                  </a:gs>
                  <a:gs pos="100000">
                    <a:schemeClr val="bg1">
                      <a:lumMod val="50000"/>
                    </a:schemeClr>
                  </a:gs>
                  <a:gs pos="7000">
                    <a:schemeClr val="bg1">
                      <a:lumMod val="50000"/>
                    </a:schemeClr>
                  </a:gs>
                </a:gsLst>
                <a:path path="circle">
                  <a:fillToRect l="100000" t="10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6"/>
              <c:layout>
                <c:manualLayout>
                  <c:x val="-9.7734966033657555E-2"/>
                  <c:y val="-4.154813990547275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10,9%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veoma zadovoljan</c:v>
                </c:pt>
                <c:pt idx="1">
                  <c:v>zadovoljan</c:v>
                </c:pt>
                <c:pt idx="2">
                  <c:v>ni-ni</c:v>
                </c:pt>
                <c:pt idx="3">
                  <c:v>nezadovoljan</c:v>
                </c:pt>
                <c:pt idx="4">
                  <c:v>veoma nezadovoljan</c:v>
                </c:pt>
                <c:pt idx="5">
                  <c:v>missing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0.42</c:v>
                </c:pt>
                <c:pt idx="1">
                  <c:v>0.41299999999999998</c:v>
                </c:pt>
                <c:pt idx="2">
                  <c:v>4.9000000000000002E-2</c:v>
                </c:pt>
                <c:pt idx="4">
                  <c:v>6.3E-2</c:v>
                </c:pt>
                <c:pt idx="5">
                  <c:v>5.6000000000000001E-2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86000">
          <a:schemeClr val="accent1">
            <a:lumMod val="40000"/>
            <a:lumOff val="60000"/>
          </a:schemeClr>
        </a:gs>
        <a:gs pos="99093">
          <a:srgbClr val="BFC0C1"/>
        </a:gs>
        <a:gs pos="98187">
          <a:srgbClr val="BFC1C2"/>
        </a:gs>
        <a:gs pos="96375">
          <a:srgbClr val="BFC2C5"/>
        </a:gs>
        <a:gs pos="92750">
          <a:srgbClr val="BFC5CB"/>
        </a:gs>
        <a:gs pos="85500">
          <a:srgbClr val="BECBD7"/>
        </a:gs>
        <a:gs pos="100000">
          <a:schemeClr val="bg1">
            <a:lumMod val="75000"/>
          </a:schemeClr>
        </a:gs>
        <a:gs pos="7000">
          <a:srgbClr val="92D050"/>
        </a:gs>
      </a:gsLst>
      <a:path path="shap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4632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0162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7799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7641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014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9391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5180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7461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3505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6969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7118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5000">
              <a:schemeClr val="accent1">
                <a:lumMod val="45000"/>
                <a:lumOff val="55000"/>
              </a:schemeClr>
            </a:gs>
            <a:gs pos="91000">
              <a:srgbClr val="6666FF"/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F4B01-A7C9-4E66-888C-185A07C3887A}" type="datetimeFigureOut">
              <a:rPr lang="sr-Latn-RS" smtClean="0"/>
              <a:t>20.3.2015.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0729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47788"/>
          </a:xfrm>
        </p:spPr>
        <p:txBody>
          <a:bodyPr>
            <a:normAutofit/>
          </a:bodyPr>
          <a:lstStyle/>
          <a:p>
            <a:pPr algn="ctr"/>
            <a:r>
              <a:rPr lang="sr-Latn-RS" sz="3200" dirty="0" smtClean="0"/>
              <a:t>Zadovoljstvo korisnika specijalistickim sluzbama</a:t>
            </a:r>
            <a:br>
              <a:rPr lang="sr-Latn-RS" sz="3200" dirty="0" smtClean="0"/>
            </a:br>
            <a:r>
              <a:rPr lang="sr-Latn-RS" sz="3200" dirty="0" smtClean="0"/>
              <a:t>Sombor bolnica</a:t>
            </a:r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2014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337556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9033" y="1004082"/>
            <a:ext cx="2382383" cy="800100"/>
          </a:xfrm>
          <a:gradFill>
            <a:gsLst>
              <a:gs pos="0">
                <a:schemeClr val="bg1">
                  <a:lumMod val="50000"/>
                </a:schemeClr>
              </a:gs>
              <a:gs pos="95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Podaci o korisnicima</a:t>
            </a:r>
            <a:endParaRPr lang="sr-Latn-R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25000">
                <a:schemeClr val="accent5">
                  <a:lumMod val="0"/>
                  <a:lumOff val="100000"/>
                </a:schemeClr>
              </a:gs>
              <a:gs pos="100000">
                <a:schemeClr val="accent3">
                  <a:lumMod val="75000"/>
                </a:schemeClr>
              </a:gs>
            </a:gsLst>
            <a:path path="shap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N=143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M=35,7%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Z=62,9%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Uzrast od 2 do96 godin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62,2% </a:t>
            </a:r>
            <a:r>
              <a:rPr lang="sr-Latn-RS" dirty="0" smtClean="0"/>
              <a:t>srednjeg strucnog obrazovanja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53,8% </a:t>
            </a:r>
            <a:r>
              <a:rPr lang="sr-Latn-RS" dirty="0" smtClean="0"/>
              <a:t>osrednjeg mat.stanja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30,8% </a:t>
            </a:r>
            <a:r>
              <a:rPr lang="sr-Latn-RS" dirty="0" smtClean="0"/>
              <a:t>je primljeno istog dana ,bez zakazivanja,dok je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21% </a:t>
            </a:r>
            <a:r>
              <a:rPr lang="sr-Latn-RS" dirty="0" smtClean="0"/>
              <a:t>za manje od sedam dana...ostalo su oni s malo vise cekanja/ </a:t>
            </a:r>
            <a:r>
              <a:rPr lang="sr-Latn-RS" dirty="0" smtClean="0"/>
              <a:t>7-15=8,4%;15-30=9,1%; </a:t>
            </a:r>
            <a:r>
              <a:rPr lang="sr-Latn-RS" dirty="0" smtClean="0"/>
              <a:t>vise od 30 </a:t>
            </a:r>
            <a:r>
              <a:rPr lang="sr-Latn-RS" dirty="0" smtClean="0"/>
              <a:t>dana=17,5%.../</a:t>
            </a:r>
            <a:endParaRPr lang="sr-Latn-RS" dirty="0" smtClean="0"/>
          </a:p>
          <a:p>
            <a:endParaRPr lang="sr-Latn-R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2031">
            <a:off x="8289819" y="1379541"/>
            <a:ext cx="2733675" cy="2571750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341" y="767670"/>
            <a:ext cx="3810000" cy="360045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84061">
            <a:off x="5880840" y="3243948"/>
            <a:ext cx="2667000" cy="2638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339" y="3797299"/>
            <a:ext cx="2248783" cy="255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5000">
                <a:schemeClr val="accent1">
                  <a:lumMod val="45000"/>
                  <a:lumOff val="55000"/>
                </a:schemeClr>
              </a:gs>
              <a:gs pos="93000">
                <a:schemeClr val="accent5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path path="shap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zadovoljstvo</a:t>
            </a:r>
            <a:endParaRPr lang="sr-Latn-RS" sz="24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663182"/>
              </p:ext>
            </p:extLst>
          </p:nvPr>
        </p:nvGraphicFramePr>
        <p:xfrm>
          <a:off x="838200" y="1294228"/>
          <a:ext cx="10515600" cy="5190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724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/>
              <a:t>Broj poseta specijalistickim sluzbama u proteklih godinu dana</a:t>
            </a:r>
            <a:endParaRPr lang="sr-Latn-R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0036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937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5000">
              <a:schemeClr val="accent1">
                <a:lumMod val="45000"/>
                <a:lumOff val="55000"/>
              </a:schemeClr>
            </a:gs>
            <a:gs pos="91000">
              <a:srgbClr val="6666FF"/>
            </a:gs>
            <a:gs pos="100000">
              <a:schemeClr val="accent1">
                <a:alpha val="0"/>
                <a:lumMod val="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5829" y="365125"/>
            <a:ext cx="2322286" cy="900967"/>
          </a:xfr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4000">
                <a:schemeClr val="accent5"/>
              </a:gs>
              <a:gs pos="1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Lekar...sluzba...izjave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130754"/>
              </p:ext>
            </p:extLst>
          </p:nvPr>
        </p:nvGraphicFramePr>
        <p:xfrm>
          <a:off x="942534" y="1519310"/>
          <a:ext cx="10411265" cy="4994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110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407328"/>
            <a:ext cx="10515600" cy="380463"/>
          </a:xfrm>
          <a:gradFill>
            <a:gsLst>
              <a:gs pos="100000">
                <a:schemeClr val="accent5"/>
              </a:gs>
              <a:gs pos="80000">
                <a:schemeClr val="accent1">
                  <a:lumMod val="45000"/>
                  <a:lumOff val="55000"/>
                </a:schemeClr>
              </a:gs>
              <a:gs pos="32000">
                <a:schemeClr val="accent1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800" dirty="0" smtClean="0"/>
              <a:t>*</a:t>
            </a:r>
            <a:endParaRPr lang="sr-Latn-RS" sz="8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92492580"/>
              </p:ext>
            </p:extLst>
          </p:nvPr>
        </p:nvGraphicFramePr>
        <p:xfrm>
          <a:off x="134815" y="970671"/>
          <a:ext cx="5181600" cy="573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4519302"/>
              </p:ext>
            </p:extLst>
          </p:nvPr>
        </p:nvGraphicFramePr>
        <p:xfrm>
          <a:off x="5529496" y="954370"/>
          <a:ext cx="6541477" cy="5683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577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75791" y="2328706"/>
            <a:ext cx="217041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  <a:scene3d>
              <a:camera prst="obliqueTopLef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sr-Latn-RS" sz="5400" b="1" cap="none" spc="0" dirty="0" smtClean="0">
                <a:ln/>
                <a:solidFill>
                  <a:schemeClr val="accent4"/>
                </a:solidFill>
                <a:effectLst/>
              </a:rPr>
              <a:t>HVALA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320" y="5683348"/>
            <a:ext cx="43909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000" dirty="0" smtClean="0">
                <a:solidFill>
                  <a:srgbClr val="7D3211"/>
                </a:solidFill>
                <a:latin typeface="Brush Script MT" panose="03060802040406070304" pitchFamily="66" charset="0"/>
              </a:rPr>
              <a:t>Dipl.Psiholog Davorka Bosnic</a:t>
            </a:r>
          </a:p>
          <a:p>
            <a:r>
              <a:rPr lang="sr-Latn-RS" sz="2000" dirty="0" smtClean="0">
                <a:solidFill>
                  <a:srgbClr val="7D3211"/>
                </a:solidFill>
                <a:latin typeface="Brush Script MT" panose="03060802040406070304" pitchFamily="66" charset="0"/>
              </a:rPr>
              <a:t>Centar za promociju zdravlja,ZZJZ Sombor 2015</a:t>
            </a:r>
            <a:endParaRPr lang="sr-Latn-RS" sz="2000" dirty="0">
              <a:solidFill>
                <a:srgbClr val="7D3211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29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108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Brush Script MT</vt:lpstr>
      <vt:lpstr>Calibri</vt:lpstr>
      <vt:lpstr>Calibri Light</vt:lpstr>
      <vt:lpstr>Wingdings</vt:lpstr>
      <vt:lpstr>Office Theme</vt:lpstr>
      <vt:lpstr>Zadovoljstvo korisnika specijalistickim sluzbama Sombor bolnica 2014</vt:lpstr>
      <vt:lpstr>Podaci o korisnicima</vt:lpstr>
      <vt:lpstr>zadovoljstvo</vt:lpstr>
      <vt:lpstr>Broj poseta specijalistickim sluzbama u proteklih godinu dana</vt:lpstr>
      <vt:lpstr>Lekar...sluzba...izjave</vt:lpstr>
      <vt:lpstr>*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ZZJZ Sombor</dc:creator>
  <cp:lastModifiedBy>ZZJZ Sombor</cp:lastModifiedBy>
  <cp:revision>31</cp:revision>
  <dcterms:created xsi:type="dcterms:W3CDTF">2015-03-16T11:13:03Z</dcterms:created>
  <dcterms:modified xsi:type="dcterms:W3CDTF">2015-03-20T11:27:15Z</dcterms:modified>
</cp:coreProperties>
</file>