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ZJZ Sombor" initials="ZS" lastIdx="1" clrIdx="0">
    <p:extLst>
      <p:ext uri="{19B8F6BF-5375-455C-9EA6-DF929625EA0E}">
        <p15:presenceInfo xmlns:p15="http://schemas.microsoft.com/office/powerpoint/2012/main" userId="22c62b4d2256b5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F715"/>
    <a:srgbClr val="53160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veoma nezadovoljni</c:v>
                </c:pt>
              </c:strCache>
            </c:strRef>
          </c:tx>
          <c:spPr>
            <a:solidFill>
              <a:srgbClr val="C00000"/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adekvatnoscu opreme za rad?</c:v>
                </c:pt>
                <c:pt idx="1">
                  <c:v>medjuljudskim odnosima</c:v>
                </c:pt>
                <c:pt idx="2">
                  <c:v>neposrednom saradnjom s kolegama</c:v>
                </c:pt>
                <c:pt idx="3">
                  <c:v>autonomijom u obavljanju posla</c:v>
                </c:pt>
                <c:pt idx="4">
                  <c:v>mogucnoscu profesionalnog razvoja</c:v>
                </c:pt>
                <c:pt idx="5">
                  <c:v>raspolozivim vremenom za obavljanje posla</c:v>
                </c:pt>
                <c:pt idx="6">
                  <c:v>mogucnoscu koriscenja licnih kompetencija</c:v>
                </c:pt>
                <c:pt idx="7">
                  <c:v>finansijskom nadoknadom</c:v>
                </c:pt>
                <c:pt idx="8">
                  <c:v>mogucnoscu za kontinuiranom edukacijom</c:v>
                </c:pt>
                <c:pt idx="9">
                  <c:v>postojanjem redovnih evaluacija vaseg rada</c:v>
                </c:pt>
                <c:pt idx="10">
                  <c:v>podrskom pretpostavljenih</c:v>
                </c:pt>
                <c:pt idx="11">
                  <c:v>uvazavanjem vasih ideja</c:v>
                </c:pt>
                <c:pt idx="12">
                  <c:v>jasnocom uputstava i ocekivanja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9</c:v>
                </c:pt>
                <c:pt idx="1">
                  <c:v>7</c:v>
                </c:pt>
                <c:pt idx="2">
                  <c:v>4</c:v>
                </c:pt>
                <c:pt idx="3">
                  <c:v>3</c:v>
                </c:pt>
                <c:pt idx="4">
                  <c:v>12</c:v>
                </c:pt>
                <c:pt idx="5">
                  <c:v>1</c:v>
                </c:pt>
                <c:pt idx="6">
                  <c:v>8</c:v>
                </c:pt>
                <c:pt idx="7">
                  <c:v>20</c:v>
                </c:pt>
                <c:pt idx="8">
                  <c:v>9</c:v>
                </c:pt>
                <c:pt idx="9">
                  <c:v>5</c:v>
                </c:pt>
                <c:pt idx="10">
                  <c:v>3</c:v>
                </c:pt>
                <c:pt idx="11">
                  <c:v>9</c:v>
                </c:pt>
                <c:pt idx="12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nezadovoljni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adekvatnoscu opreme za rad?</c:v>
                </c:pt>
                <c:pt idx="1">
                  <c:v>medjuljudskim odnosima</c:v>
                </c:pt>
                <c:pt idx="2">
                  <c:v>neposrednom saradnjom s kolegama</c:v>
                </c:pt>
                <c:pt idx="3">
                  <c:v>autonomijom u obavljanju posla</c:v>
                </c:pt>
                <c:pt idx="4">
                  <c:v>mogucnoscu profesionalnog razvoja</c:v>
                </c:pt>
                <c:pt idx="5">
                  <c:v>raspolozivim vremenom za obavljanje posla</c:v>
                </c:pt>
                <c:pt idx="6">
                  <c:v>mogucnoscu koriscenja licnih kompetencija</c:v>
                </c:pt>
                <c:pt idx="7">
                  <c:v>finansijskom nadoknadom</c:v>
                </c:pt>
                <c:pt idx="8">
                  <c:v>mogucnoscu za kontinuiranom edukacijom</c:v>
                </c:pt>
                <c:pt idx="9">
                  <c:v>postojanjem redovnih evaluacija vaseg rada</c:v>
                </c:pt>
                <c:pt idx="10">
                  <c:v>podrskom pretpostavljenih</c:v>
                </c:pt>
                <c:pt idx="11">
                  <c:v>uvazavanjem vasih ideja</c:v>
                </c:pt>
                <c:pt idx="12">
                  <c:v>jasnocom uputstava i ocekivanja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16</c:v>
                </c:pt>
                <c:pt idx="1">
                  <c:v>11</c:v>
                </c:pt>
                <c:pt idx="2">
                  <c:v>5</c:v>
                </c:pt>
                <c:pt idx="3">
                  <c:v>14</c:v>
                </c:pt>
                <c:pt idx="4">
                  <c:v>10</c:v>
                </c:pt>
                <c:pt idx="5">
                  <c:v>11</c:v>
                </c:pt>
                <c:pt idx="6">
                  <c:v>8</c:v>
                </c:pt>
                <c:pt idx="7">
                  <c:v>28</c:v>
                </c:pt>
                <c:pt idx="8">
                  <c:v>18</c:v>
                </c:pt>
                <c:pt idx="9">
                  <c:v>12</c:v>
                </c:pt>
                <c:pt idx="10">
                  <c:v>10</c:v>
                </c:pt>
                <c:pt idx="11">
                  <c:v>13</c:v>
                </c:pt>
                <c:pt idx="12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ravnodusni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adekvatnoscu opreme za rad?</c:v>
                </c:pt>
                <c:pt idx="1">
                  <c:v>medjuljudskim odnosima</c:v>
                </c:pt>
                <c:pt idx="2">
                  <c:v>neposrednom saradnjom s kolegama</c:v>
                </c:pt>
                <c:pt idx="3">
                  <c:v>autonomijom u obavljanju posla</c:v>
                </c:pt>
                <c:pt idx="4">
                  <c:v>mogucnoscu profesionalnog razvoja</c:v>
                </c:pt>
                <c:pt idx="5">
                  <c:v>raspolozivim vremenom za obavljanje posla</c:v>
                </c:pt>
                <c:pt idx="6">
                  <c:v>mogucnoscu koriscenja licnih kompetencija</c:v>
                </c:pt>
                <c:pt idx="7">
                  <c:v>finansijskom nadoknadom</c:v>
                </c:pt>
                <c:pt idx="8">
                  <c:v>mogucnoscu za kontinuiranom edukacijom</c:v>
                </c:pt>
                <c:pt idx="9">
                  <c:v>postojanjem redovnih evaluacija vaseg rada</c:v>
                </c:pt>
                <c:pt idx="10">
                  <c:v>podrskom pretpostavljenih</c:v>
                </c:pt>
                <c:pt idx="11">
                  <c:v>uvazavanjem vasih ideja</c:v>
                </c:pt>
                <c:pt idx="12">
                  <c:v>jasnocom uputstava i ocekivanja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21</c:v>
                </c:pt>
                <c:pt idx="1">
                  <c:v>18</c:v>
                </c:pt>
                <c:pt idx="2">
                  <c:v>18</c:v>
                </c:pt>
                <c:pt idx="3">
                  <c:v>23</c:v>
                </c:pt>
                <c:pt idx="4">
                  <c:v>22</c:v>
                </c:pt>
                <c:pt idx="5">
                  <c:v>18</c:v>
                </c:pt>
                <c:pt idx="6">
                  <c:v>27</c:v>
                </c:pt>
                <c:pt idx="7">
                  <c:v>19</c:v>
                </c:pt>
                <c:pt idx="8">
                  <c:v>19</c:v>
                </c:pt>
                <c:pt idx="9">
                  <c:v>25</c:v>
                </c:pt>
                <c:pt idx="10">
                  <c:v>27</c:v>
                </c:pt>
                <c:pt idx="11">
                  <c:v>22</c:v>
                </c:pt>
                <c:pt idx="12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zadovoljni</c:v>
                </c:pt>
              </c:strCache>
            </c:strRef>
          </c:tx>
          <c:spPr>
            <a:solidFill>
              <a:srgbClr val="FFC000"/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adekvatnoscu opreme za rad?</c:v>
                </c:pt>
                <c:pt idx="1">
                  <c:v>medjuljudskim odnosima</c:v>
                </c:pt>
                <c:pt idx="2">
                  <c:v>neposrednom saradnjom s kolegama</c:v>
                </c:pt>
                <c:pt idx="3">
                  <c:v>autonomijom u obavljanju posla</c:v>
                </c:pt>
                <c:pt idx="4">
                  <c:v>mogucnoscu profesionalnog razvoja</c:v>
                </c:pt>
                <c:pt idx="5">
                  <c:v>raspolozivim vremenom za obavljanje posla</c:v>
                </c:pt>
                <c:pt idx="6">
                  <c:v>mogucnoscu koriscenja licnih kompetencija</c:v>
                </c:pt>
                <c:pt idx="7">
                  <c:v>finansijskom nadoknadom</c:v>
                </c:pt>
                <c:pt idx="8">
                  <c:v>mogucnoscu za kontinuiranom edukacijom</c:v>
                </c:pt>
                <c:pt idx="9">
                  <c:v>postojanjem redovnih evaluacija vaseg rada</c:v>
                </c:pt>
                <c:pt idx="10">
                  <c:v>podrskom pretpostavljenih</c:v>
                </c:pt>
                <c:pt idx="11">
                  <c:v>uvazavanjem vasih ideja</c:v>
                </c:pt>
                <c:pt idx="12">
                  <c:v>jasnocom uputstava i ocekivanja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29</c:v>
                </c:pt>
                <c:pt idx="1">
                  <c:v>35</c:v>
                </c:pt>
                <c:pt idx="2">
                  <c:v>37</c:v>
                </c:pt>
                <c:pt idx="3">
                  <c:v>27</c:v>
                </c:pt>
                <c:pt idx="4">
                  <c:v>26</c:v>
                </c:pt>
                <c:pt idx="5">
                  <c:v>40</c:v>
                </c:pt>
                <c:pt idx="6">
                  <c:v>28</c:v>
                </c:pt>
                <c:pt idx="7">
                  <c:v>6</c:v>
                </c:pt>
                <c:pt idx="8">
                  <c:v>22</c:v>
                </c:pt>
                <c:pt idx="9">
                  <c:v>29</c:v>
                </c:pt>
                <c:pt idx="10">
                  <c:v>29</c:v>
                </c:pt>
                <c:pt idx="11">
                  <c:v>26</c:v>
                </c:pt>
                <c:pt idx="12">
                  <c:v>38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veoma zadovoljni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adekvatnoscu opreme za rad?</c:v>
                </c:pt>
                <c:pt idx="1">
                  <c:v>medjuljudskim odnosima</c:v>
                </c:pt>
                <c:pt idx="2">
                  <c:v>neposrednom saradnjom s kolegama</c:v>
                </c:pt>
                <c:pt idx="3">
                  <c:v>autonomijom u obavljanju posla</c:v>
                </c:pt>
                <c:pt idx="4">
                  <c:v>mogucnoscu profesionalnog razvoja</c:v>
                </c:pt>
                <c:pt idx="5">
                  <c:v>raspolozivim vremenom za obavljanje posla</c:v>
                </c:pt>
                <c:pt idx="6">
                  <c:v>mogucnoscu koriscenja licnih kompetencija</c:v>
                </c:pt>
                <c:pt idx="7">
                  <c:v>finansijskom nadoknadom</c:v>
                </c:pt>
                <c:pt idx="8">
                  <c:v>mogucnoscu za kontinuiranom edukacijom</c:v>
                </c:pt>
                <c:pt idx="9">
                  <c:v>postojanjem redovnih evaluacija vaseg rada</c:v>
                </c:pt>
                <c:pt idx="10">
                  <c:v>podrskom pretpostavljenih</c:v>
                </c:pt>
                <c:pt idx="11">
                  <c:v>uvazavanjem vasih ideja</c:v>
                </c:pt>
                <c:pt idx="12">
                  <c:v>jasnocom uputstava i ocekivanja</c:v>
                </c:pt>
              </c:strCache>
            </c:strRef>
          </c:cat>
          <c:val>
            <c:numRef>
              <c:f>Sheet1!$F$2:$F$14</c:f>
              <c:numCache>
                <c:formatCode>General</c:formatCode>
                <c:ptCount val="13"/>
                <c:pt idx="0">
                  <c:v>2</c:v>
                </c:pt>
                <c:pt idx="1">
                  <c:v>6</c:v>
                </c:pt>
                <c:pt idx="2">
                  <c:v>10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6</c:v>
                </c:pt>
                <c:pt idx="7">
                  <c:v>4</c:v>
                </c:pt>
                <c:pt idx="8">
                  <c:v>7</c:v>
                </c:pt>
                <c:pt idx="9">
                  <c:v>5</c:v>
                </c:pt>
                <c:pt idx="10">
                  <c:v>8</c:v>
                </c:pt>
                <c:pt idx="11">
                  <c:v>6</c:v>
                </c:pt>
                <c:pt idx="12">
                  <c:v>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adekvatnoscu opreme za rad?</c:v>
                </c:pt>
                <c:pt idx="1">
                  <c:v>medjuljudskim odnosima</c:v>
                </c:pt>
                <c:pt idx="2">
                  <c:v>neposrednom saradnjom s kolegama</c:v>
                </c:pt>
                <c:pt idx="3">
                  <c:v>autonomijom u obavljanju posla</c:v>
                </c:pt>
                <c:pt idx="4">
                  <c:v>mogucnoscu profesionalnog razvoja</c:v>
                </c:pt>
                <c:pt idx="5">
                  <c:v>raspolozivim vremenom za obavljanje posla</c:v>
                </c:pt>
                <c:pt idx="6">
                  <c:v>mogucnoscu koriscenja licnih kompetencija</c:v>
                </c:pt>
                <c:pt idx="7">
                  <c:v>finansijskom nadoknadom</c:v>
                </c:pt>
                <c:pt idx="8">
                  <c:v>mogucnoscu za kontinuiranom edukacijom</c:v>
                </c:pt>
                <c:pt idx="9">
                  <c:v>postojanjem redovnih evaluacija vaseg rada</c:v>
                </c:pt>
                <c:pt idx="10">
                  <c:v>podrskom pretpostavljenih</c:v>
                </c:pt>
                <c:pt idx="11">
                  <c:v>uvazavanjem vasih ideja</c:v>
                </c:pt>
                <c:pt idx="12">
                  <c:v>jasnocom uputstava i ocekivanja</c:v>
                </c:pt>
              </c:strCache>
            </c:strRef>
          </c:cat>
          <c:val>
            <c:numRef>
              <c:f>Sheet1!$G$2:$G$14</c:f>
              <c:numCache>
                <c:formatCode>General</c:formatCode>
                <c:ptCount val="13"/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8">
                  <c:v>2</c:v>
                </c:pt>
                <c:pt idx="9">
                  <c:v>1</c:v>
                </c:pt>
                <c:pt idx="11">
                  <c:v>1</c:v>
                </c:pt>
                <c:pt idx="1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3291824"/>
        <c:axId val="353303248"/>
      </c:barChart>
      <c:catAx>
        <c:axId val="353291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353303248"/>
        <c:crosses val="autoZero"/>
        <c:auto val="1"/>
        <c:lblAlgn val="ctr"/>
        <c:lblOffset val="100"/>
        <c:noMultiLvlLbl val="0"/>
      </c:catAx>
      <c:valAx>
        <c:axId val="35330324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3532918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uvek</c:v>
                </c:pt>
              </c:strCache>
            </c:strRef>
          </c:tx>
          <c:spPr>
            <a:solidFill>
              <a:srgbClr val="C00000"/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osecam se emocionalno iscrpljenim nakon posla</c:v>
                </c:pt>
                <c:pt idx="1">
                  <c:v>osecam se FIZICKI iscrpljenim nakon posla</c:v>
                </c:pt>
                <c:pt idx="2">
                  <c:v>osecam UMOR PRI POMISLI da treba da idem na posao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cesto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osecam se emocionalno iscrpljenim nakon posla</c:v>
                </c:pt>
                <c:pt idx="1">
                  <c:v>osecam se FIZICKI iscrpljenim nakon posla</c:v>
                </c:pt>
                <c:pt idx="2">
                  <c:v>osecam UMOR PRI POMISLI da treba da idem na posao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</c:v>
                </c:pt>
                <c:pt idx="1">
                  <c:v>13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ponekad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osecam se emocionalno iscrpljenim nakon posla</c:v>
                </c:pt>
                <c:pt idx="1">
                  <c:v>osecam se FIZICKI iscrpljenim nakon posla</c:v>
                </c:pt>
                <c:pt idx="2">
                  <c:v>osecam UMOR PRI POMISLI da treba da idem na posao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19</c:v>
                </c:pt>
                <c:pt idx="1">
                  <c:v>24</c:v>
                </c:pt>
                <c:pt idx="2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retko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effectLst>
              <a:innerShdw blurRad="114300">
                <a:srgbClr val="FF0000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osecam se emocionalno iscrpljenim nakon posla</c:v>
                </c:pt>
                <c:pt idx="1">
                  <c:v>osecam se FIZICKI iscrpljenim nakon posla</c:v>
                </c:pt>
                <c:pt idx="2">
                  <c:v>osecam UMOR PRI POMISLI da treba da idem na posao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13</c:v>
                </c:pt>
                <c:pt idx="1">
                  <c:v>14</c:v>
                </c:pt>
                <c:pt idx="2">
                  <c:v>19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nikada</c:v>
                </c:pt>
              </c:strCache>
            </c:strRef>
          </c:tx>
          <c:spPr>
            <a:solidFill>
              <a:srgbClr val="FFFF00"/>
            </a:solidFill>
            <a:effectLst>
              <a:innerShdw blurRad="114300">
                <a:srgbClr val="92D050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osecam se emocionalno iscrpljenim nakon posla</c:v>
                </c:pt>
                <c:pt idx="1">
                  <c:v>osecam se FIZICKI iscrpljenim nakon posla</c:v>
                </c:pt>
                <c:pt idx="2">
                  <c:v>osecam UMOR PRI POMISLI da treba da idem na posao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10</c:v>
                </c:pt>
                <c:pt idx="1">
                  <c:v>3</c:v>
                </c:pt>
                <c:pt idx="2">
                  <c:v>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prstClr val="white">
                <a:lumMod val="75000"/>
                <a:alpha val="37000"/>
              </a:prst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osecam se emocionalno iscrpljenim nakon posla</c:v>
                </c:pt>
                <c:pt idx="1">
                  <c:v>osecam se FIZICKI iscrpljenim nakon posla</c:v>
                </c:pt>
                <c:pt idx="2">
                  <c:v>osecam UMOR PRI POMISLI da treba da idem na posao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3289104"/>
        <c:axId val="353291280"/>
      </c:barChart>
      <c:catAx>
        <c:axId val="353289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53291280"/>
        <c:crosses val="autoZero"/>
        <c:auto val="1"/>
        <c:lblAlgn val="ctr"/>
        <c:lblOffset val="100"/>
        <c:noMultiLvlLbl val="0"/>
      </c:catAx>
      <c:valAx>
        <c:axId val="35329128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532891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73371731311364"/>
          <c:y val="0.91885240776382848"/>
          <c:w val="0.6785354087683485"/>
          <c:h val="6.431139627080470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39720034995636E-2"/>
          <c:y val="8.7754142046676031E-2"/>
          <c:w val="0.66154260231359974"/>
          <c:h val="0.81326758526306997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gradFill flip="none" rotWithShape="1">
                <a:gsLst>
                  <a:gs pos="19000">
                    <a:srgbClr val="C00000"/>
                  </a:gs>
                  <a:gs pos="45000">
                    <a:srgbClr val="FF0000"/>
                  </a:gs>
                  <a:gs pos="77000">
                    <a:srgbClr val="7030A0"/>
                  </a:gs>
                  <a:gs pos="68000">
                    <a:srgbClr val="7030A0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2667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191358024691358"/>
                  <c:y val="-0.1936162536017196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37,7%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zadovoljniji</c:v>
                </c:pt>
                <c:pt idx="1">
                  <c:v>nema razlike</c:v>
                </c:pt>
                <c:pt idx="2">
                  <c:v>nezadovoljniji</c:v>
                </c:pt>
                <c:pt idx="3">
                  <c:v>missing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0.00%">
                  <c:v>0.13</c:v>
                </c:pt>
                <c:pt idx="1">
                  <c:v>0.49399999999999999</c:v>
                </c:pt>
                <c:pt idx="2" formatCode="0.00%">
                  <c:v>0.36399999999999999</c:v>
                </c:pt>
                <c:pt idx="3" formatCode="0.00%">
                  <c:v>1.2999999999999999E-2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69000">
          <a:schemeClr val="bg1">
            <a:lumMod val="65000"/>
          </a:schemeClr>
        </a:gs>
        <a:gs pos="0">
          <a:schemeClr val="bg1">
            <a:lumMod val="85000"/>
          </a:schemeClr>
        </a:gs>
      </a:gsLst>
      <a:path path="circle">
        <a:fillToRect l="100000" b="100000"/>
      </a:path>
    </a:gradFill>
  </c:spPr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accent1"/>
                </a:solidFill>
              </a:ln>
              <a:effectLst>
                <a:innerShdw blurRad="901700" dist="1790700" dir="15960000">
                  <a:srgbClr val="00B050">
                    <a:alpha val="50000"/>
                  </a:srgbClr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softRound"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dPt>
            <c:idx val="2"/>
            <c:bubble3D val="0"/>
            <c:spPr>
              <a:solidFill>
                <a:srgbClr val="7030A0">
                  <a:alpha val="61000"/>
                </a:srgbClr>
              </a:solidFill>
            </c:spPr>
          </c:dPt>
          <c:dPt>
            <c:idx val="5"/>
            <c:bubble3D val="0"/>
            <c:spPr>
              <a:gradFill>
                <a:gsLst>
                  <a:gs pos="28000">
                    <a:schemeClr val="bg1">
                      <a:lumMod val="50000"/>
                    </a:schemeClr>
                  </a:gs>
                  <a:gs pos="77000">
                    <a:schemeClr val="accent1"/>
                  </a:gs>
                  <a:gs pos="97000">
                    <a:schemeClr val="bg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</c:spPr>
          </c:dPt>
          <c:dLbls>
            <c:dLbl>
              <c:idx val="3"/>
              <c:layout>
                <c:manualLayout>
                  <c:x val="-0.1095679012345679"/>
                  <c:y val="-9.82111431313071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095679012345679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ostali u drzavnom zdravstvenom sektoru</c:v>
                </c:pt>
                <c:pt idx="1">
                  <c:v>otisli u privatni zdravstveni sektor</c:v>
                </c:pt>
                <c:pt idx="2">
                  <c:v>ne razmisljate o promeni</c:v>
                </c:pt>
                <c:pt idx="3">
                  <c:v>radili poslove van zdravstva</c:v>
                </c:pt>
                <c:pt idx="4">
                  <c:v>missing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0.36399999999999999</c:v>
                </c:pt>
                <c:pt idx="1">
                  <c:v>3.9E-2</c:v>
                </c:pt>
                <c:pt idx="2">
                  <c:v>0.40300000000000002</c:v>
                </c:pt>
                <c:pt idx="3">
                  <c:v>0.156</c:v>
                </c:pt>
                <c:pt idx="4">
                  <c:v>3.9E-2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7000">
          <a:schemeClr val="accent1">
            <a:lumMod val="20000"/>
            <a:lumOff val="80000"/>
          </a:schemeClr>
        </a:gs>
        <a:gs pos="97000">
          <a:schemeClr val="bg1">
            <a:lumMod val="75000"/>
          </a:schemeClr>
        </a:gs>
      </a:gsLst>
      <a:path path="circle">
        <a:fillToRect l="50000" t="50000" r="50000" b="50000"/>
      </a:path>
    </a:gradFill>
    <a:scene3d>
      <a:camera prst="orthographicFront"/>
      <a:lightRig rig="threePt" dir="t"/>
    </a:scene3d>
    <a:sp3d>
      <a:bevelT w="114300" prst="artDeco"/>
    </a:sp3d>
  </c:spPr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bubble3D val="0"/>
            <c:spPr>
              <a:solidFill>
                <a:schemeClr val="bg1">
                  <a:lumMod val="75000"/>
                  <a:alpha val="50000"/>
                </a:schemeClr>
              </a:solidFill>
              <a:ln>
                <a:gradFill>
                  <a:gsLst>
                    <a:gs pos="10000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prstClr val="black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bubble3D val="0"/>
            <c:spPr>
              <a:solidFill>
                <a:srgbClr val="C00000"/>
              </a:solidFill>
              <a:effectLst>
                <a:innerShdw blurRad="292100">
                  <a:prstClr val="black"/>
                </a:innerShdw>
              </a:effectLst>
            </c:spPr>
          </c:dPt>
          <c:dPt>
            <c:idx val="5"/>
            <c:bubble3D val="0"/>
            <c:spPr>
              <a:solidFill>
                <a:srgbClr val="7030A0"/>
              </a:solidFill>
              <a:effectLst>
                <a:innerShdw blurRad="482600">
                  <a:prstClr val="black"/>
                </a:innerShdw>
              </a:effectLst>
            </c:spPr>
          </c:dPt>
          <c:dPt>
            <c:idx val="6"/>
            <c:bubble3D val="0"/>
            <c:spPr>
              <a:gradFill flip="none" rotWithShape="1">
                <a:gsLst>
                  <a:gs pos="9000">
                    <a:srgbClr val="C00000"/>
                  </a:gs>
                  <a:gs pos="41000">
                    <a:srgbClr val="C00000"/>
                  </a:gs>
                  <a:gs pos="100000">
                    <a:srgbClr val="FF0000"/>
                  </a:gs>
                  <a:gs pos="100000">
                    <a:srgbClr val="8064A2">
                      <a:lumMod val="75000"/>
                    </a:srgbClr>
                  </a:gs>
                  <a:gs pos="100000">
                    <a:srgbClr val="8064A2">
                      <a:lumMod val="75000"/>
                    </a:srgbClr>
                  </a:gs>
                  <a:gs pos="100000">
                    <a:srgbClr val="8064A2">
                      <a:lumMod val="75000"/>
                    </a:srgbClr>
                  </a:gs>
                  <a:gs pos="100000">
                    <a:srgbClr val="8064A2">
                      <a:lumMod val="75000"/>
                    </a:srgbClr>
                  </a:gs>
                  <a:gs pos="100000">
                    <a:srgbClr val="FF0000"/>
                  </a:gs>
                  <a:gs pos="69000">
                    <a:srgbClr val="531603"/>
                  </a:gs>
                  <a:gs pos="15000">
                    <a:srgbClr val="7030A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prstClr val="black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4"/>
              <c:layout>
                <c:manualLayout>
                  <c:x val="-0.10185185185185185"/>
                  <c:y val="-1.96422286262614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1882716049382716"/>
                  <c:y val="-4.77025552352064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veoma zadovoljni</c:v>
                </c:pt>
                <c:pt idx="1">
                  <c:v>zadovoljni</c:v>
                </c:pt>
                <c:pt idx="2">
                  <c:v>missing</c:v>
                </c:pt>
                <c:pt idx="3">
                  <c:v>nezadovoljni</c:v>
                </c:pt>
                <c:pt idx="4">
                  <c:v>veoma nezadovoljni</c:v>
                </c:pt>
                <c:pt idx="5">
                  <c:v>ravnodusni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 formatCode="0.00%">
                  <c:v>1.2999999999999999E-2</c:v>
                </c:pt>
                <c:pt idx="1">
                  <c:v>0.442</c:v>
                </c:pt>
                <c:pt idx="3" formatCode="0.00%">
                  <c:v>0.156</c:v>
                </c:pt>
                <c:pt idx="4" formatCode="0.00%">
                  <c:v>9.0999999999999998E-2</c:v>
                </c:pt>
                <c:pt idx="5" formatCode="0.00%">
                  <c:v>0.29899999999999999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/>
      <c:overlay val="0"/>
    </c:legend>
    <c:plotVisOnly val="1"/>
    <c:dispBlanksAs val="gap"/>
    <c:showDLblsOverMax val="0"/>
  </c:chart>
  <c:spPr>
    <a:effectLst>
      <a:innerShdw blurRad="114300">
        <a:prstClr val="black"/>
      </a:innerShdw>
    </a:effectLst>
    <a:scene3d>
      <a:camera prst="orthographicFront"/>
      <a:lightRig rig="threePt" dir="t"/>
    </a:scene3d>
    <a:sp3d>
      <a:bevelT w="114300" prst="artDeco"/>
    </a:sp3d>
  </c:spPr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19T09:21:51.893" idx="1">
    <p:pos x="10" y="10"/>
    <p:text>po svim pitanjima,nezadovoljstvo prelazi deset posto...i 15 %... :(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3A0EC-BDB3-430A-B09F-4C838841F9E4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5FE70-0120-423B-86E3-CB4755CAC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5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5FE70-0120-423B-86E3-CB4755CAC2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9000">
              <a:schemeClr val="bg1">
                <a:lumMod val="85000"/>
              </a:schemeClr>
            </a:gs>
            <a:gs pos="100000">
              <a:srgbClr val="FFFF00"/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4018458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ass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50F715"/>
            </a:solidFill>
          </a:ln>
          <a:effectLst>
            <a:reflection blurRad="6350" stA="50000" endA="300" endPos="38500" dist="50800" dir="5400000" sy="-100000" algn="bl" rotWithShape="0"/>
            <a:softEdge rad="1270000"/>
          </a:effectLst>
        </p:spPr>
        <p:txBody>
          <a:bodyPr>
            <a:normAutofit/>
          </a:bodyPr>
          <a:lstStyle/>
          <a:p>
            <a:r>
              <a:rPr lang="sr-Latn-CS" sz="3200" dirty="0" smtClean="0"/>
              <a:t>2014</a:t>
            </a:r>
            <a:br>
              <a:rPr lang="sr-Latn-CS" sz="3200" dirty="0" smtClean="0"/>
            </a:br>
            <a:r>
              <a:rPr lang="sr-Latn-CS" sz="3200" dirty="0" smtClean="0"/>
              <a:t>ZADOVOLJSTVO ZAPOSLENIH U ZDRAVSTVU</a:t>
            </a:r>
            <a:br>
              <a:rPr lang="sr-Latn-CS" sz="3200" dirty="0" smtClean="0"/>
            </a:br>
            <a:r>
              <a:rPr lang="sr-Latn-CS" sz="3200" dirty="0" smtClean="0"/>
              <a:t>JUNAKOVIC Banja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471858" cy="511156"/>
          </a:xfrm>
        </p:spPr>
        <p:txBody>
          <a:bodyPr>
            <a:normAutofit fontScale="90000"/>
          </a:bodyPr>
          <a:lstStyle/>
          <a:p>
            <a:r>
              <a:rPr lang="sr-Latn-CS" sz="2800" dirty="0" smtClean="0"/>
              <a:t>Zadovoljstvo...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740957"/>
              </p:ext>
            </p:extLst>
          </p:nvPr>
        </p:nvGraphicFramePr>
        <p:xfrm>
          <a:off x="285720" y="1000108"/>
          <a:ext cx="8643998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92088"/>
          </a:xfrm>
          <a:gradFill flip="none" rotWithShape="1">
            <a:gsLst>
              <a:gs pos="100000">
                <a:schemeClr val="bg1">
                  <a:lumMod val="50000"/>
                </a:schemeClr>
              </a:gs>
              <a:gs pos="29204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rgbClr val="FF0300"/>
              </a:gs>
              <a:gs pos="100000">
                <a:schemeClr val="bg1">
                  <a:lumMod val="6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sr-Latn-CS" sz="2000" dirty="0" smtClean="0"/>
              <a:t>Jeste li pod stresom...</a:t>
            </a:r>
            <a:br>
              <a:rPr lang="sr-Latn-CS" sz="2000" dirty="0" smtClean="0"/>
            </a:b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424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sr-Latn-CS" sz="2400" dirty="0" smtClean="0"/>
              <a:t>Zadovoljstvo,kroz vreme...</a:t>
            </a:r>
            <a:r>
              <a:rPr lang="sr-Latn-CS" sz="2800" dirty="0" smtClean="0"/>
              <a:t/>
            </a:r>
            <a:br>
              <a:rPr lang="sr-Latn-CS" sz="2800" dirty="0" smtClean="0"/>
            </a:br>
            <a:r>
              <a:rPr lang="sr-Latn-C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ackadder ITC" pitchFamily="82" charset="0"/>
              </a:rPr>
              <a:t>Kada poredite sadasnje zadovoljstvo poslom, s onim od pre pet godina...sada ste...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060420"/>
              </p:ext>
            </p:extLst>
          </p:nvPr>
        </p:nvGraphicFramePr>
        <p:xfrm>
          <a:off x="457200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sr-Latn-CS" sz="2400" dirty="0" smtClean="0"/>
              <a:t>Planovi za buducnost?</a:t>
            </a:r>
            <a:r>
              <a:rPr lang="sr-Latn-CS" sz="3200" dirty="0" smtClean="0"/>
              <a:t/>
            </a:r>
            <a:br>
              <a:rPr lang="sr-Latn-CS" sz="3200" dirty="0" smtClean="0"/>
            </a:br>
            <a:r>
              <a:rPr lang="sr-Latn-C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adder ITC" pitchFamily="82" charset="0"/>
              </a:rPr>
              <a:t>Kada razmisljate o naraednih pet godina,vi biste...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015256"/>
              </p:ext>
            </p:extLst>
          </p:nvPr>
        </p:nvGraphicFramePr>
        <p:xfrm>
          <a:off x="487871" y="19168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sr-Latn-CS" sz="2400" dirty="0" smtClean="0"/>
              <a:t>Uzimajuci  sve navedeno u obzir,koliko ste zadovoljni poslom koji obavljate?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217069"/>
              </p:ext>
            </p:extLst>
          </p:nvPr>
        </p:nvGraphicFramePr>
        <p:xfrm>
          <a:off x="428596" y="16430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7984" y="5622770"/>
            <a:ext cx="4536504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Brush Script MT" pitchFamily="66" charset="0"/>
              </a:rPr>
              <a:t>Dipl.Psiholog Davorka Bosnic</a:t>
            </a:r>
          </a:p>
          <a:p>
            <a:r>
              <a:rPr lang="sr-Latn-CS" dirty="0" smtClean="0">
                <a:latin typeface="Brush Script MT" pitchFamily="66" charset="0"/>
              </a:rPr>
              <a:t>Centar </a:t>
            </a:r>
            <a:r>
              <a:rPr lang="sr-Latn-CS" dirty="0" smtClean="0">
                <a:latin typeface="Brush Script MT" pitchFamily="66" charset="0"/>
              </a:rPr>
              <a:t>za promociju </a:t>
            </a:r>
            <a:r>
              <a:rPr lang="sr-Latn-CS" dirty="0" smtClean="0">
                <a:latin typeface="Brush Script MT" pitchFamily="66" charset="0"/>
              </a:rPr>
              <a:t>zdravlja ZZJZ Sombor 2015</a:t>
            </a:r>
            <a:endParaRPr lang="sr-Latn-CS" dirty="0" smtClean="0">
              <a:latin typeface="Brush Script MT" pitchFamily="66" charset="0"/>
            </a:endParaRPr>
          </a:p>
          <a:p>
            <a:endParaRPr lang="en-US" dirty="0">
              <a:latin typeface="Brush Script MT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6018" y="2967335"/>
            <a:ext cx="1791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Hvala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47</Words>
  <Application>Microsoft Office PowerPoint</Application>
  <PresentationFormat>On-screen Show (4:3)</PresentationFormat>
  <Paragraphs>17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Blackadder ITC</vt:lpstr>
      <vt:lpstr>Brush Script MT</vt:lpstr>
      <vt:lpstr>Calibri</vt:lpstr>
      <vt:lpstr>Office Theme</vt:lpstr>
      <vt:lpstr>2014 ZADOVOLJSTVO ZAPOSLENIH U ZDRAVSTVU JUNAKOVIC Banja</vt:lpstr>
      <vt:lpstr>Zadovoljstvo...</vt:lpstr>
      <vt:lpstr>Jeste li pod stresom... </vt:lpstr>
      <vt:lpstr>Zadovoljstvo,kroz vreme... Kada poredite sadasnje zadovoljstvo poslom, s onim od pre pet godina...sada ste...</vt:lpstr>
      <vt:lpstr>Planovi za buducnost? Kada razmisljate o naraednih pet godina,vi biste...</vt:lpstr>
      <vt:lpstr>Uzimajuci  sve navedeno u obzir,koliko ste zadovoljni poslom koji obavljate?</vt:lpstr>
      <vt:lpstr>PowerPoint Presentation</vt:lpstr>
    </vt:vector>
  </TitlesOfParts>
  <Company>ZZJZ Sombor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Davorka Bosnic</dc:creator>
  <cp:lastModifiedBy>ZZJZ Sombor</cp:lastModifiedBy>
  <cp:revision>52</cp:revision>
  <dcterms:created xsi:type="dcterms:W3CDTF">2015-02-27T09:22:33Z</dcterms:created>
  <dcterms:modified xsi:type="dcterms:W3CDTF">2015-03-19T09:39:27Z</dcterms:modified>
</cp:coreProperties>
</file>