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ZJZ Sombor" initials="ZS" lastIdx="1" clrIdx="0">
    <p:extLst>
      <p:ext uri="{19B8F6BF-5375-455C-9EA6-DF929625EA0E}">
        <p15:presenceInfo xmlns:p15="http://schemas.microsoft.com/office/powerpoint/2012/main" userId="22c62b4d2256b5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F715"/>
    <a:srgbClr val="53160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15</c:v>
                </c:pt>
                <c:pt idx="1">
                  <c:v>9</c:v>
                </c:pt>
                <c:pt idx="2">
                  <c:v>3</c:v>
                </c:pt>
                <c:pt idx="3">
                  <c:v>5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36</c:v>
                </c:pt>
                <c:pt idx="8">
                  <c:v>7</c:v>
                </c:pt>
                <c:pt idx="9">
                  <c:v>8</c:v>
                </c:pt>
                <c:pt idx="10">
                  <c:v>10</c:v>
                </c:pt>
                <c:pt idx="11">
                  <c:v>8</c:v>
                </c:pt>
                <c:pt idx="12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17</c:v>
                </c:pt>
                <c:pt idx="1">
                  <c:v>11</c:v>
                </c:pt>
                <c:pt idx="2">
                  <c:v>7</c:v>
                </c:pt>
                <c:pt idx="3">
                  <c:v>6</c:v>
                </c:pt>
                <c:pt idx="4">
                  <c:v>27</c:v>
                </c:pt>
                <c:pt idx="5">
                  <c:v>7</c:v>
                </c:pt>
                <c:pt idx="6">
                  <c:v>8</c:v>
                </c:pt>
                <c:pt idx="7">
                  <c:v>31</c:v>
                </c:pt>
                <c:pt idx="8">
                  <c:v>17</c:v>
                </c:pt>
                <c:pt idx="9">
                  <c:v>6</c:v>
                </c:pt>
                <c:pt idx="10">
                  <c:v>8</c:v>
                </c:pt>
                <c:pt idx="11">
                  <c:v>14</c:v>
                </c:pt>
                <c:pt idx="12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ravnodusni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39</c:v>
                </c:pt>
                <c:pt idx="1">
                  <c:v>20</c:v>
                </c:pt>
                <c:pt idx="2">
                  <c:v>14</c:v>
                </c:pt>
                <c:pt idx="3">
                  <c:v>20</c:v>
                </c:pt>
                <c:pt idx="4">
                  <c:v>28</c:v>
                </c:pt>
                <c:pt idx="5">
                  <c:v>17</c:v>
                </c:pt>
                <c:pt idx="6">
                  <c:v>23</c:v>
                </c:pt>
                <c:pt idx="7">
                  <c:v>14</c:v>
                </c:pt>
                <c:pt idx="8">
                  <c:v>38</c:v>
                </c:pt>
                <c:pt idx="9">
                  <c:v>41</c:v>
                </c:pt>
                <c:pt idx="10">
                  <c:v>19</c:v>
                </c:pt>
                <c:pt idx="11">
                  <c:v>17</c:v>
                </c:pt>
                <c:pt idx="12">
                  <c:v>19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23</c:v>
                </c:pt>
                <c:pt idx="1">
                  <c:v>40</c:v>
                </c:pt>
                <c:pt idx="2">
                  <c:v>53</c:v>
                </c:pt>
                <c:pt idx="3">
                  <c:v>46</c:v>
                </c:pt>
                <c:pt idx="4">
                  <c:v>28</c:v>
                </c:pt>
                <c:pt idx="5">
                  <c:v>57</c:v>
                </c:pt>
                <c:pt idx="6">
                  <c:v>50</c:v>
                </c:pt>
                <c:pt idx="7">
                  <c:v>10</c:v>
                </c:pt>
                <c:pt idx="8">
                  <c:v>30</c:v>
                </c:pt>
                <c:pt idx="9">
                  <c:v>36</c:v>
                </c:pt>
                <c:pt idx="10">
                  <c:v>42</c:v>
                </c:pt>
                <c:pt idx="11">
                  <c:v>46</c:v>
                </c:pt>
                <c:pt idx="12">
                  <c:v>46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2</c:v>
                </c:pt>
                <c:pt idx="1">
                  <c:v>15</c:v>
                </c:pt>
                <c:pt idx="2">
                  <c:v>17</c:v>
                </c:pt>
                <c:pt idx="3">
                  <c:v>16</c:v>
                </c:pt>
                <c:pt idx="4">
                  <c:v>4</c:v>
                </c:pt>
                <c:pt idx="5">
                  <c:v>7</c:v>
                </c:pt>
                <c:pt idx="6">
                  <c:v>7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13</c:v>
                </c:pt>
                <c:pt idx="11">
                  <c:v>8</c:v>
                </c:pt>
                <c:pt idx="12">
                  <c:v>11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adekvatnoscu opreme za rad?</c:v>
                </c:pt>
                <c:pt idx="1">
                  <c:v>medjuljudskim odnosima</c:v>
                </c:pt>
                <c:pt idx="2">
                  <c:v>neposrednom saradnjom s kolegama</c:v>
                </c:pt>
                <c:pt idx="3">
                  <c:v>autonomijom u obavljanju posla</c:v>
                </c:pt>
                <c:pt idx="4">
                  <c:v>mogucnoscu profesionalnog razvoja</c:v>
                </c:pt>
                <c:pt idx="5">
                  <c:v>raspolozivim vremenom za obavljanje posla</c:v>
                </c:pt>
                <c:pt idx="6">
                  <c:v>mogucnoscu koriscenja licnih kompetencija</c:v>
                </c:pt>
                <c:pt idx="7">
                  <c:v>finansijskom nadoknadom</c:v>
                </c:pt>
                <c:pt idx="8">
                  <c:v>mogucnoscu za kontinuiranom edukacijom</c:v>
                </c:pt>
                <c:pt idx="9">
                  <c:v>postojanjem redovnih evaluacija vaseg rada</c:v>
                </c:pt>
                <c:pt idx="10">
                  <c:v>podrskom pretpostavljenih</c:v>
                </c:pt>
                <c:pt idx="11">
                  <c:v>uvazavanjem vasih ideja</c:v>
                </c:pt>
                <c:pt idx="12">
                  <c:v>jasnocom uputstava i ocekivanja</c:v>
                </c:pt>
              </c:strCache>
            </c:str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  <c:pt idx="11">
                  <c:v>4</c:v>
                </c:pt>
                <c:pt idx="1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6519856"/>
        <c:axId val="1136514416"/>
      </c:barChart>
      <c:catAx>
        <c:axId val="11365198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1136514416"/>
        <c:crosses val="autoZero"/>
        <c:auto val="1"/>
        <c:lblAlgn val="ctr"/>
        <c:lblOffset val="100"/>
        <c:noMultiLvlLbl val="0"/>
      </c:catAx>
      <c:valAx>
        <c:axId val="11365144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sr-Latn-RS"/>
          </a:p>
        </c:txPr>
        <c:crossAx val="11365198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uvek</c:v>
                </c:pt>
              </c:strCache>
            </c:strRef>
          </c:tx>
          <c:spPr>
            <a:solidFill>
              <a:srgbClr val="C00000"/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</c:v>
                </c:pt>
                <c:pt idx="1">
                  <c:v>13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cesto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26</c:v>
                </c:pt>
                <c:pt idx="1">
                  <c:v>20</c:v>
                </c:pt>
                <c:pt idx="2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ponekad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28</c:v>
                </c:pt>
                <c:pt idx="1">
                  <c:v>39</c:v>
                </c:pt>
                <c:pt idx="2">
                  <c:v>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retko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effectLst>
              <a:innerShdw blurRad="114300">
                <a:srgbClr val="FF0000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</c:v>
                </c:pt>
                <c:pt idx="1">
                  <c:v>6</c:v>
                </c:pt>
                <c:pt idx="2">
                  <c:v>22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nikada</c:v>
                </c:pt>
              </c:strCache>
            </c:strRef>
          </c:tx>
          <c:spPr>
            <a:solidFill>
              <a:srgbClr val="FFFF00"/>
            </a:solidFill>
            <a:effectLst>
              <a:innerShdw blurRad="114300">
                <a:srgbClr val="92D050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27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prstClr val="white">
                <a:lumMod val="75000"/>
                <a:alpha val="37000"/>
              </a:prst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osecam se emocionalno iscrpljenim nakon posla</c:v>
                </c:pt>
                <c:pt idx="1">
                  <c:v>osecam se FIZICKI iscrpljenim nakon posla</c:v>
                </c:pt>
                <c:pt idx="2">
                  <c:v>osecam UMOR PRI POMISLI da treba da idem na posao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11</c:v>
                </c:pt>
                <c:pt idx="1">
                  <c:v>9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6520400"/>
        <c:axId val="1136515504"/>
      </c:barChart>
      <c:catAx>
        <c:axId val="11365204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136515504"/>
        <c:crosses val="autoZero"/>
        <c:auto val="1"/>
        <c:lblAlgn val="ctr"/>
        <c:lblOffset val="100"/>
        <c:noMultiLvlLbl val="0"/>
      </c:catAx>
      <c:valAx>
        <c:axId val="113651550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136520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73371731311364"/>
          <c:y val="0.91885240776382848"/>
          <c:w val="0.6785354087683485"/>
          <c:h val="6.4311396270804705E-2"/>
        </c:manualLayout>
      </c:layout>
      <c:overlay val="0"/>
    </c:legend>
    <c:plotVisOnly val="1"/>
    <c:dispBlanksAs val="gap"/>
    <c:showDLblsOverMax val="0"/>
  </c:chart>
  <c:spPr>
    <a:ln>
      <a:solidFill>
        <a:srgbClr val="7030A0"/>
      </a:solidFill>
    </a:ln>
  </c:spPr>
  <c:txPr>
    <a:bodyPr/>
    <a:lstStyle/>
    <a:p>
      <a:pPr>
        <a:defRPr sz="1400"/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39720034995636E-2"/>
          <c:y val="8.7754142046676031E-2"/>
          <c:w val="0.66154260231359974"/>
          <c:h val="0.81326758526306997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C00000"/>
              </a:solidFill>
            </c:spPr>
          </c:dPt>
          <c:dPt>
            <c:idx val="4"/>
            <c:bubble3D val="0"/>
            <c:spPr>
              <a:gradFill flip="none" rotWithShape="1">
                <a:gsLst>
                  <a:gs pos="19000">
                    <a:srgbClr val="C00000"/>
                  </a:gs>
                  <a:gs pos="45000">
                    <a:srgbClr val="FF0000"/>
                  </a:gs>
                  <a:gs pos="77000">
                    <a:srgbClr val="7030A0"/>
                  </a:gs>
                  <a:gs pos="68000">
                    <a:srgbClr val="7030A0"/>
                  </a:gs>
                </a:gsLst>
                <a:path path="circle">
                  <a:fillToRect l="100000" b="100000"/>
                </a:path>
                <a:tileRect t="-100000" r="-100000"/>
              </a:gradFill>
              <a:effectLst>
                <a:innerShdw blurRad="2667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2"/>
              <c:layout>
                <c:manualLayout>
                  <c:x val="-0.11265432098765443"/>
                  <c:y val="-7.85689145050457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265432098765443"/>
                  <c:y val="5.61206532178897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4424546758044132"/>
                  <c:y val="-2.932282035889378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50,50%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zadovoljniji</c:v>
                </c:pt>
                <c:pt idx="1">
                  <c:v>nema razlike</c:v>
                </c:pt>
                <c:pt idx="2">
                  <c:v>nezadovoljniji</c:v>
                </c:pt>
                <c:pt idx="3">
                  <c:v>missing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 formatCode="0.00%">
                  <c:v>0.124</c:v>
                </c:pt>
                <c:pt idx="1">
                  <c:v>0.371</c:v>
                </c:pt>
                <c:pt idx="2" formatCode="0.00%">
                  <c:v>0.42299999999999999</c:v>
                </c:pt>
                <c:pt idx="3" formatCode="0.00%">
                  <c:v>8.2000000000000003E-2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69000">
          <a:schemeClr val="bg1">
            <a:lumMod val="65000"/>
          </a:schemeClr>
        </a:gs>
        <a:gs pos="0">
          <a:schemeClr val="bg1">
            <a:lumMod val="85000"/>
          </a:schemeClr>
        </a:gs>
      </a:gsLst>
      <a:path path="circle">
        <a:fillToRect l="100000" b="100000"/>
      </a:path>
    </a:gradFill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  <a:effectLst>
                <a:innerShdw blurRad="901700" dist="1790700" dir="15960000">
                  <a:srgbClr val="00B050">
                    <a:alpha val="50000"/>
                  </a:srgbClr>
                </a:inn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circle">
                  <a:fillToRect l="100000" t="100000"/>
                </a:path>
                <a:tileRect r="-100000" b="-100000"/>
              </a:gradFill>
            </c:spPr>
          </c:dPt>
          <c:dPt>
            <c:idx val="2"/>
            <c:bubble3D val="0"/>
            <c:spPr>
              <a:solidFill>
                <a:srgbClr val="7030A0">
                  <a:alpha val="61000"/>
                </a:srgbClr>
              </a:solidFill>
            </c:spPr>
          </c:dPt>
          <c:dPt>
            <c:idx val="5"/>
            <c:bubble3D val="0"/>
            <c:spPr>
              <a:gradFill>
                <a:gsLst>
                  <a:gs pos="28000">
                    <a:schemeClr val="bg1">
                      <a:lumMod val="50000"/>
                    </a:schemeClr>
                  </a:gs>
                  <a:gs pos="77000">
                    <a:schemeClr val="accent1"/>
                  </a:gs>
                  <a:gs pos="97000">
                    <a:schemeClr val="bg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</a:gradFill>
            </c:spPr>
          </c:dPt>
          <c:dLbls>
            <c:dLbl>
              <c:idx val="1"/>
              <c:layout>
                <c:manualLayout>
                  <c:x val="-3.7037037037037035E-4"/>
                  <c:y val="5.187625263396983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2592592592592587E-2"/>
                  <c:y val="-1.4030163304472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1882716049382727"/>
                  <c:y val="-2.24482612871559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ostali u drzavnom zdravstvenom sektoru</c:v>
                </c:pt>
                <c:pt idx="1">
                  <c:v>otisli u privatni zdravstveni sektor</c:v>
                </c:pt>
                <c:pt idx="2">
                  <c:v>ne razmisljate o promeni</c:v>
                </c:pt>
                <c:pt idx="3">
                  <c:v>radili poslove van zdravstva</c:v>
                </c:pt>
                <c:pt idx="4">
                  <c:v>missing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0.443</c:v>
                </c:pt>
                <c:pt idx="1">
                  <c:v>4.1000000000000002E-2</c:v>
                </c:pt>
                <c:pt idx="2">
                  <c:v>0.39200000000000002</c:v>
                </c:pt>
                <c:pt idx="3">
                  <c:v>6.2E-2</c:v>
                </c:pt>
                <c:pt idx="4">
                  <c:v>6.2E-2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layout/>
      <c:overlay val="0"/>
    </c:legend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77000">
          <a:schemeClr val="accent1">
            <a:lumMod val="20000"/>
            <a:lumOff val="80000"/>
          </a:schemeClr>
        </a:gs>
        <a:gs pos="97000">
          <a:schemeClr val="bg1">
            <a:lumMod val="75000"/>
          </a:schemeClr>
        </a:gs>
      </a:gsLst>
      <a:path path="circle">
        <a:fillToRect l="50000" t="50000" r="50000" b="50000"/>
      </a:path>
    </a:gradFill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bg1">
                  <a:lumMod val="75000"/>
                  <a:alpha val="50000"/>
                </a:schemeClr>
              </a:solidFill>
              <a:ln>
                <a:gradFill>
                  <a:gsLst>
                    <a:gs pos="10000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bubble3D val="0"/>
            <c:spPr>
              <a:solidFill>
                <a:srgbClr val="C00000"/>
              </a:solidFill>
              <a:ln>
                <a:solidFill>
                  <a:prstClr val="black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bubble3D val="0"/>
            <c:spPr>
              <a:solidFill>
                <a:srgbClr val="C00000"/>
              </a:solidFill>
              <a:effectLst>
                <a:innerShdw blurRad="292100">
                  <a:prstClr val="black"/>
                </a:innerShdw>
              </a:effectLst>
            </c:spPr>
          </c:dPt>
          <c:dPt>
            <c:idx val="5"/>
            <c:bubble3D val="0"/>
            <c:spPr>
              <a:solidFill>
                <a:srgbClr val="7030A0"/>
              </a:solidFill>
              <a:effectLst>
                <a:innerShdw blurRad="482600">
                  <a:prstClr val="black"/>
                </a:innerShdw>
              </a:effectLst>
            </c:spPr>
          </c:dPt>
          <c:dPt>
            <c:idx val="6"/>
            <c:bubble3D val="0"/>
            <c:spPr>
              <a:gradFill flip="none" rotWithShape="1">
                <a:gsLst>
                  <a:gs pos="9000">
                    <a:srgbClr val="C00000"/>
                  </a:gs>
                  <a:gs pos="41000">
                    <a:srgbClr val="C00000"/>
                  </a:gs>
                  <a:gs pos="100000">
                    <a:srgbClr val="FF0000"/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8064A2">
                      <a:lumMod val="75000"/>
                    </a:srgbClr>
                  </a:gs>
                  <a:gs pos="100000">
                    <a:srgbClr val="FF0000"/>
                  </a:gs>
                  <a:gs pos="69000">
                    <a:srgbClr val="531603"/>
                  </a:gs>
                  <a:gs pos="15000">
                    <a:srgbClr val="7030A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prstClr val="black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dLbl>
              <c:idx val="4"/>
              <c:layout>
                <c:manualLayout>
                  <c:x val="-9.722222222222233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368887916788184E-2"/>
                      <c:h val="7.0080776179566651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1242283950617285"/>
                  <c:y val="-3.086635926983936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 smtClean="0"/>
                      <a:t>32%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60345581802274"/>
                      <c:h val="6.4468710857777667E-2"/>
                    </c:manualLayout>
                  </c15:layout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45,40%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zadovoljni</c:v>
                </c:pt>
                <c:pt idx="1">
                  <c:v>zadovoljni</c:v>
                </c:pt>
                <c:pt idx="2">
                  <c:v>missing</c:v>
                </c:pt>
                <c:pt idx="3">
                  <c:v>nezadovoljni</c:v>
                </c:pt>
                <c:pt idx="4">
                  <c:v>veoma nezadovoljni</c:v>
                </c:pt>
                <c:pt idx="5">
                  <c:v>ravnodusni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 formatCode="0.00%">
                  <c:v>5.1999999999999998E-2</c:v>
                </c:pt>
                <c:pt idx="1">
                  <c:v>0.36099999999999999</c:v>
                </c:pt>
                <c:pt idx="2" formatCode="0.00%">
                  <c:v>5.1999999999999998E-2</c:v>
                </c:pt>
                <c:pt idx="3" formatCode="0.00%">
                  <c:v>8.2000000000000003E-2</c:v>
                </c:pt>
                <c:pt idx="4" formatCode="0.00%">
                  <c:v>0.13400000000000001</c:v>
                </c:pt>
                <c:pt idx="5" formatCode="0.00%">
                  <c:v>0.32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legend>
      <c:legendPos val="r"/>
      <c:layout>
        <c:manualLayout>
          <c:xMode val="edge"/>
          <c:yMode val="edge"/>
          <c:x val="0.72662389423544294"/>
          <c:y val="0.22426343299757423"/>
          <c:w val="0.26566005638184115"/>
          <c:h val="0.46729193323056328"/>
        </c:manualLayout>
      </c:layout>
      <c:overlay val="0"/>
    </c:legend>
    <c:plotVisOnly val="1"/>
    <c:dispBlanksAs val="gap"/>
    <c:showDLblsOverMax val="0"/>
  </c:chart>
  <c:spPr>
    <a:effectLst>
      <a:innerShdw blurRad="114300">
        <a:prstClr val="black"/>
      </a:innerShdw>
    </a:effectLst>
    <a:scene3d>
      <a:camera prst="orthographicFront"/>
      <a:lightRig rig="threePt" dir="t"/>
    </a:scene3d>
    <a:sp3d>
      <a:bevelT w="114300" prst="artDeco"/>
    </a:sp3d>
  </c:spPr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3-19T09:21:51.893" idx="1">
    <p:pos x="10" y="10"/>
    <p:text>po svim pitanjima,nezadovoljstvo prelazi deset posto...i 15 %... :(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3A0EC-BDB3-430A-B09F-4C838841F9E4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5FE70-0120-423B-86E3-CB4755CAC2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FE70-0120-423B-86E3-CB4755CAC2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30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5FE70-0120-423B-86E3-CB4755CAC2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9000">
              <a:schemeClr val="bg1">
                <a:lumMod val="85000"/>
              </a:schemeClr>
            </a:gs>
            <a:gs pos="100000">
              <a:srgbClr val="FFFF00"/>
            </a:gs>
            <a:gs pos="100000">
              <a:schemeClr val="bg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6DAA5-9523-4B54-B29F-05EE82D9FB73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800D0-FA8E-4DCC-937E-E94D9333E8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018458"/>
          </a:xfr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hotocopy trans="7000" detail="9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solidFill>
              <a:srgbClr val="50F715"/>
            </a:solidFill>
          </a:ln>
          <a:effectLst>
            <a:reflection blurRad="6350" stA="50000" endA="300" endPos="38500" dist="50800" dir="5400000" sy="-100000" algn="bl" rotWithShape="0"/>
            <a:softEdge rad="1270000"/>
          </a:effectLst>
        </p:spPr>
        <p:txBody>
          <a:bodyPr>
            <a:normAutofit/>
          </a:bodyPr>
          <a:lstStyle/>
          <a:p>
            <a:r>
              <a:rPr lang="sr-Latn-CS" sz="3200" dirty="0" smtClean="0"/>
              <a:t>2014</a:t>
            </a:r>
            <a:br>
              <a:rPr lang="sr-Latn-CS" sz="3200" dirty="0" smtClean="0"/>
            </a:br>
            <a:r>
              <a:rPr lang="sr-Latn-CS" sz="3200" dirty="0" smtClean="0"/>
              <a:t>ZADOVOLJSTVO ZAPOSLENIH U ZDRAVSTVU</a:t>
            </a:r>
            <a:br>
              <a:rPr lang="sr-Latn-CS" sz="3200" dirty="0" smtClean="0"/>
            </a:br>
            <a:r>
              <a:rPr lang="sr-Latn-CS" sz="3200" dirty="0" smtClean="0"/>
              <a:t>ODZACI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942" y="274638"/>
            <a:ext cx="3471858" cy="511156"/>
          </a:xfrm>
        </p:spPr>
        <p:txBody>
          <a:bodyPr>
            <a:normAutofit fontScale="90000"/>
          </a:bodyPr>
          <a:lstStyle/>
          <a:p>
            <a:r>
              <a:rPr lang="sr-Latn-CS" sz="2800" dirty="0" smtClean="0"/>
              <a:t>Zadovoljstvo...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4655044"/>
              </p:ext>
            </p:extLst>
          </p:nvPr>
        </p:nvGraphicFramePr>
        <p:xfrm>
          <a:off x="285720" y="1000108"/>
          <a:ext cx="8643998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792088"/>
          </a:xfrm>
          <a:gradFill flip="none" rotWithShape="1">
            <a:gsLst>
              <a:gs pos="100000">
                <a:schemeClr val="bg1">
                  <a:lumMod val="50000"/>
                </a:schemeClr>
              </a:gs>
              <a:gs pos="29204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  <a:gs pos="100000">
                <a:srgbClr val="FF0300"/>
              </a:gs>
              <a:gs pos="100000">
                <a:schemeClr val="bg1">
                  <a:lumMod val="6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CS" sz="2000" dirty="0" smtClean="0"/>
              <a:t>Jeste li pod stresom...</a:t>
            </a:r>
            <a:br>
              <a:rPr lang="sr-Latn-CS" sz="2000" dirty="0" smtClean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3033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Zadovoljstvo,kroz vreme...</a:t>
            </a:r>
            <a:r>
              <a:rPr lang="sr-Latn-CS" sz="2800" dirty="0" smtClean="0"/>
              <a:t/>
            </a:r>
            <a:br>
              <a:rPr lang="sr-Latn-CS" sz="2800" dirty="0" smtClean="0"/>
            </a:br>
            <a:r>
              <a:rPr lang="sr-Latn-C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lackadder ITC" pitchFamily="82" charset="0"/>
              </a:rPr>
              <a:t>Kada poredite sadasnje zadovoljstvo poslom, s onim od pre pet godina...sada ste...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871578"/>
              </p:ext>
            </p:extLst>
          </p:nvPr>
        </p:nvGraphicFramePr>
        <p:xfrm>
          <a:off x="457200" y="17728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CS" sz="2400" dirty="0" smtClean="0"/>
              <a:t>Planovi za buducnost?</a:t>
            </a:r>
            <a:r>
              <a:rPr lang="sr-Latn-CS" sz="3200" dirty="0" smtClean="0"/>
              <a:t/>
            </a:r>
            <a:br>
              <a:rPr lang="sr-Latn-CS" sz="3200" dirty="0" smtClean="0"/>
            </a:br>
            <a:r>
              <a:rPr lang="sr-Latn-C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lackadder ITC" pitchFamily="82" charset="0"/>
              </a:rPr>
              <a:t>Kada razmisljate o naraednih pet godina,vi biste...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979985"/>
              </p:ext>
            </p:extLst>
          </p:nvPr>
        </p:nvGraphicFramePr>
        <p:xfrm>
          <a:off x="487871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/>
          </a:bodyPr>
          <a:lstStyle/>
          <a:p>
            <a:r>
              <a:rPr lang="sr-Latn-CS" sz="2400" dirty="0" smtClean="0"/>
              <a:t>Uzimajuci  sve navedeno u obzir,koliko ste zadovoljni poslom koji obavljate?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35363"/>
              </p:ext>
            </p:extLst>
          </p:nvPr>
        </p:nvGraphicFramePr>
        <p:xfrm>
          <a:off x="465732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27984" y="5622770"/>
            <a:ext cx="4536504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r>
              <a:rPr lang="sr-Latn-CS" dirty="0" smtClean="0">
                <a:latin typeface="Brush Script MT" pitchFamily="66" charset="0"/>
              </a:rPr>
              <a:t>Dipl.Psiholog Davorka Bosnic</a:t>
            </a:r>
          </a:p>
          <a:p>
            <a:r>
              <a:rPr lang="sr-Latn-CS" dirty="0" smtClean="0">
                <a:latin typeface="Brush Script MT" pitchFamily="66" charset="0"/>
              </a:rPr>
              <a:t>Centar za promociju zdravlja ZZJZ Sombor 2015</a:t>
            </a:r>
          </a:p>
          <a:p>
            <a:endParaRPr lang="en-US" dirty="0">
              <a:latin typeface="Brush Script MT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76018" y="2967335"/>
            <a:ext cx="17919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Hvala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51</Words>
  <Application>Microsoft Office PowerPoint</Application>
  <PresentationFormat>On-screen Show (4:3)</PresentationFormat>
  <Paragraphs>20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Blackadder ITC</vt:lpstr>
      <vt:lpstr>Brush Script MT</vt:lpstr>
      <vt:lpstr>Calibri</vt:lpstr>
      <vt:lpstr>Office Theme</vt:lpstr>
      <vt:lpstr>2014 ZADOVOLJSTVO ZAPOSLENIH U ZDRAVSTVU ODZACI</vt:lpstr>
      <vt:lpstr>Zadovoljstvo...</vt:lpstr>
      <vt:lpstr>Jeste li pod stresom... </vt:lpstr>
      <vt:lpstr>Zadovoljstvo,kroz vreme... Kada poredite sadasnje zadovoljstvo poslom, s onim od pre pet godina...sada ste...</vt:lpstr>
      <vt:lpstr>Planovi za buducnost? Kada razmisljate o naraednih pet godina,vi biste...</vt:lpstr>
      <vt:lpstr>Uzimajuci  sve navedeno u obzir,koliko ste zadovoljni poslom koji obavljate?</vt:lpstr>
      <vt:lpstr>PowerPoint Presentation</vt:lpstr>
    </vt:vector>
  </TitlesOfParts>
  <Company>ZZJZ Sombor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Davorka Bosnic</dc:creator>
  <cp:lastModifiedBy>ZZJZ Sombor</cp:lastModifiedBy>
  <cp:revision>60</cp:revision>
  <dcterms:created xsi:type="dcterms:W3CDTF">2015-02-27T09:22:33Z</dcterms:created>
  <dcterms:modified xsi:type="dcterms:W3CDTF">2015-03-19T10:31:03Z</dcterms:modified>
</cp:coreProperties>
</file>