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ZJZ Sombor" initials="ZS" lastIdx="1" clrIdx="0">
    <p:extLst>
      <p:ext uri="{19B8F6BF-5375-455C-9EA6-DF929625EA0E}">
        <p15:presenceInfo xmlns:p15="http://schemas.microsoft.com/office/powerpoint/2012/main" userId="22c62b4d2256b58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F715"/>
    <a:srgbClr val="53160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37</c:v>
                </c:pt>
                <c:pt idx="1">
                  <c:v>41</c:v>
                </c:pt>
                <c:pt idx="2">
                  <c:v>21</c:v>
                </c:pt>
                <c:pt idx="3">
                  <c:v>20</c:v>
                </c:pt>
                <c:pt idx="4">
                  <c:v>45</c:v>
                </c:pt>
                <c:pt idx="5">
                  <c:v>45</c:v>
                </c:pt>
                <c:pt idx="6">
                  <c:v>18</c:v>
                </c:pt>
                <c:pt idx="7">
                  <c:v>262</c:v>
                </c:pt>
                <c:pt idx="8">
                  <c:v>45</c:v>
                </c:pt>
                <c:pt idx="9">
                  <c:v>32</c:v>
                </c:pt>
                <c:pt idx="10">
                  <c:v>47</c:v>
                </c:pt>
                <c:pt idx="11">
                  <c:v>37</c:v>
                </c:pt>
                <c:pt idx="12">
                  <c:v>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139</c:v>
                </c:pt>
                <c:pt idx="1">
                  <c:v>97</c:v>
                </c:pt>
                <c:pt idx="2">
                  <c:v>48</c:v>
                </c:pt>
                <c:pt idx="3">
                  <c:v>66</c:v>
                </c:pt>
                <c:pt idx="4">
                  <c:v>147</c:v>
                </c:pt>
                <c:pt idx="5">
                  <c:v>121</c:v>
                </c:pt>
                <c:pt idx="6">
                  <c:v>93</c:v>
                </c:pt>
                <c:pt idx="7">
                  <c:v>215</c:v>
                </c:pt>
                <c:pt idx="8">
                  <c:v>128</c:v>
                </c:pt>
                <c:pt idx="9">
                  <c:v>91</c:v>
                </c:pt>
                <c:pt idx="10">
                  <c:v>107</c:v>
                </c:pt>
                <c:pt idx="11">
                  <c:v>90</c:v>
                </c:pt>
                <c:pt idx="12">
                  <c:v>93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ravnodusni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274</c:v>
                </c:pt>
                <c:pt idx="1">
                  <c:v>210</c:v>
                </c:pt>
                <c:pt idx="2">
                  <c:v>190</c:v>
                </c:pt>
                <c:pt idx="3">
                  <c:v>209</c:v>
                </c:pt>
                <c:pt idx="4">
                  <c:v>233</c:v>
                </c:pt>
                <c:pt idx="5">
                  <c:v>214</c:v>
                </c:pt>
                <c:pt idx="6">
                  <c:v>209</c:v>
                </c:pt>
                <c:pt idx="7">
                  <c:v>120</c:v>
                </c:pt>
                <c:pt idx="8">
                  <c:v>206</c:v>
                </c:pt>
                <c:pt idx="9">
                  <c:v>233</c:v>
                </c:pt>
                <c:pt idx="10">
                  <c:v>192</c:v>
                </c:pt>
                <c:pt idx="11">
                  <c:v>201</c:v>
                </c:pt>
                <c:pt idx="12">
                  <c:v>204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172</c:v>
                </c:pt>
                <c:pt idx="1">
                  <c:v>259</c:v>
                </c:pt>
                <c:pt idx="2">
                  <c:v>320</c:v>
                </c:pt>
                <c:pt idx="3">
                  <c:v>286</c:v>
                </c:pt>
                <c:pt idx="4">
                  <c:v>208</c:v>
                </c:pt>
                <c:pt idx="5">
                  <c:v>242</c:v>
                </c:pt>
                <c:pt idx="6">
                  <c:v>294</c:v>
                </c:pt>
                <c:pt idx="7">
                  <c:v>51</c:v>
                </c:pt>
                <c:pt idx="8">
                  <c:v>230</c:v>
                </c:pt>
                <c:pt idx="9">
                  <c:v>246</c:v>
                </c:pt>
                <c:pt idx="10">
                  <c:v>252</c:v>
                </c:pt>
                <c:pt idx="11">
                  <c:v>266</c:v>
                </c:pt>
                <c:pt idx="12">
                  <c:v>273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49</c:v>
                </c:pt>
                <c:pt idx="1">
                  <c:v>56</c:v>
                </c:pt>
                <c:pt idx="2">
                  <c:v>82</c:v>
                </c:pt>
                <c:pt idx="3">
                  <c:v>73</c:v>
                </c:pt>
                <c:pt idx="4">
                  <c:v>35</c:v>
                </c:pt>
                <c:pt idx="5">
                  <c:v>42</c:v>
                </c:pt>
                <c:pt idx="6">
                  <c:v>49</c:v>
                </c:pt>
                <c:pt idx="7">
                  <c:v>19</c:v>
                </c:pt>
                <c:pt idx="8">
                  <c:v>49</c:v>
                </c:pt>
                <c:pt idx="9">
                  <c:v>45</c:v>
                </c:pt>
                <c:pt idx="10">
                  <c:v>74</c:v>
                </c:pt>
                <c:pt idx="11">
                  <c:v>68</c:v>
                </c:pt>
                <c:pt idx="12">
                  <c:v>52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8</c:v>
                </c:pt>
                <c:pt idx="1">
                  <c:v>16</c:v>
                </c:pt>
                <c:pt idx="2">
                  <c:v>18</c:v>
                </c:pt>
                <c:pt idx="3">
                  <c:v>25</c:v>
                </c:pt>
                <c:pt idx="4">
                  <c:v>11</c:v>
                </c:pt>
                <c:pt idx="5">
                  <c:v>15</c:v>
                </c:pt>
                <c:pt idx="6">
                  <c:v>16</c:v>
                </c:pt>
                <c:pt idx="7">
                  <c:v>12</c:v>
                </c:pt>
                <c:pt idx="8">
                  <c:v>21</c:v>
                </c:pt>
                <c:pt idx="9">
                  <c:v>32</c:v>
                </c:pt>
                <c:pt idx="10">
                  <c:v>7</c:v>
                </c:pt>
                <c:pt idx="11">
                  <c:v>17</c:v>
                </c:pt>
                <c:pt idx="12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823884672"/>
        <c:axId val="-823882496"/>
      </c:barChart>
      <c:catAx>
        <c:axId val="-8238846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-823882496"/>
        <c:crosses val="autoZero"/>
        <c:auto val="1"/>
        <c:lblAlgn val="ctr"/>
        <c:lblOffset val="100"/>
        <c:noMultiLvlLbl val="0"/>
      </c:catAx>
      <c:valAx>
        <c:axId val="-82388249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r-Latn-RS"/>
          </a:p>
        </c:txPr>
        <c:crossAx val="-8238846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uvek</c:v>
                </c:pt>
              </c:strCache>
            </c:strRef>
          </c:tx>
          <c:spPr>
            <a:solidFill>
              <a:srgbClr val="C00000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126</c:v>
                </c:pt>
                <c:pt idx="1">
                  <c:v>134</c:v>
                </c:pt>
                <c:pt idx="2">
                  <c:v>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cesto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181</c:v>
                </c:pt>
                <c:pt idx="1">
                  <c:v>176</c:v>
                </c:pt>
                <c:pt idx="2">
                  <c:v>111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ponekad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166</c:v>
                </c:pt>
                <c:pt idx="1">
                  <c:v>173</c:v>
                </c:pt>
                <c:pt idx="2">
                  <c:v>129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retko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effectLst>
              <a:innerShdw blurRad="114300">
                <a:srgbClr val="FF0000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55</c:v>
                </c:pt>
                <c:pt idx="1">
                  <c:v>56</c:v>
                </c:pt>
                <c:pt idx="2">
                  <c:v>131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nikada</c:v>
                </c:pt>
              </c:strCache>
            </c:strRef>
          </c:tx>
          <c:spPr>
            <a:solidFill>
              <a:srgbClr val="FFFF00"/>
            </a:solidFill>
            <a:effectLst>
              <a:innerShdw blurRad="114300">
                <a:srgbClr val="92D050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52</c:v>
                </c:pt>
                <c:pt idx="1">
                  <c:v>46</c:v>
                </c:pt>
                <c:pt idx="2">
                  <c:v>110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prstClr val="white">
                <a:lumMod val="75000"/>
                <a:alpha val="37000"/>
              </a:prst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99</c:v>
                </c:pt>
                <c:pt idx="1">
                  <c:v>94</c:v>
                </c:pt>
                <c:pt idx="2">
                  <c:v>104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823893920"/>
        <c:axId val="-823886848"/>
      </c:barChart>
      <c:catAx>
        <c:axId val="-8238939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823886848"/>
        <c:crosses val="autoZero"/>
        <c:auto val="1"/>
        <c:lblAlgn val="ctr"/>
        <c:lblOffset val="100"/>
        <c:noMultiLvlLbl val="0"/>
      </c:catAx>
      <c:valAx>
        <c:axId val="-82388684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-8238939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73371731311364"/>
          <c:y val="0.91885240776382848"/>
          <c:w val="0.6785354087683485"/>
          <c:h val="6.431139627080470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39720034995636E-2"/>
          <c:y val="8.7754142046676031E-2"/>
          <c:w val="0.66154260231359974"/>
          <c:h val="0.81326758526306997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4"/>
            <c:bubble3D val="0"/>
            <c:spPr>
              <a:gradFill flip="none" rotWithShape="1">
                <a:gsLst>
                  <a:gs pos="19000">
                    <a:srgbClr val="C00000"/>
                  </a:gs>
                  <a:gs pos="45000">
                    <a:srgbClr val="FF0000"/>
                  </a:gs>
                  <a:gs pos="77000">
                    <a:srgbClr val="7030A0"/>
                  </a:gs>
                  <a:gs pos="68000">
                    <a:srgbClr val="7030A0"/>
                  </a:gs>
                </a:gsLst>
                <a:path path="circle">
                  <a:fillToRect l="100000" b="100000"/>
                </a:path>
                <a:tileRect t="-100000" r="-100000"/>
              </a:gradFill>
              <a:effectLst>
                <a:innerShdw blurRad="2667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2"/>
              <c:layout>
                <c:manualLayout>
                  <c:x val="-0.12191358024691358"/>
                  <c:y val="-0.1150473390966740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191358024691358"/>
                  <c:y val="1.96422286262614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41,30%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zadovoljniji</c:v>
                </c:pt>
                <c:pt idx="1">
                  <c:v>nema razlike</c:v>
                </c:pt>
                <c:pt idx="2">
                  <c:v>nezadovoljniji</c:v>
                </c:pt>
                <c:pt idx="3">
                  <c:v>missing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 formatCode="0.00%">
                  <c:v>0.16639999999999999</c:v>
                </c:pt>
                <c:pt idx="1">
                  <c:v>0.42099999999999999</c:v>
                </c:pt>
                <c:pt idx="2" formatCode="0.00%">
                  <c:v>0.376</c:v>
                </c:pt>
                <c:pt idx="3" formatCode="0.00%">
                  <c:v>3.6999999999999998E-2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69000">
          <a:schemeClr val="bg1">
            <a:lumMod val="65000"/>
          </a:schemeClr>
        </a:gs>
        <a:gs pos="0">
          <a:schemeClr val="bg1">
            <a:lumMod val="85000"/>
          </a:schemeClr>
        </a:gs>
      </a:gsLst>
      <a:path path="circle">
        <a:fillToRect l="100000" b="100000"/>
      </a:path>
    </a:gradFill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  <a:effectLst>
                <a:innerShdw blurRad="901700" dist="1790700" dir="15960000">
                  <a:srgbClr val="00B050">
                    <a:alpha val="50000"/>
                  </a:srgbClr>
                </a:inn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path path="circle">
                  <a:fillToRect l="100000" t="100000"/>
                </a:path>
                <a:tileRect r="-100000" b="-100000"/>
              </a:gradFill>
            </c:spPr>
          </c:dPt>
          <c:dPt>
            <c:idx val="2"/>
            <c:bubble3D val="0"/>
            <c:spPr>
              <a:solidFill>
                <a:srgbClr val="7030A0">
                  <a:alpha val="61000"/>
                </a:srgbClr>
              </a:solidFill>
            </c:spPr>
          </c:dPt>
          <c:dPt>
            <c:idx val="5"/>
            <c:bubble3D val="0"/>
            <c:spPr>
              <a:gradFill>
                <a:gsLst>
                  <a:gs pos="28000">
                    <a:schemeClr val="bg1">
                      <a:lumMod val="50000"/>
                    </a:schemeClr>
                  </a:gs>
                  <a:gs pos="77000">
                    <a:schemeClr val="accent1"/>
                  </a:gs>
                  <a:gs pos="97000">
                    <a:schemeClr val="bg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</a:gradFill>
            </c:spPr>
          </c:dPt>
          <c:dLbls>
            <c:dLbl>
              <c:idx val="1"/>
              <c:layout>
                <c:manualLayout>
                  <c:x val="-3.7037037037037035E-4"/>
                  <c:y val="-5.354882485782583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095679012345679"/>
                  <c:y val="-3.928445725252283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0185185185185197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ostali u drzavnom zdravstvenom sektoru</c:v>
                </c:pt>
                <c:pt idx="1">
                  <c:v>otisli u privatni zdravstveni sektor</c:v>
                </c:pt>
                <c:pt idx="2">
                  <c:v>ne razmisljate o promeni</c:v>
                </c:pt>
                <c:pt idx="3">
                  <c:v>radili poslove van zdravstva</c:v>
                </c:pt>
                <c:pt idx="4">
                  <c:v>missing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0.42</c:v>
                </c:pt>
                <c:pt idx="1">
                  <c:v>6.2E-2</c:v>
                </c:pt>
                <c:pt idx="2">
                  <c:v>0.33400000000000002</c:v>
                </c:pt>
                <c:pt idx="3">
                  <c:v>0.124</c:v>
                </c:pt>
                <c:pt idx="4">
                  <c:v>0.06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77000">
          <a:schemeClr val="accent1">
            <a:lumMod val="20000"/>
            <a:lumOff val="80000"/>
          </a:schemeClr>
        </a:gs>
        <a:gs pos="97000">
          <a:schemeClr val="bg1">
            <a:lumMod val="75000"/>
          </a:schemeClr>
        </a:gs>
      </a:gsLst>
      <a:path path="circle">
        <a:fillToRect l="50000" t="50000" r="50000" b="50000"/>
      </a:path>
    </a:gradFill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bg1">
                  <a:lumMod val="75000"/>
                  <a:alpha val="50000"/>
                </a:schemeClr>
              </a:solidFill>
              <a:ln>
                <a:gradFill>
                  <a:gsLst>
                    <a:gs pos="10000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bubble3D val="0"/>
            <c:spPr>
              <a:solidFill>
                <a:srgbClr val="C00000"/>
              </a:solidFill>
              <a:ln>
                <a:solidFill>
                  <a:prstClr val="black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4"/>
            <c:bubble3D val="0"/>
            <c:spPr>
              <a:solidFill>
                <a:srgbClr val="C00000"/>
              </a:solidFill>
              <a:effectLst>
                <a:innerShdw blurRad="292100">
                  <a:prstClr val="black"/>
                </a:innerShdw>
              </a:effectLst>
            </c:spPr>
          </c:dPt>
          <c:dPt>
            <c:idx val="5"/>
            <c:bubble3D val="0"/>
            <c:spPr>
              <a:solidFill>
                <a:srgbClr val="7030A0"/>
              </a:solidFill>
              <a:effectLst>
                <a:innerShdw blurRad="482600">
                  <a:prstClr val="black"/>
                </a:innerShdw>
              </a:effectLst>
            </c:spPr>
          </c:dPt>
          <c:dPt>
            <c:idx val="6"/>
            <c:bubble3D val="0"/>
            <c:spPr>
              <a:gradFill flip="none" rotWithShape="1">
                <a:gsLst>
                  <a:gs pos="9000">
                    <a:srgbClr val="C00000"/>
                  </a:gs>
                  <a:gs pos="41000">
                    <a:srgbClr val="C00000"/>
                  </a:gs>
                  <a:gs pos="100000">
                    <a:srgbClr val="FF0000"/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FF0000"/>
                  </a:gs>
                  <a:gs pos="69000">
                    <a:srgbClr val="531603"/>
                  </a:gs>
                  <a:gs pos="15000">
                    <a:srgbClr val="7030A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prstClr val="black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Lbls>
            <c:dLbl>
              <c:idx val="4"/>
              <c:layout>
                <c:manualLayout>
                  <c:x val="-0.11111111111111123"/>
                  <c:y val="-6.17327185396787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111111111111123"/>
                  <c:y val="2.8060326608944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42,30%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veoma zadovoljni</c:v>
                </c:pt>
                <c:pt idx="1">
                  <c:v>zadovoljni</c:v>
                </c:pt>
                <c:pt idx="2">
                  <c:v>missing</c:v>
                </c:pt>
                <c:pt idx="3">
                  <c:v>nezadovoljni</c:v>
                </c:pt>
                <c:pt idx="4">
                  <c:v>veoma nezadovoljni</c:v>
                </c:pt>
                <c:pt idx="5">
                  <c:v>ravnodusni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 formatCode="0.00%">
                  <c:v>2.7E-2</c:v>
                </c:pt>
                <c:pt idx="1">
                  <c:v>0.36799999999999999</c:v>
                </c:pt>
                <c:pt idx="2" formatCode="0.00%">
                  <c:v>3.1E-2</c:v>
                </c:pt>
                <c:pt idx="3" formatCode="0.00%">
                  <c:v>0.152</c:v>
                </c:pt>
                <c:pt idx="4" formatCode="0.00%">
                  <c:v>6.2E-2</c:v>
                </c:pt>
                <c:pt idx="5" formatCode="0.00%">
                  <c:v>0.36099999999999999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93000">
          <a:schemeClr val="bg1">
            <a:lumMod val="65000"/>
          </a:schemeClr>
        </a:gs>
        <a:gs pos="0">
          <a:schemeClr val="bg1"/>
        </a:gs>
        <a:gs pos="99000">
          <a:schemeClr val="bg1">
            <a:lumMod val="85000"/>
          </a:schemeClr>
        </a:gs>
        <a:gs pos="100000">
          <a:srgbClr val="FFFF00"/>
        </a:gs>
        <a:gs pos="92000">
          <a:srgbClr val="002060"/>
        </a:gs>
      </a:gsLst>
      <a:path path="circle">
        <a:fillToRect l="50000" t="50000" r="50000" b="50000"/>
      </a:path>
    </a:gradFill>
    <a:effectLst>
      <a:innerShdw blurRad="114300">
        <a:prstClr val="black"/>
      </a:innerShdw>
    </a:effectLst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3-19T09:21:51.893" idx="1">
    <p:pos x="10" y="10"/>
    <p:text>po svim pitanjima,nezadovoljstvo prelazi deset posto...i 15 %... :(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3A0EC-BDB3-430A-B09F-4C838841F9E4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5FE70-0120-423B-86E3-CB4755CAC2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FE70-0120-423B-86E3-CB4755CAC2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chemeClr val="bg1">
                <a:lumMod val="65000"/>
              </a:schemeClr>
            </a:gs>
            <a:gs pos="0">
              <a:schemeClr val="bg1"/>
            </a:gs>
            <a:gs pos="99000">
              <a:schemeClr val="bg1">
                <a:lumMod val="85000"/>
              </a:schemeClr>
            </a:gs>
            <a:gs pos="100000">
              <a:srgbClr val="FFFF00"/>
            </a:gs>
            <a:gs pos="100000">
              <a:schemeClr val="bg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92" y="3789040"/>
            <a:ext cx="8229600" cy="2880320"/>
          </a:xfr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hotocopy trans="0" detail="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solidFill>
              <a:srgbClr val="50F715"/>
            </a:solidFill>
          </a:ln>
          <a:effectLst>
            <a:reflection blurRad="6350" stA="50000" endA="300" endPos="38500" dist="50800" dir="5400000" sy="-100000" algn="bl" rotWithShape="0"/>
            <a:softEdge rad="1270000"/>
          </a:effectLst>
        </p:spPr>
        <p:txBody>
          <a:bodyPr>
            <a:normAutofit/>
          </a:bodyPr>
          <a:lstStyle/>
          <a:p>
            <a:r>
              <a:rPr lang="sr-Latn-CS" sz="3200" dirty="0" smtClean="0"/>
              <a:t>2014</a:t>
            </a:r>
            <a:br>
              <a:rPr lang="sr-Latn-CS" sz="3200" dirty="0" smtClean="0"/>
            </a:br>
            <a:r>
              <a:rPr lang="sr-Latn-CS" sz="3200" dirty="0" smtClean="0"/>
              <a:t>ZADOVOLJSTVO ZAPOSLENIH U ZDRAVSTVU</a:t>
            </a:r>
            <a:br>
              <a:rPr lang="sr-Latn-CS" sz="3200" dirty="0" smtClean="0"/>
            </a:br>
            <a:r>
              <a:rPr lang="sr-Latn-CS" sz="3200" dirty="0" smtClean="0"/>
              <a:t>SOMBOR bolnica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9" r="909"/>
          <a:stretch/>
        </p:blipFill>
        <p:spPr>
          <a:xfrm>
            <a:off x="213692" y="116632"/>
            <a:ext cx="8246740" cy="41764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072" y="188640"/>
            <a:ext cx="3471858" cy="360040"/>
          </a:xfrm>
        </p:spPr>
        <p:txBody>
          <a:bodyPr>
            <a:normAutofit fontScale="90000"/>
          </a:bodyPr>
          <a:lstStyle/>
          <a:p>
            <a:r>
              <a:rPr lang="sr-Latn-CS" sz="2000" dirty="0" smtClean="0"/>
              <a:t>Zadovoljstvo...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027899"/>
              </p:ext>
            </p:extLst>
          </p:nvPr>
        </p:nvGraphicFramePr>
        <p:xfrm>
          <a:off x="285720" y="548680"/>
          <a:ext cx="8643998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792088"/>
          </a:xfrm>
          <a:gradFill flip="none" rotWithShape="1">
            <a:gsLst>
              <a:gs pos="100000">
                <a:schemeClr val="bg1">
                  <a:lumMod val="50000"/>
                </a:schemeClr>
              </a:gs>
              <a:gs pos="29204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  <a:gs pos="100000">
                <a:srgbClr val="FF0300"/>
              </a:gs>
              <a:gs pos="100000">
                <a:schemeClr val="bg1">
                  <a:lumMod val="6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CS" sz="2000" dirty="0" smtClean="0"/>
              <a:t>Jeste li pod stresom...</a:t>
            </a:r>
            <a:br>
              <a:rPr lang="sr-Latn-CS" sz="2000" dirty="0" smtClean="0"/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0378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Zadovoljstvo,kroz vreme...</a:t>
            </a:r>
            <a:r>
              <a:rPr lang="sr-Latn-CS" sz="2800" dirty="0" smtClean="0"/>
              <a:t/>
            </a:r>
            <a:br>
              <a:rPr lang="sr-Latn-CS" sz="2800" dirty="0" smtClean="0"/>
            </a:br>
            <a:r>
              <a:rPr lang="sr-Latn-C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lackadder ITC" pitchFamily="82" charset="0"/>
              </a:rPr>
              <a:t>Kada poredite sadasnje zadovoljstvo poslom, s onim od pre pet godina...sada ste...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571252"/>
              </p:ext>
            </p:extLst>
          </p:nvPr>
        </p:nvGraphicFramePr>
        <p:xfrm>
          <a:off x="535013" y="184482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CS" sz="2400" dirty="0" smtClean="0"/>
              <a:t>Planovi za buducnost?</a:t>
            </a:r>
            <a:r>
              <a:rPr lang="sr-Latn-CS" sz="3200" dirty="0" smtClean="0"/>
              <a:t/>
            </a:r>
            <a:br>
              <a:rPr lang="sr-Latn-CS" sz="3200" dirty="0" smtClean="0"/>
            </a:br>
            <a:r>
              <a:rPr lang="sr-Latn-C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lackadder ITC" pitchFamily="82" charset="0"/>
              </a:rPr>
              <a:t>Kada razmisljate o naraednih pet godina,vi biste...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438839"/>
              </p:ext>
            </p:extLst>
          </p:nvPr>
        </p:nvGraphicFramePr>
        <p:xfrm>
          <a:off x="487871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CS" sz="2400" dirty="0" smtClean="0"/>
              <a:t>Uzimajuci  sve navedeno u obzir,koliko ste zadovoljni poslom koji obavljate?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787786"/>
              </p:ext>
            </p:extLst>
          </p:nvPr>
        </p:nvGraphicFramePr>
        <p:xfrm>
          <a:off x="428596" y="16430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27984" y="5622770"/>
            <a:ext cx="4536504" cy="92333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r>
              <a:rPr lang="sr-Latn-CS" dirty="0" smtClean="0">
                <a:latin typeface="Brush Script MT" pitchFamily="66" charset="0"/>
              </a:rPr>
              <a:t>Dipl.Psiholog Davorka Bosnic</a:t>
            </a:r>
          </a:p>
          <a:p>
            <a:r>
              <a:rPr lang="sr-Latn-CS" dirty="0" smtClean="0">
                <a:latin typeface="Brush Script MT" pitchFamily="66" charset="0"/>
              </a:rPr>
              <a:t>Centar za promociju zdravlja ZZJZ Sombor 2015</a:t>
            </a:r>
          </a:p>
          <a:p>
            <a:endParaRPr lang="en-US" dirty="0">
              <a:latin typeface="Brush Script MT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76018" y="2967335"/>
            <a:ext cx="2120118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R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Hvala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49</Words>
  <Application>Microsoft Office PowerPoint</Application>
  <PresentationFormat>On-screen Show (4:3)</PresentationFormat>
  <Paragraphs>19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Blackadder ITC</vt:lpstr>
      <vt:lpstr>Brush Script MT</vt:lpstr>
      <vt:lpstr>Calibri</vt:lpstr>
      <vt:lpstr>Office Theme</vt:lpstr>
      <vt:lpstr>2014 ZADOVOLJSTVO ZAPOSLENIH U ZDRAVSTVU SOMBOR bolnica</vt:lpstr>
      <vt:lpstr>Zadovoljstvo...</vt:lpstr>
      <vt:lpstr>Jeste li pod stresom... </vt:lpstr>
      <vt:lpstr>Zadovoljstvo,kroz vreme... Kada poredite sadasnje zadovoljstvo poslom, s onim od pre pet godina...sada ste...</vt:lpstr>
      <vt:lpstr>Planovi za buducnost? Kada razmisljate o naraednih pet godina,vi biste...</vt:lpstr>
      <vt:lpstr>Uzimajuci  sve navedeno u obzir,koliko ste zadovoljni poslom koji obavljate?</vt:lpstr>
      <vt:lpstr>PowerPoint Presentation</vt:lpstr>
    </vt:vector>
  </TitlesOfParts>
  <Company>ZZJZ Sombor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Davorka Bosnic</dc:creator>
  <cp:lastModifiedBy>ZZJZ Sombor</cp:lastModifiedBy>
  <cp:revision>59</cp:revision>
  <dcterms:created xsi:type="dcterms:W3CDTF">2015-02-27T09:22:33Z</dcterms:created>
  <dcterms:modified xsi:type="dcterms:W3CDTF">2015-03-19T11:39:57Z</dcterms:modified>
</cp:coreProperties>
</file>