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veoma nezadovoljni</c:v>
                </c:pt>
              </c:strCache>
            </c:strRef>
          </c:tx>
          <c:spPr>
            <a:solidFill>
              <a:srgbClr val="C00000"/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Sheet1!$A$2:$A$15</c:f>
              <c:strCache>
                <c:ptCount val="14"/>
                <c:pt idx="0">
                  <c:v>adekvatnoscu opremom za rad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poslova</c:v>
                </c:pt>
                <c:pt idx="4">
                  <c:v>mogucnoscu profesionalnog razvoja</c:v>
                </c:pt>
                <c:pt idx="5">
                  <c:v>raspolozivim vremenom za obavljanje poslova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  <c:pt idx="13">
                  <c:v>UZIMAJUCI SVE U OBZIR,KOLIKO STE ZADOVOLJNI POSLOM KOJI OBAVLJATE?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7</c:v>
                </c:pt>
                <c:pt idx="2">
                  <c:v>1</c:v>
                </c:pt>
                <c:pt idx="3">
                  <c:v>10</c:v>
                </c:pt>
                <c:pt idx="4">
                  <c:v>6</c:v>
                </c:pt>
                <c:pt idx="5">
                  <c:v>2</c:v>
                </c:pt>
                <c:pt idx="6">
                  <c:v>2</c:v>
                </c:pt>
                <c:pt idx="7">
                  <c:v>21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2</c:v>
                </c:pt>
                <c:pt idx="13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nezadovoljni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Sheet1!$A$2:$A$15</c:f>
              <c:strCache>
                <c:ptCount val="14"/>
                <c:pt idx="0">
                  <c:v>adekvatnoscu opremom za rad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poslova</c:v>
                </c:pt>
                <c:pt idx="4">
                  <c:v>mogucnoscu profesionalnog razvoja</c:v>
                </c:pt>
                <c:pt idx="5">
                  <c:v>raspolozivim vremenom za obavljanje poslova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  <c:pt idx="13">
                  <c:v>UZIMAJUCI SVE U OBZIR,KOLIKO STE ZADOVOLJNI POSLOM KOJI OBAVLJATE?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12</c:v>
                </c:pt>
                <c:pt idx="1">
                  <c:v>18</c:v>
                </c:pt>
                <c:pt idx="2">
                  <c:v>8</c:v>
                </c:pt>
                <c:pt idx="3">
                  <c:v>2.8</c:v>
                </c:pt>
                <c:pt idx="4">
                  <c:v>17</c:v>
                </c:pt>
                <c:pt idx="5">
                  <c:v>9</c:v>
                </c:pt>
                <c:pt idx="6">
                  <c:v>7</c:v>
                </c:pt>
                <c:pt idx="7">
                  <c:v>16</c:v>
                </c:pt>
                <c:pt idx="8">
                  <c:v>9</c:v>
                </c:pt>
                <c:pt idx="9">
                  <c:v>8</c:v>
                </c:pt>
                <c:pt idx="10">
                  <c:v>8</c:v>
                </c:pt>
                <c:pt idx="11">
                  <c:v>9</c:v>
                </c:pt>
                <c:pt idx="12">
                  <c:v>11</c:v>
                </c:pt>
                <c:pt idx="13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ni-ni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Sheet1!$A$2:$A$15</c:f>
              <c:strCache>
                <c:ptCount val="14"/>
                <c:pt idx="0">
                  <c:v>adekvatnoscu opremom za rad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poslova</c:v>
                </c:pt>
                <c:pt idx="4">
                  <c:v>mogucnoscu profesionalnog razvoja</c:v>
                </c:pt>
                <c:pt idx="5">
                  <c:v>raspolozivim vremenom za obavljanje poslova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  <c:pt idx="13">
                  <c:v>UZIMAJUCI SVE U OBZIR,KOLIKO STE ZADOVOLJNI POSLOM KOJI OBAVLJATE?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22</c:v>
                </c:pt>
                <c:pt idx="1">
                  <c:v>15</c:v>
                </c:pt>
                <c:pt idx="2">
                  <c:v>20</c:v>
                </c:pt>
                <c:pt idx="3">
                  <c:v>15</c:v>
                </c:pt>
                <c:pt idx="4">
                  <c:v>17</c:v>
                </c:pt>
                <c:pt idx="5">
                  <c:v>16</c:v>
                </c:pt>
                <c:pt idx="6">
                  <c:v>20</c:v>
                </c:pt>
                <c:pt idx="7">
                  <c:v>12</c:v>
                </c:pt>
                <c:pt idx="8">
                  <c:v>19</c:v>
                </c:pt>
                <c:pt idx="9">
                  <c:v>24</c:v>
                </c:pt>
                <c:pt idx="10">
                  <c:v>21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zadovoljni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Sheet1!$A$2:$A$15</c:f>
              <c:strCache>
                <c:ptCount val="14"/>
                <c:pt idx="0">
                  <c:v>adekvatnoscu opremom za rad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poslova</c:v>
                </c:pt>
                <c:pt idx="4">
                  <c:v>mogucnoscu profesionalnog razvoja</c:v>
                </c:pt>
                <c:pt idx="5">
                  <c:v>raspolozivim vremenom za obavljanje poslova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  <c:pt idx="13">
                  <c:v>UZIMAJUCI SVE U OBZIR,KOLIKO STE ZADOVOLJNI POSLOM KOJI OBAVLJATE?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13</c:v>
                </c:pt>
                <c:pt idx="1">
                  <c:v>10</c:v>
                </c:pt>
                <c:pt idx="2">
                  <c:v>18</c:v>
                </c:pt>
                <c:pt idx="3">
                  <c:v>23</c:v>
                </c:pt>
                <c:pt idx="4">
                  <c:v>11</c:v>
                </c:pt>
                <c:pt idx="5">
                  <c:v>23</c:v>
                </c:pt>
                <c:pt idx="6">
                  <c:v>20</c:v>
                </c:pt>
                <c:pt idx="7">
                  <c:v>3</c:v>
                </c:pt>
                <c:pt idx="8">
                  <c:v>18</c:v>
                </c:pt>
                <c:pt idx="9">
                  <c:v>14</c:v>
                </c:pt>
                <c:pt idx="10">
                  <c:v>15</c:v>
                </c:pt>
                <c:pt idx="11">
                  <c:v>17</c:v>
                </c:pt>
                <c:pt idx="12">
                  <c:v>17</c:v>
                </c:pt>
                <c:pt idx="13">
                  <c:v>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veoma nezadovoljni2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Sheet1!$A$2:$A$15</c:f>
              <c:strCache>
                <c:ptCount val="14"/>
                <c:pt idx="0">
                  <c:v>adekvatnoscu opremom za rad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poslova</c:v>
                </c:pt>
                <c:pt idx="4">
                  <c:v>mogucnoscu profesionalnog razvoja</c:v>
                </c:pt>
                <c:pt idx="5">
                  <c:v>raspolozivim vremenom za obavljanje poslova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  <c:pt idx="13">
                  <c:v>UZIMAJUCI SVE U OBZIR,KOLIKO STE ZADOVOLJNI POSLOM KOJI OBAVLJATE?</c:v>
                </c:pt>
              </c:strCache>
            </c:strRef>
          </c:cat>
          <c:val>
            <c:numRef>
              <c:f>Sheet1!$F$2:$F$15</c:f>
              <c:numCache>
                <c:formatCode>General</c:formatCode>
                <c:ptCount val="14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  <c:pt idx="13">
                  <c:v>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Sheet1!$A$2:$A$15</c:f>
              <c:strCache>
                <c:ptCount val="14"/>
                <c:pt idx="0">
                  <c:v>adekvatnoscu opremom za rad</c:v>
                </c:pt>
                <c:pt idx="1">
                  <c:v>medjuljudskim odnosima</c:v>
                </c:pt>
                <c:pt idx="2">
                  <c:v>neposrednom saradnjom s kolegama</c:v>
                </c:pt>
                <c:pt idx="3">
                  <c:v>autonomijom u obavljanju poslova</c:v>
                </c:pt>
                <c:pt idx="4">
                  <c:v>mogucnoscu profesionalnog razvoja</c:v>
                </c:pt>
                <c:pt idx="5">
                  <c:v>raspolozivim vremenom za obavljanje poslova</c:v>
                </c:pt>
                <c:pt idx="6">
                  <c:v>mogucnoscu koriscenja licnih kompetencija</c:v>
                </c:pt>
                <c:pt idx="7">
                  <c:v>finansijskom nadoknadom</c:v>
                </c:pt>
                <c:pt idx="8">
                  <c:v>mogucnoscu za kontinuiranom edukacijom</c:v>
                </c:pt>
                <c:pt idx="9">
                  <c:v>postojanjem redovnih evaluacija vaseg rada</c:v>
                </c:pt>
                <c:pt idx="10">
                  <c:v>podrskom pretpostavljenih</c:v>
                </c:pt>
                <c:pt idx="11">
                  <c:v>uvazavanjem vasih ideja</c:v>
                </c:pt>
                <c:pt idx="12">
                  <c:v>jasnocom uputstava i ocekivanja</c:v>
                </c:pt>
                <c:pt idx="13">
                  <c:v>UZIMAJUCI SVE U OBZIR,KOLIKO STE ZADOVOLJNI POSLOM KOJI OBAVLJATE?</c:v>
                </c:pt>
              </c:strCache>
            </c:strRef>
          </c:cat>
          <c:val>
            <c:numRef>
              <c:f>Sheet1!$G$2:$G$15</c:f>
              <c:numCache>
                <c:formatCode>General</c:formatCode>
                <c:ptCount val="14"/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2">
                  <c:v>1</c:v>
                </c:pt>
              </c:numCache>
            </c:numRef>
          </c:val>
        </c:ser>
        <c:overlap val="100"/>
        <c:axId val="61399424"/>
        <c:axId val="61538688"/>
      </c:barChart>
      <c:catAx>
        <c:axId val="61399424"/>
        <c:scaling>
          <c:orientation val="minMax"/>
        </c:scaling>
        <c:axPos val="l"/>
        <c:tickLblPos val="nextTo"/>
        <c:crossAx val="61538688"/>
        <c:crosses val="autoZero"/>
        <c:auto val="1"/>
        <c:lblAlgn val="ctr"/>
        <c:lblOffset val="100"/>
      </c:catAx>
      <c:valAx>
        <c:axId val="61538688"/>
        <c:scaling>
          <c:orientation val="minMax"/>
        </c:scaling>
        <c:axPos val="b"/>
        <c:majorGridlines/>
        <c:numFmt formatCode="0%" sourceLinked="1"/>
        <c:tickLblPos val="nextTo"/>
        <c:crossAx val="6139942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uvek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howVal val="1"/>
          </c:dLbls>
          <c:cat>
            <c:strRef>
              <c:f>Sheet1!$A$2:$A$4</c:f>
              <c:strCache>
                <c:ptCount val="3"/>
                <c:pt idx="0">
                  <c:v>osecam se emocionalno iscrpljenim,nakon posla</c:v>
                </c:pt>
                <c:pt idx="1">
                  <c:v>osecam se fizicki iscrpljenim nakon posla</c:v>
                </c:pt>
                <c:pt idx="2">
                  <c:v>osecam umor  pri samoj pomisli na odlazak na posao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cesto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howVal val="1"/>
          </c:dLbls>
          <c:cat>
            <c:strRef>
              <c:f>Sheet1!$A$2:$A$4</c:f>
              <c:strCache>
                <c:ptCount val="3"/>
                <c:pt idx="0">
                  <c:v>osecam se emocionalno iscrpljenim,nakon posla</c:v>
                </c:pt>
                <c:pt idx="1">
                  <c:v>osecam se fizicki iscrpljenim nakon posla</c:v>
                </c:pt>
                <c:pt idx="2">
                  <c:v>osecam umor  pri samoj pomisli na odlazak na posao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</c:v>
                </c:pt>
                <c:pt idx="1">
                  <c:v>13</c:v>
                </c:pt>
                <c:pt idx="2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ponekad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howVal val="1"/>
          </c:dLbls>
          <c:cat>
            <c:strRef>
              <c:f>Sheet1!$A$2:$A$4</c:f>
              <c:strCache>
                <c:ptCount val="3"/>
                <c:pt idx="0">
                  <c:v>osecam se emocionalno iscrpljenim,nakon posla</c:v>
                </c:pt>
                <c:pt idx="1">
                  <c:v>osecam se fizicki iscrpljenim nakon posla</c:v>
                </c:pt>
                <c:pt idx="2">
                  <c:v>osecam umor  pri samoj pomisli na odlazak na posao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14</c:v>
                </c:pt>
                <c:pt idx="1">
                  <c:v>16</c:v>
                </c:pt>
                <c:pt idx="2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retko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howVal val="1"/>
          </c:dLbls>
          <c:cat>
            <c:strRef>
              <c:f>Sheet1!$A$2:$A$4</c:f>
              <c:strCache>
                <c:ptCount val="3"/>
                <c:pt idx="0">
                  <c:v>osecam se emocionalno iscrpljenim,nakon posla</c:v>
                </c:pt>
                <c:pt idx="1">
                  <c:v>osecam se fizicki iscrpljenim nakon posla</c:v>
                </c:pt>
                <c:pt idx="2">
                  <c:v>osecam umor  pri samoj pomisli na odlazak na posao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nikada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howVal val="1"/>
          </c:dLbls>
          <c:cat>
            <c:strRef>
              <c:f>Sheet1!$A$2:$A$4</c:f>
              <c:strCache>
                <c:ptCount val="3"/>
                <c:pt idx="0">
                  <c:v>osecam se emocionalno iscrpljenim,nakon posla</c:v>
                </c:pt>
                <c:pt idx="1">
                  <c:v>osecam se fizicki iscrpljenim nakon posla</c:v>
                </c:pt>
                <c:pt idx="2">
                  <c:v>osecam umor  pri samoj pomisli na odlazak na posao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prstClr val="white">
                <a:lumMod val="85000"/>
                <a:alpha val="57000"/>
              </a:prstClr>
            </a:solidFill>
          </c:spPr>
          <c:dLbls>
            <c:showVal val="1"/>
          </c:dLbls>
          <c:cat>
            <c:strRef>
              <c:f>Sheet1!$A$2:$A$4</c:f>
              <c:strCache>
                <c:ptCount val="3"/>
                <c:pt idx="0">
                  <c:v>osecam se emocionalno iscrpljenim,nakon posla</c:v>
                </c:pt>
                <c:pt idx="1">
                  <c:v>osecam se fizicki iscrpljenim nakon posla</c:v>
                </c:pt>
                <c:pt idx="2">
                  <c:v>osecam umor  pri samoj pomisli na odlazak na posao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overlap val="100"/>
        <c:axId val="137377664"/>
        <c:axId val="61543936"/>
      </c:barChart>
      <c:catAx>
        <c:axId val="137377664"/>
        <c:scaling>
          <c:orientation val="minMax"/>
        </c:scaling>
        <c:axPos val="l"/>
        <c:tickLblPos val="nextTo"/>
        <c:crossAx val="61543936"/>
        <c:crosses val="autoZero"/>
        <c:auto val="1"/>
        <c:lblAlgn val="ctr"/>
        <c:lblOffset val="100"/>
      </c:catAx>
      <c:valAx>
        <c:axId val="61543936"/>
        <c:scaling>
          <c:orientation val="minMax"/>
        </c:scaling>
        <c:axPos val="b"/>
        <c:majorGridlines/>
        <c:numFmt formatCode="0%" sourceLinked="1"/>
        <c:tickLblPos val="nextTo"/>
        <c:crossAx val="137377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547657237289784"/>
          <c:y val="0.92563019185088347"/>
          <c:w val="0.72207154661222905"/>
          <c:h val="5.7533612183749624E-2"/>
        </c:manualLayout>
      </c:layout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1"/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rtDeco"/>
              </a:sp3d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rtDeco"/>
              </a:sp3d>
            </c:spPr>
          </c:dPt>
          <c:dPt>
            <c:idx val="3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6824754544570815E-2"/>
                  <c:y val="-0.1188929295268211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9%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9.3789430835034507E-2"/>
                  <c:y val="2.524700268208113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38%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-0.10493827160493827"/>
                  <c:y val="-1.403016330447244E-2"/>
                </c:manualLayout>
              </c:layout>
              <c:showPercent val="1"/>
            </c:dLbl>
            <c:dLbl>
              <c:idx val="3"/>
              <c:layout>
                <c:manualLayout>
                  <c:x val="-0.21041630212890056"/>
                  <c:y val="-2.9870107201495018E-2"/>
                </c:manualLayout>
              </c:layout>
              <c:tx>
                <c:rich>
                  <a:bodyPr/>
                  <a:lstStyle/>
                  <a:p>
                    <a:r>
                      <a:rPr lang="sr-Latn-CS" dirty="0" smtClean="0">
                        <a:solidFill>
                          <a:schemeClr val="tx1"/>
                        </a:solidFill>
                      </a:rPr>
                      <a:t>Nezadovoljniji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53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CatName val="1"/>
              <c:showPercent val="1"/>
            </c:dLbl>
            <c:showPercent val="1"/>
          </c:dLbls>
          <c:cat>
            <c:strRef>
              <c:f>Sheet1!$A$2:$A$4</c:f>
              <c:strCache>
                <c:ptCount val="3"/>
                <c:pt idx="0">
                  <c:v>zadovoljniji</c:v>
                </c:pt>
                <c:pt idx="1">
                  <c:v>nema razlike</c:v>
                </c:pt>
                <c:pt idx="2">
                  <c:v>nezadovoljniji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20</c:v>
                </c:pt>
                <c:pt idx="2">
                  <c:v>28</c:v>
                </c:pt>
              </c:numCache>
            </c:numRef>
          </c:val>
        </c:ser>
        <c:gapWidth val="100"/>
        <c:secondPieSize val="75"/>
        <c:serLines/>
      </c:ofPieChart>
    </c:plotArea>
    <c:legend>
      <c:legendPos val="r"/>
      <c:layout/>
    </c:legend>
    <c:plotVisOnly val="1"/>
  </c:chart>
  <c:spPr>
    <a:gradFill flip="none" rotWithShape="1">
      <a:gsLst>
        <a:gs pos="0">
          <a:srgbClr val="000000"/>
        </a:gs>
        <a:gs pos="20000">
          <a:srgbClr val="000040"/>
        </a:gs>
        <a:gs pos="50000">
          <a:srgbClr val="400040"/>
        </a:gs>
        <a:gs pos="75000">
          <a:srgbClr val="8F0040"/>
        </a:gs>
        <a:gs pos="89999">
          <a:srgbClr val="F27300"/>
        </a:gs>
        <a:gs pos="100000">
          <a:srgbClr val="FFBF00"/>
        </a:gs>
      </a:gsLst>
      <a:lin ang="2700000" scaled="1"/>
      <a:tileRect/>
    </a:gradFill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6"/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5"/>
            <c:spPr>
              <a:gradFill flip="none" rotWithShape="1">
                <a:gsLst>
                  <a:gs pos="64000">
                    <a:srgbClr val="FF0000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Lbls>
            <c:dLbl>
              <c:idx val="1"/>
              <c:layout>
                <c:manualLayout>
                  <c:x val="-1.4087622727714591E-2"/>
                  <c:y val="1.9620133880900043E-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chemeClr val="bg1"/>
                        </a:solidFill>
                      </a:rPr>
                      <a:t>2%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7.1077209098862643E-2"/>
                  <c:y val="0.1028612032400618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36%</a:t>
                    </a:r>
                  </a:p>
                </c:rich>
              </c:tx>
              <c:showPercent val="1"/>
            </c:dLbl>
            <c:dLbl>
              <c:idx val="3"/>
              <c:layout>
                <c:manualLayout>
                  <c:x val="-6.4814814814814811E-2"/>
                  <c:y val="-3.9284457252522831E-2"/>
                </c:manualLayout>
              </c:layout>
              <c:showPercent val="1"/>
            </c:dLbl>
            <c:dLbl>
              <c:idx val="4"/>
              <c:layout>
                <c:manualLayout>
                  <c:x val="-8.1790123456790126E-2"/>
                  <c:y val="-1.1224130643577952E-2"/>
                </c:manualLayout>
              </c:layout>
              <c:showPercent val="1"/>
            </c:dLbl>
            <c:dLbl>
              <c:idx val="5"/>
              <c:layout>
                <c:manualLayout>
                  <c:x val="-0.16607951783804803"/>
                  <c:y val="-3.2220325265584361E-2"/>
                </c:manualLayout>
              </c:layout>
              <c:tx>
                <c:rich>
                  <a:bodyPr/>
                  <a:lstStyle/>
                  <a:p>
                    <a:r>
                      <a:rPr lang="sr-Latn-CS" sz="1200" dirty="0" smtClean="0">
                        <a:solidFill>
                          <a:schemeClr val="bg1"/>
                        </a:solidFill>
                      </a:rPr>
                      <a:t>Radili poslove van zdravstva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; </a:t>
                    </a:r>
                    <a:endParaRPr lang="sr-Latn-CS" sz="12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38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Percent val="1"/>
          </c:dLbls>
          <c:cat>
            <c:strRef>
              <c:f>Sheet1!$A$2:$A$6</c:f>
              <c:strCache>
                <c:ptCount val="5"/>
                <c:pt idx="0">
                  <c:v>ostali u drzavnom zdravstvenom sektoru</c:v>
                </c:pt>
                <c:pt idx="1">
                  <c:v>otisli u privatni zdravstveni sektor</c:v>
                </c:pt>
                <c:pt idx="2">
                  <c:v>ne razmisljate o promeni</c:v>
                </c:pt>
                <c:pt idx="3">
                  <c:v>radili poslove van zdravstva</c:v>
                </c:pt>
                <c:pt idx="4">
                  <c:v>missing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1</c:v>
                </c:pt>
                <c:pt idx="2">
                  <c:v>19</c:v>
                </c:pt>
                <c:pt idx="3">
                  <c:v>17</c:v>
                </c:pt>
                <c:pt idx="4">
                  <c:v>3</c:v>
                </c:pt>
              </c:numCache>
            </c:numRef>
          </c:val>
        </c:ser>
        <c:gapWidth val="100"/>
        <c:secondPieSize val="75"/>
        <c:serLines/>
      </c:ofPieChart>
    </c:plotArea>
    <c:legend>
      <c:legendPos val="r"/>
      <c:layout/>
    </c:legend>
    <c:plotVisOnly val="1"/>
  </c:chart>
  <c:spPr>
    <a:solidFill>
      <a:prstClr val="black">
        <a:lumMod val="85000"/>
        <a:lumOff val="15000"/>
        <a:alpha val="94000"/>
      </a:prstClr>
    </a:solidFill>
  </c:spPr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BBDE5-920B-45E1-8AAB-58EA0E9D09D9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A24D7-B5F6-420C-9518-8988E8A146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A pet</a:t>
            </a:r>
            <a:r>
              <a:rPr lang="sr-Latn-CS" baseline="0" dirty="0" smtClean="0"/>
              <a:t> godina,ranije su bili nezadovoljniji u odnosu na pet godina pre... A onda...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A24D7-B5F6-420C-9518-8988E8A1467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F15-B821-4B03-883D-2DF06C3C36CC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EBB9-8BC4-40EA-AAB4-7BE946438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F15-B821-4B03-883D-2DF06C3C36CC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EBB9-8BC4-40EA-AAB4-7BE946438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F15-B821-4B03-883D-2DF06C3C36CC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EBB9-8BC4-40EA-AAB4-7BE946438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F15-B821-4B03-883D-2DF06C3C36CC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EBB9-8BC4-40EA-AAB4-7BE946438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F15-B821-4B03-883D-2DF06C3C36CC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EBB9-8BC4-40EA-AAB4-7BE946438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F15-B821-4B03-883D-2DF06C3C36CC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EBB9-8BC4-40EA-AAB4-7BE946438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F15-B821-4B03-883D-2DF06C3C36CC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EBB9-8BC4-40EA-AAB4-7BE946438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F15-B821-4B03-883D-2DF06C3C36CC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EBB9-8BC4-40EA-AAB4-7BE946438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F15-B821-4B03-883D-2DF06C3C36CC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EBB9-8BC4-40EA-AAB4-7BE946438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F15-B821-4B03-883D-2DF06C3C36CC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EBB9-8BC4-40EA-AAB4-7BE946438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F15-B821-4B03-883D-2DF06C3C36CC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EBB9-8BC4-40EA-AAB4-7BE946438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8488C4"/>
            </a:gs>
            <a:gs pos="76000">
              <a:srgbClr val="8488C4"/>
            </a:gs>
            <a:gs pos="76000">
              <a:srgbClr val="8488C4"/>
            </a:gs>
            <a:gs pos="76000">
              <a:srgbClr val="8488C4"/>
            </a:gs>
            <a:gs pos="76000">
              <a:srgbClr val="8488C4"/>
            </a:gs>
            <a:gs pos="76000">
              <a:srgbClr val="8488C4"/>
            </a:gs>
            <a:gs pos="76000">
              <a:schemeClr val="accent5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8F15-B821-4B03-883D-2DF06C3C36CC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EBB9-8BC4-40EA-AAB4-7BE9464380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rmAutofit/>
          </a:bodyPr>
          <a:lstStyle/>
          <a:p>
            <a:r>
              <a:rPr lang="sr-Latn-CS" sz="3200" dirty="0" smtClean="0"/>
              <a:t>Zadovoljstvo zaposlenih u ZZJZ Sombor</a:t>
            </a:r>
            <a:br>
              <a:rPr lang="sr-Latn-CS" sz="3200" dirty="0" smtClean="0"/>
            </a:br>
            <a:r>
              <a:rPr lang="sr-Latn-CS" sz="3200" dirty="0" smtClean="0"/>
              <a:t>2014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7224" y="1571612"/>
            <a:ext cx="7072362" cy="2500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>
                <a:gd name="adj" fmla="val 2402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sr-Latn-CS" sz="5400" b="1" cap="none" spc="0" dirty="0" smtClean="0">
                <a:ln w="10541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60000" endA="900" endPos="60000" dist="60007" dir="5400000" sy="-100000" algn="bl" rotWithShape="0"/>
                </a:effectLst>
              </a:rPr>
              <a:t>Zaposleni u </a:t>
            </a:r>
            <a:r>
              <a:rPr lang="sr-Latn-CS" sz="5400" cap="none" spc="0" dirty="0" smtClean="0">
                <a:ln w="10541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60000" endA="900" endPos="60000" dist="60007" dir="5400000" sy="-100000" algn="bl" rotWithShape="0"/>
                </a:effectLst>
              </a:rPr>
              <a:t>ZZJZ</a:t>
            </a:r>
            <a:r>
              <a:rPr lang="sr-Latn-CS" sz="5400" b="1" cap="none" spc="0" dirty="0" smtClean="0">
                <a:ln w="10541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60000" endA="900" endPos="60000" dist="60007" dir="5400000" sy="-100000" algn="bl" rotWithShape="0"/>
                </a:effectLst>
              </a:rPr>
              <a:t> Sombor</a:t>
            </a:r>
          </a:p>
          <a:p>
            <a:pPr algn="ctr"/>
            <a:r>
              <a:rPr lang="sr-Latn-CS" sz="5400" b="1" cap="none" spc="0" dirty="0" smtClean="0">
                <a:ln w="10541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60000" endA="900" endPos="60000" dist="60007" dir="5400000" sy="-100000" algn="bl" rotWithShape="0"/>
                </a:effectLst>
              </a:rPr>
              <a:t> 2014</a:t>
            </a:r>
            <a:endParaRPr lang="en-US" sz="5400" b="1" cap="none" spc="0" dirty="0">
              <a:ln w="10541" cmpd="sng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  <a:gradFill>
            <a:gsLst>
              <a:gs pos="72000">
                <a:schemeClr val="bg1">
                  <a:lumMod val="65000"/>
                </a:schemeClr>
              </a:gs>
              <a:gs pos="76000">
                <a:srgbClr val="8488C4"/>
              </a:gs>
              <a:gs pos="76000">
                <a:srgbClr val="8488C4"/>
              </a:gs>
              <a:gs pos="76000">
                <a:srgbClr val="8488C4"/>
              </a:gs>
              <a:gs pos="76000">
                <a:srgbClr val="8488C4"/>
              </a:gs>
              <a:gs pos="76000">
                <a:srgbClr val="8488C4"/>
              </a:gs>
              <a:gs pos="76000">
                <a:schemeClr val="accent5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sr-Latn-CS" sz="3200" dirty="0" smtClean="0"/>
              <a:t>Zadovoljstvo...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142984"/>
          <a:ext cx="8643998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bg1">
                <a:lumMod val="65000"/>
              </a:schemeClr>
            </a:gs>
            <a:gs pos="76000">
              <a:srgbClr val="8488C4"/>
            </a:gs>
            <a:gs pos="76000">
              <a:srgbClr val="8488C4"/>
            </a:gs>
            <a:gs pos="76000">
              <a:srgbClr val="8488C4"/>
            </a:gs>
            <a:gs pos="76000">
              <a:srgbClr val="8488C4"/>
            </a:gs>
            <a:gs pos="76000">
              <a:srgbClr val="8488C4"/>
            </a:gs>
            <a:gs pos="76000">
              <a:schemeClr val="accent5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0">
              <a:srgbClr val="96AB94">
                <a:alpha val="71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gradFill>
            <a:gsLst>
              <a:gs pos="72000">
                <a:schemeClr val="bg1">
                  <a:lumMod val="65000"/>
                </a:schemeClr>
              </a:gs>
              <a:gs pos="76000">
                <a:srgbClr val="8488C4"/>
              </a:gs>
              <a:gs pos="76000">
                <a:srgbClr val="8488C4"/>
              </a:gs>
              <a:gs pos="76000">
                <a:srgbClr val="8488C4"/>
              </a:gs>
              <a:gs pos="76000">
                <a:srgbClr val="8488C4"/>
              </a:gs>
              <a:gs pos="76000">
                <a:srgbClr val="8488C4"/>
              </a:gs>
              <a:gs pos="76000">
                <a:schemeClr val="accent5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</a:bodyPr>
          <a:lstStyle/>
          <a:p>
            <a:r>
              <a:rPr lang="sr-Latn-CS" dirty="0" smtClean="0"/>
              <a:t>Stres!?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1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  <a:gradFill>
            <a:gsLst>
              <a:gs pos="72000">
                <a:schemeClr val="tx1">
                  <a:lumMod val="75000"/>
                  <a:lumOff val="25000"/>
                </a:schemeClr>
              </a:gs>
              <a:gs pos="76000">
                <a:srgbClr val="8488C4"/>
              </a:gs>
              <a:gs pos="76000">
                <a:srgbClr val="8488C4"/>
              </a:gs>
              <a:gs pos="76000">
                <a:srgbClr val="8488C4"/>
              </a:gs>
              <a:gs pos="76000">
                <a:srgbClr val="8488C4"/>
              </a:gs>
              <a:gs pos="76000">
                <a:srgbClr val="8488C4"/>
              </a:gs>
              <a:gs pos="76000">
                <a:schemeClr val="accent5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sr-Latn-CS" sz="3200" dirty="0" smtClean="0"/>
              <a:t>Zadovoljstvo </a:t>
            </a:r>
            <a:r>
              <a:rPr lang="sr-Latn-CS" sz="3200" dirty="0" smtClean="0">
                <a:latin typeface="Bradley Hand ITC" pitchFamily="66" charset="0"/>
              </a:rPr>
              <a:t>nekad i sad</a:t>
            </a:r>
            <a:br>
              <a:rPr lang="sr-Latn-CS" sz="3200" dirty="0" smtClean="0">
                <a:latin typeface="Bradley Hand ITC" pitchFamily="66" charset="0"/>
              </a:rPr>
            </a:br>
            <a:r>
              <a:rPr lang="sr-Latn-CS" sz="2000" dirty="0" smtClean="0">
                <a:latin typeface="Bradley Hand ITC" pitchFamily="66" charset="0"/>
              </a:rPr>
              <a:t>u odnosu na zadovoljstvo od pre 5 godina, sada ste...?</a:t>
            </a:r>
            <a:endParaRPr lang="en-US" sz="2000" dirty="0">
              <a:latin typeface="Bradley Hand ITC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6400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 fontScale="90000"/>
          </a:bodyPr>
          <a:lstStyle/>
          <a:p>
            <a:r>
              <a:rPr lang="sr-Latn-CS" sz="2800" dirty="0" smtClean="0">
                <a:solidFill>
                  <a:schemeClr val="bg1">
                    <a:lumMod val="95000"/>
                  </a:schemeClr>
                </a:solidFill>
              </a:rPr>
              <a:t>Planovi za buducnost...</a:t>
            </a:r>
            <a:r>
              <a:rPr lang="sr-Latn-CS" sz="2800" dirty="0" smtClean="0"/>
              <a:t/>
            </a:r>
            <a:br>
              <a:rPr lang="sr-Latn-CS" sz="2800" dirty="0" smtClean="0"/>
            </a:br>
            <a:r>
              <a:rPr lang="sr-Latn-CS" sz="2800" dirty="0" smtClean="0">
                <a:latin typeface="Bradley Hand ITC" pitchFamily="66" charset="0"/>
              </a:rPr>
              <a:t>Kada razmisljate o narednih pet godina, vi biste,najradije...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22960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7818" y="4643446"/>
            <a:ext cx="2127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Pour">
              <a:avLst>
                <a:gd name="adj1" fmla="val 946899"/>
                <a:gd name="adj2" fmla="val 46918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r-Latn-C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HVALA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5934670"/>
            <a:ext cx="3498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Davorka Bosnic</a:t>
            </a:r>
          </a:p>
          <a:p>
            <a:r>
              <a:rPr lang="sr-Latn-C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Dipl.Psiholog,Centar za promociju zdravlja</a:t>
            </a:r>
          </a:p>
          <a:p>
            <a:r>
              <a:rPr lang="sr-Latn-C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ZZJZ Sombor,2015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74</Words>
  <Application>Microsoft Office PowerPoint</Application>
  <PresentationFormat>On-screen Show (4:3)</PresentationFormat>
  <Paragraphs>24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Zadovoljstvo zaposlenih u ZZJZ Sombor 2014</vt:lpstr>
      <vt:lpstr>Zadovoljstvo...</vt:lpstr>
      <vt:lpstr>Stres!?</vt:lpstr>
      <vt:lpstr>Zadovoljstvo nekad i sad u odnosu na zadovoljstvo od pre 5 godina, sada ste...?</vt:lpstr>
      <vt:lpstr>Planovi za buducnost... Kada razmisljate o narednih pet godina, vi biste,najradije...</vt:lpstr>
      <vt:lpstr>Slide 6</vt:lpstr>
      <vt:lpstr>Slide 7</vt:lpstr>
      <vt:lpstr>Slide 8</vt:lpstr>
      <vt:lpstr>Slide 9</vt:lpstr>
    </vt:vector>
  </TitlesOfParts>
  <Company>ZZJZ Sombor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Davorka Bosnic</dc:creator>
  <cp:lastModifiedBy>Davorka Bosnic</cp:lastModifiedBy>
  <cp:revision>21</cp:revision>
  <dcterms:created xsi:type="dcterms:W3CDTF">2015-03-02T07:58:35Z</dcterms:created>
  <dcterms:modified xsi:type="dcterms:W3CDTF">2015-03-02T09:41:12Z</dcterms:modified>
</cp:coreProperties>
</file>