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A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E4C44-284E-40E6-9A90-1E47DF0A66D4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sr-Latn-RS"/>
        </a:p>
      </dgm:t>
    </dgm:pt>
    <dgm:pt modelId="{3FD166BF-9C2D-48D2-A911-63A246DC693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DZ Apatin N = 247</a:t>
          </a:r>
        </a:p>
      </dgm:t>
    </dgm:pt>
    <dgm:pt modelId="{D330C9DA-ABE1-456B-AB16-1B3E23A8D2E2}" type="parTrans" cxnId="{339618D2-0504-473E-B457-666CAA66AF3B}">
      <dgm:prSet/>
      <dgm:spPr/>
      <dgm:t>
        <a:bodyPr/>
        <a:lstStyle/>
        <a:p>
          <a:endParaRPr lang="sr-Latn-RS"/>
        </a:p>
      </dgm:t>
    </dgm:pt>
    <dgm:pt modelId="{F9F93CEE-A8C2-4FB4-B76A-0D001BCE2C7D}" type="sibTrans" cxnId="{339618D2-0504-473E-B457-666CAA66AF3B}">
      <dgm:prSet/>
      <dgm:spPr/>
      <dgm:t>
        <a:bodyPr/>
        <a:lstStyle/>
        <a:p>
          <a:endParaRPr lang="sr-Latn-RS"/>
        </a:p>
      </dgm:t>
    </dgm:pt>
    <dgm:pt modelId="{6025E556-E2D1-4CA3-A622-642E221CF177}" type="pres">
      <dgm:prSet presAssocID="{2C5E4C44-284E-40E6-9A90-1E47DF0A66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47D9E32-E280-4639-93D9-3A072F2DB49A}" type="pres">
      <dgm:prSet presAssocID="{3FD166BF-9C2D-48D2-A911-63A246DC6938}" presName="comp" presStyleCnt="0"/>
      <dgm:spPr/>
    </dgm:pt>
    <dgm:pt modelId="{14999BB7-9B07-4FA4-9B36-9A1A9198D7A7}" type="pres">
      <dgm:prSet presAssocID="{3FD166BF-9C2D-48D2-A911-63A246DC6938}" presName="box" presStyleLbl="node1" presStyleIdx="0" presStyleCnt="1"/>
      <dgm:spPr/>
      <dgm:t>
        <a:bodyPr/>
        <a:lstStyle/>
        <a:p>
          <a:endParaRPr lang="sr-Latn-RS"/>
        </a:p>
      </dgm:t>
    </dgm:pt>
    <dgm:pt modelId="{B25444AA-B6ED-41D4-A3C4-A20DD4B73EC1}" type="pres">
      <dgm:prSet presAssocID="{3FD166BF-9C2D-48D2-A911-63A246DC6938}" presName="img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8000" r="-28000"/>
          </a:stretch>
        </a:blipFill>
      </dgm:spPr>
    </dgm:pt>
    <dgm:pt modelId="{9B6DFD86-385E-404C-968A-850B0FA5F660}" type="pres">
      <dgm:prSet presAssocID="{3FD166BF-9C2D-48D2-A911-63A246DC69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6D590D3E-9E57-43AE-B251-7E95EA1B1A4E}" type="presOf" srcId="{2C5E4C44-284E-40E6-9A90-1E47DF0A66D4}" destId="{6025E556-E2D1-4CA3-A622-642E221CF177}" srcOrd="0" destOrd="0" presId="urn:microsoft.com/office/officeart/2005/8/layout/vList4"/>
    <dgm:cxn modelId="{1415638C-F109-41DD-8605-E993AA5AFE51}" type="presOf" srcId="{3FD166BF-9C2D-48D2-A911-63A246DC6938}" destId="{9B6DFD86-385E-404C-968A-850B0FA5F660}" srcOrd="1" destOrd="0" presId="urn:microsoft.com/office/officeart/2005/8/layout/vList4"/>
    <dgm:cxn modelId="{841EA324-4BD3-4231-85CC-1E3620CC88F6}" type="presOf" srcId="{3FD166BF-9C2D-48D2-A911-63A246DC6938}" destId="{14999BB7-9B07-4FA4-9B36-9A1A9198D7A7}" srcOrd="0" destOrd="0" presId="urn:microsoft.com/office/officeart/2005/8/layout/vList4"/>
    <dgm:cxn modelId="{339618D2-0504-473E-B457-666CAA66AF3B}" srcId="{2C5E4C44-284E-40E6-9A90-1E47DF0A66D4}" destId="{3FD166BF-9C2D-48D2-A911-63A246DC6938}" srcOrd="0" destOrd="0" parTransId="{D330C9DA-ABE1-456B-AB16-1B3E23A8D2E2}" sibTransId="{F9F93CEE-A8C2-4FB4-B76A-0D001BCE2C7D}"/>
    <dgm:cxn modelId="{DBD6FB01-CC87-41BD-9728-4E99AFA65D8A}" type="presParOf" srcId="{6025E556-E2D1-4CA3-A622-642E221CF177}" destId="{F47D9E32-E280-4639-93D9-3A072F2DB49A}" srcOrd="0" destOrd="0" presId="urn:microsoft.com/office/officeart/2005/8/layout/vList4"/>
    <dgm:cxn modelId="{1B5DDE99-19DC-489E-A52E-026425AF5760}" type="presParOf" srcId="{F47D9E32-E280-4639-93D9-3A072F2DB49A}" destId="{14999BB7-9B07-4FA4-9B36-9A1A9198D7A7}" srcOrd="0" destOrd="0" presId="urn:microsoft.com/office/officeart/2005/8/layout/vList4"/>
    <dgm:cxn modelId="{745F6536-9686-4E6F-94F4-50505924AF74}" type="presParOf" srcId="{F47D9E32-E280-4639-93D9-3A072F2DB49A}" destId="{B25444AA-B6ED-41D4-A3C4-A20DD4B73EC1}" srcOrd="1" destOrd="0" presId="urn:microsoft.com/office/officeart/2005/8/layout/vList4"/>
    <dgm:cxn modelId="{AF57EA31-EF0F-415D-9407-00F3CF2E24C1}" type="presParOf" srcId="{F47D9E32-E280-4639-93D9-3A072F2DB49A}" destId="{9B6DFD86-385E-404C-968A-850B0FA5F6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521B4-6B82-419C-A76E-E49EA54AA991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sr-Latn-RS"/>
        </a:p>
      </dgm:t>
    </dgm:pt>
    <dgm:pt modelId="{20314A59-A912-4B46-8E61-B3DF0D6BABFA}">
      <dgm:prSet phldrT="[Text]" custT="1"/>
      <dgm:spPr>
        <a:solidFill>
          <a:srgbClr val="00B050"/>
        </a:solidFill>
      </dgm:spPr>
      <dgm:t>
        <a:bodyPr/>
        <a:lstStyle/>
        <a:p>
          <a:r>
            <a: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Ginekologija 34; 13,8%</a:t>
          </a:r>
        </a:p>
        <a:p>
          <a:r>
            <a: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Opsta medicina 140; 56,7%</a:t>
          </a:r>
        </a:p>
        <a:p>
          <a:r>
            <a: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Pedijatrija 73; 29,6%</a:t>
          </a:r>
          <a:endParaRPr lang="sr-Latn-R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EBC80-787C-44C1-8DDF-B0FDFC30CBF0}" type="parTrans" cxnId="{D2D11947-C26E-436A-B38B-DA4AD99131F9}">
      <dgm:prSet/>
      <dgm:spPr/>
      <dgm:t>
        <a:bodyPr/>
        <a:lstStyle/>
        <a:p>
          <a:endParaRPr lang="sr-Latn-RS"/>
        </a:p>
      </dgm:t>
    </dgm:pt>
    <dgm:pt modelId="{54523E33-62C9-4745-BD1F-F0FDBD7F9419}" type="sibTrans" cxnId="{D2D11947-C26E-436A-B38B-DA4AD99131F9}">
      <dgm:prSet/>
      <dgm:spPr/>
      <dgm:t>
        <a:bodyPr/>
        <a:lstStyle/>
        <a:p>
          <a:endParaRPr lang="sr-Latn-RS"/>
        </a:p>
      </dgm:t>
    </dgm:pt>
    <dgm:pt modelId="{96B4949E-5F3E-4689-9F0D-46F3142C37E3}" type="pres">
      <dgm:prSet presAssocID="{67C521B4-6B82-419C-A76E-E49EA54AA9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8912EFAD-924D-4F49-ABDF-1C76CF2EDF37}" type="pres">
      <dgm:prSet presAssocID="{20314A59-A912-4B46-8E61-B3DF0D6BABFA}" presName="comp" presStyleCnt="0"/>
      <dgm:spPr/>
    </dgm:pt>
    <dgm:pt modelId="{575D9103-F796-416F-BC74-DFF3220A4DB1}" type="pres">
      <dgm:prSet presAssocID="{20314A59-A912-4B46-8E61-B3DF0D6BABFA}" presName="box" presStyleLbl="node1" presStyleIdx="0" presStyleCnt="1"/>
      <dgm:spPr/>
      <dgm:t>
        <a:bodyPr/>
        <a:lstStyle/>
        <a:p>
          <a:endParaRPr lang="sr-Latn-RS"/>
        </a:p>
      </dgm:t>
    </dgm:pt>
    <dgm:pt modelId="{A10ED2D0-0AA0-4A06-9195-44861BB93B3A}" type="pres">
      <dgm:prSet presAssocID="{20314A59-A912-4B46-8E61-B3DF0D6BABFA}" presName="img" presStyleLbl="fgImgPlace1" presStyleIdx="0" presStyleCnt="1" custScaleX="90252" custScaleY="90504" custLinFactNeighborX="-19108" custLinFactNeighborY="-183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40000" r="-40000"/>
          </a:stretch>
        </a:blipFill>
      </dgm:spPr>
    </dgm:pt>
    <dgm:pt modelId="{184134D7-26DA-4B9F-9BDA-CF454E1C7BA5}" type="pres">
      <dgm:prSet presAssocID="{20314A59-A912-4B46-8E61-B3DF0D6BABF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669D6290-C923-4EE8-9A14-5A135E644EAC}" type="presOf" srcId="{20314A59-A912-4B46-8E61-B3DF0D6BABFA}" destId="{184134D7-26DA-4B9F-9BDA-CF454E1C7BA5}" srcOrd="1" destOrd="0" presId="urn:microsoft.com/office/officeart/2005/8/layout/vList4"/>
    <dgm:cxn modelId="{C58DB4D9-F4E6-4381-BC19-8EE2C7BC5C95}" type="presOf" srcId="{67C521B4-6B82-419C-A76E-E49EA54AA991}" destId="{96B4949E-5F3E-4689-9F0D-46F3142C37E3}" srcOrd="0" destOrd="0" presId="urn:microsoft.com/office/officeart/2005/8/layout/vList4"/>
    <dgm:cxn modelId="{D7306250-816D-403F-B4A7-E93371FB9BAD}" type="presOf" srcId="{20314A59-A912-4B46-8E61-B3DF0D6BABFA}" destId="{575D9103-F796-416F-BC74-DFF3220A4DB1}" srcOrd="0" destOrd="0" presId="urn:microsoft.com/office/officeart/2005/8/layout/vList4"/>
    <dgm:cxn modelId="{D2D11947-C26E-436A-B38B-DA4AD99131F9}" srcId="{67C521B4-6B82-419C-A76E-E49EA54AA991}" destId="{20314A59-A912-4B46-8E61-B3DF0D6BABFA}" srcOrd="0" destOrd="0" parTransId="{7FCEBC80-787C-44C1-8DDF-B0FDFC30CBF0}" sibTransId="{54523E33-62C9-4745-BD1F-F0FDBD7F9419}"/>
    <dgm:cxn modelId="{BAF76462-17D6-414B-97F4-089EC6954CC1}" type="presParOf" srcId="{96B4949E-5F3E-4689-9F0D-46F3142C37E3}" destId="{8912EFAD-924D-4F49-ABDF-1C76CF2EDF37}" srcOrd="0" destOrd="0" presId="urn:microsoft.com/office/officeart/2005/8/layout/vList4"/>
    <dgm:cxn modelId="{0698222E-3E25-4C19-93FD-97868780ACC3}" type="presParOf" srcId="{8912EFAD-924D-4F49-ABDF-1C76CF2EDF37}" destId="{575D9103-F796-416F-BC74-DFF3220A4DB1}" srcOrd="0" destOrd="0" presId="urn:microsoft.com/office/officeart/2005/8/layout/vList4"/>
    <dgm:cxn modelId="{6A263995-8A0D-4806-B22E-6A3E45656C64}" type="presParOf" srcId="{8912EFAD-924D-4F49-ABDF-1C76CF2EDF37}" destId="{A10ED2D0-0AA0-4A06-9195-44861BB93B3A}" srcOrd="1" destOrd="0" presId="urn:microsoft.com/office/officeart/2005/8/layout/vList4"/>
    <dgm:cxn modelId="{192DFDC4-18E9-4AA1-BE4E-B8A1AEECF22D}" type="presParOf" srcId="{8912EFAD-924D-4F49-ABDF-1C76CF2EDF37}" destId="{184134D7-26DA-4B9F-9BDA-CF454E1C7BA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BA5C-AE6C-404D-A9F5-DED28438EE4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34B18-7B4D-4C9B-9352-18DEAB247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93FE-7A01-4FCF-B8FC-54129835FB63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7E6A-004C-4162-86F0-FF94A6AE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6CB8-DD95-46AE-A1AA-50B4A64AD05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78077-FECB-43FA-8FD3-031DA602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F366-E774-4C5C-8E85-1433DE19B16E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D22A-1304-4140-955C-22BED94B9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15FA-E534-4273-8B90-E210B0C9211F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C86B-5DD1-49BD-B29A-5EAFF431B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C865-63B2-41C9-BBB3-BC8D8BF506E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F66D4-0DEB-47FD-B949-CB0D89145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EAE1-12EB-40F9-A8E7-A43E3F5693E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3D3F-C57D-413B-8C1F-46363F804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1F11-4AAB-4320-B558-11C1DD38D2A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E3898-2D9B-4DC1-9091-41709EE30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FC55-085A-4154-812F-47E6B66A745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8151-0B00-4BD2-A062-C9014E0DE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4D8B-3778-4F37-BE74-287A33CD88A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9AD96-04C0-4983-A4A3-B2D8591B4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A033-0C7B-4D72-ABE1-301614F34DD1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79D0-C68E-49A7-B85F-0FFC5ED76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70BB-AF94-4195-B98B-6A4FDDF00A2D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7EB2-0930-48C1-AF27-B5D5E027E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18276-04E9-4B24-9528-1001B75A461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88A3-3E15-45E3-9D52-D1579E932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9EC4-379B-44DB-9E2C-6F259BFD5BED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F06F-3650-4B63-AE16-85C3E9B65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32F8-DC3B-4B76-825D-7C498BA8EBC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6C2C-3C15-424F-B162-A227AB9C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E034-D5C8-4C11-AA91-10392A203E2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8194-26FC-4D39-9AE8-7C0AA3BB7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200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6" y="2779108"/>
              <a:ext cx="550418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2" y="4730255"/>
              <a:ext cx="519314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804" y="5630785"/>
              <a:ext cx="14605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2813" y="2818321"/>
              <a:ext cx="700533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546" y="285750"/>
              <a:ext cx="90610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880" y="2599273"/>
              <a:ext cx="67619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518" y="4757298"/>
              <a:ext cx="162286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575" y="1282282"/>
              <a:ext cx="1768913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346" y="5652419"/>
              <a:ext cx="137943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518" y="4655887"/>
              <a:ext cx="31104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137" y="5410385"/>
              <a:ext cx="204209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8933" cy="3646504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730" y="3771618"/>
              <a:ext cx="349763" cy="1310216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105" y="5052893"/>
              <a:ext cx="357653" cy="82085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6746" y="3811082"/>
              <a:ext cx="457585" cy="1853508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3355" y="1263001"/>
              <a:ext cx="144639" cy="2508617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5889" y="5640911"/>
              <a:ext cx="111767" cy="232840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0967" y="3599290"/>
              <a:ext cx="68375" cy="42358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1493" y="2802110"/>
              <a:ext cx="1168945" cy="225078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331" y="5664590"/>
              <a:ext cx="99932" cy="209161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1493" y="5081833"/>
              <a:ext cx="114396" cy="559078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1493" y="4977910"/>
              <a:ext cx="32872" cy="18942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105" y="5434381"/>
              <a:ext cx="174882" cy="439370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9BBB2-26A8-4E53-8C4D-8EB3D850C71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38A02A-5499-40FF-B9D7-69C0341E8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2535238" y="1457325"/>
            <a:ext cx="8915400" cy="2262188"/>
          </a:xfrm>
        </p:spPr>
        <p:txBody>
          <a:bodyPr/>
          <a:lstStyle/>
          <a:p>
            <a:pPr algn="ctr"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Zadovoljstvo korisnika uslugama 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izabranog lekara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Apatin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1099053">
            <a:off x="4787313" y="2683551"/>
            <a:ext cx="3499567" cy="1056373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>
            <a:prstTxWarp prst="textChevronInverted">
              <a:avLst>
                <a:gd name="adj" fmla="val 67262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cs typeface="+mn-cs"/>
              </a:rPr>
              <a:t>HVALA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60000" dist="60007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7372350" y="5461000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Brush Script MT" pitchFamily="66" charset="0"/>
              </a:rPr>
              <a:t>Davorka Bosnic</a:t>
            </a:r>
          </a:p>
          <a:p>
            <a:r>
              <a:rPr lang="en-US" sz="2400">
                <a:latin typeface="Brush Script MT" pitchFamily="66" charset="0"/>
              </a:rPr>
              <a:t>Dipl.psiholog ZZJZ Sombor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M=88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Z=154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missing=5</a:t>
            </a:r>
            <a:b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r-Latn-R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starost od 15 - 99 god.</a:t>
            </a:r>
            <a:endParaRPr lang="sr-Latn-R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4" name="Text Placeholder 4"/>
          <p:cNvSpPr>
            <a:spLocks noGrp="1"/>
          </p:cNvSpPr>
          <p:nvPr>
            <p:ph type="body" idx="1"/>
          </p:nvPr>
        </p:nvSpPr>
        <p:spPr>
          <a:xfrm flipH="1" flipV="1">
            <a:off x="142875" y="628650"/>
            <a:ext cx="1485900" cy="785813"/>
          </a:xfrm>
        </p:spPr>
        <p:txBody>
          <a:bodyPr/>
          <a:lstStyle/>
          <a:p>
            <a:pPr eaLnBrk="1" hangingPunct="1"/>
            <a:endParaRPr lang="en-GB" sz="80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1295400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507288" y="1970088"/>
            <a:ext cx="3998912" cy="576262"/>
          </a:xfrm>
        </p:spPr>
        <p:txBody>
          <a:bodyPr/>
          <a:lstStyle/>
          <a:p>
            <a:pPr eaLnBrk="1" hangingPunct="1"/>
            <a:r>
              <a:rPr lang="en-US" smtClean="0"/>
              <a:t>odeljenja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180138" y="3243263"/>
          <a:ext cx="4718050" cy="26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38757" y="872197"/>
            <a:ext cx="4192173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5"/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63% srednjeg strucnog obrazovanja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41% osrednjeg materijalnog stanja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samo izabralo svog lekara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50,2% zna kako ga moze menjati,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8,1% ga je i menjalo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(uglavnom zboh selidbi i promene praxe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27,1% je kod svog lekara vise od tri godine</a:t>
            </a:r>
            <a:endParaRPr lang="sr-Latn-RS" dirty="0">
              <a:latin typeface="+mn-lt"/>
              <a:cs typeface="+mn-cs"/>
            </a:endParaRPr>
          </a:p>
        </p:txBody>
      </p:sp>
      <p:pic>
        <p:nvPicPr>
          <p:cNvPr id="20491" name="Picture 5"/>
          <p:cNvPicPr>
            <a:picLocks noChangeAspect="1"/>
          </p:cNvPicPr>
          <p:nvPr/>
        </p:nvPicPr>
        <p:blipFill>
          <a:blip r:embed="rId12"/>
          <a:srcRect l="13126" t="13226" r="2499" b="10582"/>
          <a:stretch>
            <a:fillRect/>
          </a:stretch>
        </p:blipFill>
        <p:spPr bwMode="auto">
          <a:xfrm>
            <a:off x="542925" y="3486150"/>
            <a:ext cx="1928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7054">
                <a:schemeClr val="accent6"/>
              </a:gs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5"/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Broj poseta lekaru</a:t>
            </a:r>
            <a:endParaRPr lang="sr-Latn-R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08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2506663"/>
          <a:ext cx="9702800" cy="4016375"/>
        </p:xfrm>
        <a:graphic>
          <a:graphicData uri="http://schemas.openxmlformats.org/presentationml/2006/ole">
            <p:oleObj spid="_x0000_s21508" r:id="rId3" imgW="9705673" imgH="4017612" progId="Excel.Char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97238" y="1153582"/>
            <a:ext cx="4224233" cy="1200329"/>
          </a:xfrm>
          <a:prstGeom prst="rect">
            <a:avLst/>
          </a:prstGeom>
          <a:gradFill>
            <a:gsLst>
              <a:gs pos="7200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accent5">
                  <a:lumMod val="40000"/>
                  <a:lumOff val="60000"/>
                </a:schemeClr>
              </a:gs>
            </a:gsLst>
            <a:path path="circle">
              <a:fillToRect t="100000" r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27,1% svom izabranom lekaru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 nenajavljen i bude primljen istog dana.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6,5% ceka vise od tri dana,a cak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22,7% do tri dana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69" y="728914"/>
            <a:ext cx="9601196" cy="973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8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 lekar s vama razgovara o: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2" name="Content Placeholder 11"/>
          <p:cNvGraphicFramePr>
            <a:graphicFrameLocks noGrp="1"/>
          </p:cNvGraphicFramePr>
          <p:nvPr>
            <p:ph idx="1"/>
          </p:nvPr>
        </p:nvGraphicFramePr>
        <p:xfrm>
          <a:off x="1244600" y="1862138"/>
          <a:ext cx="9702800" cy="4322762"/>
        </p:xfrm>
        <a:graphic>
          <a:graphicData uri="http://schemas.openxmlformats.org/presentationml/2006/ole">
            <p:oleObj spid="_x0000_s22532" r:id="rId3" imgW="9705673" imgH="431634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968375"/>
            <a:ext cx="3362325" cy="903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Medicinske sestre...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3554" name="Content Placeholder 7"/>
          <p:cNvGraphicFramePr>
            <a:graphicFrameLocks noGrp="1"/>
          </p:cNvGraphicFramePr>
          <p:nvPr>
            <p:ph idx="1"/>
          </p:nvPr>
        </p:nvGraphicFramePr>
        <p:xfrm>
          <a:off x="484188" y="1651000"/>
          <a:ext cx="11144250" cy="4546600"/>
        </p:xfrm>
        <a:graphic>
          <a:graphicData uri="http://schemas.openxmlformats.org/presentationml/2006/ole">
            <p:oleObj spid="_x0000_s23554" r:id="rId3" imgW="11150550" imgH="454801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24982"/>
            <a:ext cx="1883896" cy="63565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9000">
                <a:schemeClr val="bg1">
                  <a:lumMod val="85000"/>
                </a:schemeClr>
              </a:gs>
              <a:gs pos="100000">
                <a:schemeClr val="accent5"/>
              </a:gs>
              <a:gs pos="83000">
                <a:schemeClr val="accent4"/>
              </a:gs>
            </a:gsLst>
            <a:path path="circle">
              <a:fillToRect l="100000" t="100000"/>
            </a:path>
          </a:gradFill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Moj lekar...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4580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566863"/>
          <a:ext cx="9702800" cy="4870450"/>
        </p:xfrm>
        <a:graphic>
          <a:graphicData uri="http://schemas.openxmlformats.org/presentationml/2006/ole">
            <p:oleObj spid="_x0000_s24580" r:id="rId3" imgW="9705673" imgH="487112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26" y="416567"/>
            <a:ext cx="3417275" cy="523111"/>
          </a:xfrm>
          <a:gradFill>
            <a:gsLst>
              <a:gs pos="0">
                <a:schemeClr val="accent4"/>
              </a:gs>
              <a:gs pos="99000">
                <a:schemeClr val="bg1">
                  <a:lumMod val="8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100000">
                <a:srgbClr val="FFFF00"/>
              </a:gs>
              <a:gs pos="94000">
                <a:srgbClr val="FFC000"/>
              </a:gs>
            </a:gsLst>
            <a:path path="circle">
              <a:fillToRect l="100000" t="10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Organizacija sluzbe...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5604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074738"/>
          <a:ext cx="9702800" cy="5362575"/>
        </p:xfrm>
        <a:graphic>
          <a:graphicData uri="http://schemas.openxmlformats.org/presentationml/2006/ole">
            <p:oleObj spid="_x0000_s25604" r:id="rId3" imgW="9705673" imgH="536494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766" y="750312"/>
            <a:ext cx="3611449" cy="537575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7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Placanja...</a:t>
            </a:r>
            <a:endParaRPr lang="sr-Latn-R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8" name="Content Placeholder 7"/>
          <p:cNvGraphicFramePr>
            <a:graphicFrameLocks noGrp="1"/>
          </p:cNvGraphicFramePr>
          <p:nvPr>
            <p:ph idx="1"/>
          </p:nvPr>
        </p:nvGraphicFramePr>
        <p:xfrm>
          <a:off x="1244600" y="1339850"/>
          <a:ext cx="9702800" cy="4586288"/>
        </p:xfrm>
        <a:graphic>
          <a:graphicData uri="http://schemas.openxmlformats.org/presentationml/2006/ole">
            <p:oleObj spid="_x0000_s26628" r:id="rId3" imgW="9705673" imgH="4584589" progId="Excel.Chart.8">
              <p:embed/>
            </p:oleObj>
          </a:graphicData>
        </a:graphic>
      </p:graphicFrame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5468938" y="371475"/>
            <a:ext cx="556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8,1% nije otislo na potreban pregled, jer nije imalo novca!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9,3% se ne seca, a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44,1% nije odgovorilo na pitanje.              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036975" cy="1280890"/>
          </a:xfrm>
          <a:gradFill>
            <a:gsLst>
              <a:gs pos="12000">
                <a:schemeClr val="accent5"/>
              </a:gs>
              <a:gs pos="99000">
                <a:schemeClr val="bg1">
                  <a:lumMod val="85000"/>
                </a:schemeClr>
              </a:gs>
              <a:gs pos="100000">
                <a:srgbClr val="FFC000"/>
              </a:gs>
              <a:gs pos="89948">
                <a:schemeClr val="accent6">
                  <a:lumMod val="20000"/>
                  <a:lumOff val="80000"/>
                </a:schemeClr>
              </a:gs>
              <a:gs pos="37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Uzevsi sve u obzir,procenite vase zadovoljstvo zdravstvenom      zastitom,ove sluzbe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2" name="Content Placeholder 12"/>
          <p:cNvGraphicFramePr>
            <a:graphicFrameLocks noGrp="1"/>
          </p:cNvGraphicFramePr>
          <p:nvPr>
            <p:ph idx="1"/>
          </p:nvPr>
        </p:nvGraphicFramePr>
        <p:xfrm>
          <a:off x="1816100" y="2249488"/>
          <a:ext cx="9702800" cy="4187825"/>
        </p:xfrm>
        <a:graphic>
          <a:graphicData uri="http://schemas.openxmlformats.org/presentationml/2006/ole">
            <p:oleObj spid="_x0000_s27652" r:id="rId3" imgW="9705673" imgH="418831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</TotalTime>
  <Words>128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Arial</vt:lpstr>
      <vt:lpstr>Century Gothic</vt:lpstr>
      <vt:lpstr>Wingdings 3</vt:lpstr>
      <vt:lpstr>Calibri</vt:lpstr>
      <vt:lpstr>Times New Roman</vt:lpstr>
      <vt:lpstr>Brush Script MT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Microsoft Excel Chart</vt:lpstr>
      <vt:lpstr>Zadovoljstvo korisnika uslugama  izabranog lekara</vt:lpstr>
      <vt:lpstr>Slide 2</vt:lpstr>
      <vt:lpstr>Slide 3</vt:lpstr>
      <vt:lpstr>Slide 4</vt:lpstr>
      <vt:lpstr>Medicinske sestre...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Zadovoljstvo korisnika uslugama  izabranog lekara</dc:title>
  <dc:creator>Korisnik</dc:creator>
  <cp:lastModifiedBy>Statistika</cp:lastModifiedBy>
  <cp:revision>20</cp:revision>
  <dcterms:created xsi:type="dcterms:W3CDTF">2016-06-01T07:38:05Z</dcterms:created>
  <dcterms:modified xsi:type="dcterms:W3CDTF">2016-09-21T07:37:30Z</dcterms:modified>
</cp:coreProperties>
</file>