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5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0CFDF-A0EA-4EFF-806A-FD3A461D4722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sr-Latn-RS"/>
        </a:p>
      </dgm:t>
    </dgm:pt>
    <dgm:pt modelId="{57C12E8E-A958-42ED-A46E-D12B42442B62}">
      <dgm:prSet phldrT="[Text]" custT="1"/>
      <dgm:spPr>
        <a:gradFill rotWithShape="0">
          <a:gsLst>
            <a:gs pos="0">
              <a:srgbClr val="00B0F0"/>
            </a:gs>
            <a:gs pos="4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r>
            <a:rPr lang="sr-Latn-R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DZ Apatin  N=50</a:t>
          </a:r>
          <a:endParaRPr lang="sr-Latn-RS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0D1EEA-80B9-472F-BEBA-74B9799070D8}" type="parTrans" cxnId="{7DEBE7E6-138B-4C27-8B7F-BB4C9A9253F8}">
      <dgm:prSet/>
      <dgm:spPr/>
      <dgm:t>
        <a:bodyPr/>
        <a:lstStyle/>
        <a:p>
          <a:endParaRPr lang="sr-Latn-RS"/>
        </a:p>
      </dgm:t>
    </dgm:pt>
    <dgm:pt modelId="{EB7576AF-074C-49AE-A8E3-F9C16289DF21}" type="sibTrans" cxnId="{7DEBE7E6-138B-4C27-8B7F-BB4C9A9253F8}">
      <dgm:prSet/>
      <dgm:spPr/>
      <dgm:t>
        <a:bodyPr/>
        <a:lstStyle/>
        <a:p>
          <a:endParaRPr lang="sr-Latn-RS"/>
        </a:p>
      </dgm:t>
    </dgm:pt>
    <dgm:pt modelId="{903655AB-3873-4247-8B05-B40340793FE3}">
      <dgm:prSet phldrT="[Text]" custT="1"/>
      <dgm:spPr/>
      <dgm:t>
        <a:bodyPr/>
        <a:lstStyle/>
        <a:p>
          <a:endParaRPr lang="sr-Latn-RS" sz="4000" dirty="0"/>
        </a:p>
      </dgm:t>
    </dgm:pt>
    <dgm:pt modelId="{D4566291-60B9-44BF-8103-0AECC4CE3C4A}" type="parTrans" cxnId="{905EDF64-47B4-4571-AF01-C190780D0BF4}">
      <dgm:prSet/>
      <dgm:spPr/>
      <dgm:t>
        <a:bodyPr/>
        <a:lstStyle/>
        <a:p>
          <a:endParaRPr lang="sr-Latn-RS"/>
        </a:p>
      </dgm:t>
    </dgm:pt>
    <dgm:pt modelId="{39CDE710-1A10-483F-AF5B-D945F5DE3F4D}" type="sibTrans" cxnId="{905EDF64-47B4-4571-AF01-C190780D0BF4}">
      <dgm:prSet/>
      <dgm:spPr/>
      <dgm:t>
        <a:bodyPr/>
        <a:lstStyle/>
        <a:p>
          <a:endParaRPr lang="sr-Latn-RS"/>
        </a:p>
      </dgm:t>
    </dgm:pt>
    <dgm:pt modelId="{667E3866-923D-400B-BA74-75A812834036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sr-Latn-RS" sz="4000" dirty="0"/>
        </a:p>
      </dgm:t>
    </dgm:pt>
    <dgm:pt modelId="{301A3555-5DD9-4E63-BFB1-0B49B8224FBE}" type="parTrans" cxnId="{CD15AB74-6B4A-4641-ABB4-3CE2CFDE8ACD}">
      <dgm:prSet/>
      <dgm:spPr/>
      <dgm:t>
        <a:bodyPr/>
        <a:lstStyle/>
        <a:p>
          <a:endParaRPr lang="sr-Latn-RS"/>
        </a:p>
      </dgm:t>
    </dgm:pt>
    <dgm:pt modelId="{E877012F-0A3D-4F38-89C4-C820148921E0}" type="sibTrans" cxnId="{CD15AB74-6B4A-4641-ABB4-3CE2CFDE8ACD}">
      <dgm:prSet/>
      <dgm:spPr/>
      <dgm:t>
        <a:bodyPr/>
        <a:lstStyle/>
        <a:p>
          <a:endParaRPr lang="sr-Latn-RS"/>
        </a:p>
      </dgm:t>
    </dgm:pt>
    <dgm:pt modelId="{7B5F32FD-CE57-4034-A049-5A1372AABA00}">
      <dgm:prSet phldrT="[Text]" custT="1"/>
      <dgm:spPr/>
      <dgm:t>
        <a:bodyPr/>
        <a:lstStyle/>
        <a:p>
          <a:endParaRPr lang="sr-Latn-RS" sz="4000" dirty="0"/>
        </a:p>
      </dgm:t>
    </dgm:pt>
    <dgm:pt modelId="{69886256-C80C-45E5-A049-E79D5BD87480}" type="parTrans" cxnId="{94C69C4C-4634-4C89-ACD7-3CE2977069BF}">
      <dgm:prSet/>
      <dgm:spPr/>
      <dgm:t>
        <a:bodyPr/>
        <a:lstStyle/>
        <a:p>
          <a:endParaRPr lang="sr-Latn-RS"/>
        </a:p>
      </dgm:t>
    </dgm:pt>
    <dgm:pt modelId="{9FD7CDE3-8219-4825-8FEC-1E81A2973FDF}" type="sibTrans" cxnId="{94C69C4C-4634-4C89-ACD7-3CE2977069BF}">
      <dgm:prSet/>
      <dgm:spPr/>
      <dgm:t>
        <a:bodyPr/>
        <a:lstStyle/>
        <a:p>
          <a:endParaRPr lang="sr-Latn-RS"/>
        </a:p>
      </dgm:t>
    </dgm:pt>
    <dgm:pt modelId="{AE7DF069-6582-4BA7-90E9-B6433BC30F87}" type="pres">
      <dgm:prSet presAssocID="{5B90CFDF-A0EA-4EFF-806A-FD3A461D47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2CAFA239-ECC2-40B8-BE7C-1BB71AC9BA3E}" type="pres">
      <dgm:prSet presAssocID="{57C12E8E-A958-42ED-A46E-D12B42442B62}" presName="parentText" presStyleLbl="node1" presStyleIdx="0" presStyleCnt="2" custScaleY="249701" custLinFactY="24260" custLinFactNeighborX="88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C1E53A86-E084-4CF9-A883-AB6645E99269}" type="pres">
      <dgm:prSet presAssocID="{57C12E8E-A958-42ED-A46E-D12B42442B6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581D470-3588-4F40-86C7-32F446DEEE21}" type="pres">
      <dgm:prSet presAssocID="{667E3866-923D-400B-BA74-75A812834036}" presName="parentText" presStyleLbl="node1" presStyleIdx="1" presStyleCnt="2" custLinFactNeighborX="1083" custLinFactNeighborY="137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3E25256-2418-4304-BE71-CDBA6EF56566}" type="pres">
      <dgm:prSet presAssocID="{667E3866-923D-400B-BA74-75A81283403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68BA4E9-EA80-4411-8E1A-7DB3E8CBE503}" type="presOf" srcId="{5B90CFDF-A0EA-4EFF-806A-FD3A461D4722}" destId="{AE7DF069-6582-4BA7-90E9-B6433BC30F87}" srcOrd="0" destOrd="0" presId="urn:microsoft.com/office/officeart/2005/8/layout/vList2"/>
    <dgm:cxn modelId="{F6DD6C6E-31F0-4958-A9D4-CF9501C8EAC6}" type="presOf" srcId="{903655AB-3873-4247-8B05-B40340793FE3}" destId="{C1E53A86-E084-4CF9-A883-AB6645E99269}" srcOrd="0" destOrd="0" presId="urn:microsoft.com/office/officeart/2005/8/layout/vList2"/>
    <dgm:cxn modelId="{CD15AB74-6B4A-4641-ABB4-3CE2CFDE8ACD}" srcId="{5B90CFDF-A0EA-4EFF-806A-FD3A461D4722}" destId="{667E3866-923D-400B-BA74-75A812834036}" srcOrd="1" destOrd="0" parTransId="{301A3555-5DD9-4E63-BFB1-0B49B8224FBE}" sibTransId="{E877012F-0A3D-4F38-89C4-C820148921E0}"/>
    <dgm:cxn modelId="{905EDF64-47B4-4571-AF01-C190780D0BF4}" srcId="{57C12E8E-A958-42ED-A46E-D12B42442B62}" destId="{903655AB-3873-4247-8B05-B40340793FE3}" srcOrd="0" destOrd="0" parTransId="{D4566291-60B9-44BF-8103-0AECC4CE3C4A}" sibTransId="{39CDE710-1A10-483F-AF5B-D945F5DE3F4D}"/>
    <dgm:cxn modelId="{04080EB2-B2D8-4D34-BB4F-BB05D87F916D}" type="presOf" srcId="{57C12E8E-A958-42ED-A46E-D12B42442B62}" destId="{2CAFA239-ECC2-40B8-BE7C-1BB71AC9BA3E}" srcOrd="0" destOrd="0" presId="urn:microsoft.com/office/officeart/2005/8/layout/vList2"/>
    <dgm:cxn modelId="{13C36FDF-E8DB-4FB0-874F-E803341504E4}" type="presOf" srcId="{7B5F32FD-CE57-4034-A049-5A1372AABA00}" destId="{73E25256-2418-4304-BE71-CDBA6EF56566}" srcOrd="0" destOrd="0" presId="urn:microsoft.com/office/officeart/2005/8/layout/vList2"/>
    <dgm:cxn modelId="{945099CB-1C91-4AFD-9D98-B3B3400A2AB1}" type="presOf" srcId="{667E3866-923D-400B-BA74-75A812834036}" destId="{E581D470-3588-4F40-86C7-32F446DEEE21}" srcOrd="0" destOrd="0" presId="urn:microsoft.com/office/officeart/2005/8/layout/vList2"/>
    <dgm:cxn modelId="{7DEBE7E6-138B-4C27-8B7F-BB4C9A9253F8}" srcId="{5B90CFDF-A0EA-4EFF-806A-FD3A461D4722}" destId="{57C12E8E-A958-42ED-A46E-D12B42442B62}" srcOrd="0" destOrd="0" parTransId="{5E0D1EEA-80B9-472F-BEBA-74B9799070D8}" sibTransId="{EB7576AF-074C-49AE-A8E3-F9C16289DF21}"/>
    <dgm:cxn modelId="{94C69C4C-4634-4C89-ACD7-3CE2977069BF}" srcId="{667E3866-923D-400B-BA74-75A812834036}" destId="{7B5F32FD-CE57-4034-A049-5A1372AABA00}" srcOrd="0" destOrd="0" parTransId="{69886256-C80C-45E5-A049-E79D5BD87480}" sibTransId="{9FD7CDE3-8219-4825-8FEC-1E81A2973FDF}"/>
    <dgm:cxn modelId="{2BF687E3-139E-455F-8C1B-88F24D43CBD3}" type="presParOf" srcId="{AE7DF069-6582-4BA7-90E9-B6433BC30F87}" destId="{2CAFA239-ECC2-40B8-BE7C-1BB71AC9BA3E}" srcOrd="0" destOrd="0" presId="urn:microsoft.com/office/officeart/2005/8/layout/vList2"/>
    <dgm:cxn modelId="{2FF0FBE1-A293-4CF5-9517-8DAF60AC4A21}" type="presParOf" srcId="{AE7DF069-6582-4BA7-90E9-B6433BC30F87}" destId="{C1E53A86-E084-4CF9-A883-AB6645E99269}" srcOrd="1" destOrd="0" presId="urn:microsoft.com/office/officeart/2005/8/layout/vList2"/>
    <dgm:cxn modelId="{7F4C065E-9C22-4CFB-BF3D-FBF0C93DDDE2}" type="presParOf" srcId="{AE7DF069-6582-4BA7-90E9-B6433BC30F87}" destId="{E581D470-3588-4F40-86C7-32F446DEEE21}" srcOrd="2" destOrd="0" presId="urn:microsoft.com/office/officeart/2005/8/layout/vList2"/>
    <dgm:cxn modelId="{FBB16F75-73B6-4F08-8436-BCA4A313F770}" type="presParOf" srcId="{AE7DF069-6582-4BA7-90E9-B6433BC30F87}" destId="{73E25256-2418-4304-BE71-CDBA6EF56566}" srcOrd="3" destOrd="0" presId="urn:microsoft.com/office/officeart/2005/8/layout/vList2"/>
  </dgm:cxnLst>
  <dgm:bg>
    <a:gradFill>
      <a:gsLst>
        <a:gs pos="0">
          <a:schemeClr val="accent1">
            <a:lumMod val="5000"/>
            <a:lumOff val="95000"/>
          </a:schemeClr>
        </a:gs>
        <a:gs pos="41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5">
            <a:lumMod val="75000"/>
          </a:schemeClr>
        </a:gs>
      </a:gsLst>
      <a:path path="circle">
        <a:fillToRect l="50000" t="50000" r="50000" b="50000"/>
      </a:path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E932-AB1C-43A4-9377-D43683D1168C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D2C9F-3B65-4027-A92F-2B36CE4DBB59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758B-509E-4A2D-BCFC-C344CAF7C30E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C924A-105C-43BB-BF86-E5B0438B4699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2A08D-9188-4459-B835-3F8B8BD4CA7C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60F2-1E10-495D-830A-724A5402BB23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995DE-BC5F-44DC-9111-390650E9CE74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3ED0-30A1-48A4-B0E9-ED38EFE58148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FFA2-E010-43F1-98C2-E4457225FEEA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7EFD2-4BC1-4F0E-B1DF-E5CDA6444C6C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6885-9D38-40C5-AF6D-5DA90C998B75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60DF-C19C-46F2-9737-583F84FB710B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9E54-F522-4D6A-A7E1-5E24957FED94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7434-0761-4F77-80E3-F112A425D8FB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B01F7-F370-48D9-8B63-FF43B226AB99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4ED8A-C098-4CE9-A95E-D670D6875C0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11EA-9635-442E-BBCD-44911A4A6E6B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A269-1815-4E67-9C74-3AAA99B5E810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39CAF-5A47-4707-82DA-F3C03CE27194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60901-27D9-41D8-AB52-DD8E5F531D64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9D8C-2F86-4AA8-B8B3-E5393AD82B86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2CE2E-5FC4-4258-97B6-4BB3081A1E44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33000">
              <a:schemeClr val="accent5">
                <a:lumMod val="20000"/>
                <a:lumOff val="80000"/>
              </a:schemeClr>
            </a:gs>
            <a:gs pos="96000">
              <a:schemeClr val="accent1">
                <a:lumMod val="75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8BE2CE-1C64-4227-BC9E-8A6B34EFF3F8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6187B7-56A3-4F3C-8DBE-AB776B825779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758825"/>
            <a:ext cx="10058400" cy="3573463"/>
          </a:xfrm>
          <a:gradFill flip="none" rotWithShape="1">
            <a:gsLst>
              <a:gs pos="8500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korisnika specijalistickim sluzbama</a:t>
            </a:r>
            <a:b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363" y="4490681"/>
            <a:ext cx="9144000" cy="1655762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dirty="0" smtClean="0"/>
              <a:t>DZ Apatin</a:t>
            </a:r>
            <a:endParaRPr lang="sr-Latn-R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1625" y="1128712"/>
            <a:ext cx="1343025" cy="798561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33000">
                <a:schemeClr val="accent5">
                  <a:lumMod val="20000"/>
                  <a:lumOff val="80000"/>
                </a:schemeClr>
              </a:gs>
              <a:gs pos="96000">
                <a:schemeClr val="accent1">
                  <a:lumMod val="75000"/>
                </a:schemeClr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M=16</a:t>
            </a:r>
            <a:b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=34</a:t>
            </a:r>
            <a:b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39763" y="2471738"/>
            <a:ext cx="3375025" cy="2800350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Starosna dob ispitanih korisnika je od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20-90godine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34% srednjeg strucnog obrazovanja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42% osrednjeg materijalnog stanja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757238" y="322263"/>
            <a:ext cx="3200400" cy="827087"/>
          </a:xfrm>
        </p:spPr>
        <p:txBody>
          <a:bodyPr/>
          <a:lstStyle/>
          <a:p>
            <a:pPr eaLnBrk="1" hangingPunct="1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Zadovoljstvo uslovima u specijalistickim sluzbama .</a:t>
            </a:r>
          </a:p>
        </p:txBody>
      </p:sp>
      <p:graphicFrame>
        <p:nvGraphicFramePr>
          <p:cNvPr id="16386" name="Content Placeholder 8"/>
          <p:cNvGraphicFramePr>
            <a:graphicFrameLocks noGrp="1"/>
          </p:cNvGraphicFramePr>
          <p:nvPr>
            <p:ph idx="1"/>
          </p:nvPr>
        </p:nvGraphicFramePr>
        <p:xfrm>
          <a:off x="4367213" y="39688"/>
          <a:ext cx="7583487" cy="6759575"/>
        </p:xfrm>
        <a:graphic>
          <a:graphicData uri="http://schemas.openxmlformats.org/presentationml/2006/ole">
            <p:oleObj spid="_x0000_s16386" r:id="rId3" imgW="7584081" imgH="6761050" progId="Excel.Chart.8">
              <p:embed/>
            </p:oleObj>
          </a:graphicData>
        </a:graphic>
      </p:graphicFrame>
      <p:sp>
        <p:nvSpPr>
          <p:cNvPr id="16388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638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5425" y="1296988"/>
            <a:ext cx="257175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" y="4614863"/>
            <a:ext cx="246538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1960" y="1640542"/>
            <a:ext cx="1496113" cy="2702858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33000">
                <a:schemeClr val="accent5">
                  <a:lumMod val="20000"/>
                  <a:lumOff val="80000"/>
                </a:schemeClr>
              </a:gs>
              <a:gs pos="96000">
                <a:schemeClr val="accent1">
                  <a:lumMod val="75000"/>
                </a:schemeClr>
              </a:gs>
            </a:gsLst>
            <a:path path="circle">
              <a:fillToRect l="50000" t="50000" r="100000" b="100000"/>
            </a:path>
          </a:gradFill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45"/>
            <a:ext cx="3200400" cy="1042043"/>
          </a:xfrm>
          <a:gradFill>
            <a:gsLst>
              <a:gs pos="0">
                <a:schemeClr val="accent2">
                  <a:alpha val="14000"/>
                  <a:lumMod val="0"/>
                  <a:lumOff val="100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</a:gradFill>
          <a:ln>
            <a:solidFill>
              <a:srgbClr val="92D050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Broj poseta specijalistickim sluzbama</a:t>
            </a: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412" name="Content Placeholder 8"/>
          <p:cNvGraphicFramePr>
            <a:graphicFrameLocks noGrp="1"/>
          </p:cNvGraphicFramePr>
          <p:nvPr>
            <p:ph idx="1"/>
          </p:nvPr>
        </p:nvGraphicFramePr>
        <p:xfrm>
          <a:off x="539750" y="681038"/>
          <a:ext cx="11358563" cy="5924550"/>
        </p:xfrm>
        <a:graphic>
          <a:graphicData uri="http://schemas.openxmlformats.org/presentationml/2006/ole">
            <p:oleObj spid="_x0000_s17412" r:id="rId3" imgW="11357832" imgH="5925826" progId="Excel.Chart.8">
              <p:embed/>
            </p:oleObj>
          </a:graphicData>
        </a:graphic>
      </p:graphicFrame>
      <p:sp>
        <p:nvSpPr>
          <p:cNvPr id="174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425" y="3697288"/>
            <a:ext cx="53975" cy="2514600"/>
          </a:xfrm>
          <a:solidFill>
            <a:srgbClr val="0070C0"/>
          </a:solidFill>
        </p:spPr>
        <p:txBody>
          <a:bodyPr/>
          <a:lstStyle/>
          <a:p>
            <a:pPr eaLnBrk="1" hangingPunct="1"/>
            <a:endParaRPr lang="en-GB" sz="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7096" y="410239"/>
            <a:ext cx="6096541" cy="646331"/>
          </a:xfrm>
          <a:prstGeom prst="rect">
            <a:avLst/>
          </a:prstGeom>
          <a:gradFill>
            <a:gsLst>
              <a:gs pos="0">
                <a:schemeClr val="accent2">
                  <a:alpha val="14000"/>
                  <a:lumMod val="0"/>
                  <a:lumOff val="100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</a:gra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Pacienti su najcesce primljeni istog dana ,bez zakazivanja(18%)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ili  od 15-20 dana (18%)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Content Placeholder 8"/>
          <p:cNvGraphicFramePr>
            <a:graphicFrameLocks noGrp="1"/>
          </p:cNvGraphicFramePr>
          <p:nvPr>
            <p:ph idx="1"/>
          </p:nvPr>
        </p:nvGraphicFramePr>
        <p:xfrm>
          <a:off x="682625" y="755650"/>
          <a:ext cx="10483850" cy="5443538"/>
        </p:xfrm>
        <a:graphic>
          <a:graphicData uri="http://schemas.openxmlformats.org/presentationml/2006/ole">
            <p:oleObj spid="_x0000_s18433" r:id="rId3" imgW="10486029" imgH="5444200" progId="Excel.Chart.8">
              <p:embed/>
            </p:oleObj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462579" y="0"/>
            <a:ext cx="3192332" cy="1169895"/>
          </a:xfrm>
          <a:gradFill flip="none" rotWithShape="1"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55000">
                <a:schemeClr val="accent5">
                  <a:lumMod val="20000"/>
                  <a:lumOff val="80000"/>
                </a:schemeClr>
              </a:gs>
              <a:gs pos="96000">
                <a:schemeClr val="accent1">
                  <a:lumMod val="75000"/>
                </a:schemeClr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iskazi</a:t>
            </a:r>
            <a:endParaRPr lang="sr-Latn-R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Content Placeholder 7"/>
          <p:cNvGraphicFramePr>
            <a:graphicFrameLocks noGrp="1"/>
          </p:cNvGraphicFramePr>
          <p:nvPr>
            <p:ph idx="1"/>
          </p:nvPr>
        </p:nvGraphicFramePr>
        <p:xfrm>
          <a:off x="1085850" y="1273175"/>
          <a:ext cx="10160000" cy="4929188"/>
        </p:xfrm>
        <a:graphic>
          <a:graphicData uri="http://schemas.openxmlformats.org/presentationml/2006/ole">
            <p:oleObj spid="_x0000_s19457" r:id="rId3" imgW="10162913" imgH="4925995" progId="Excel.Chart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75726"/>
            <a:ext cx="7046259" cy="72943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5">
                <a:lumMod val="75000"/>
              </a:schemeClr>
            </a:glow>
            <a:outerShdw blurRad="225425" dist="50800" dir="5220000" sx="60000" sy="60000" algn="ctr">
              <a:srgbClr val="000000"/>
            </a:outerShdw>
          </a:effectLst>
          <a:scene3d>
            <a:camera prst="perspectiveFront" fov="3300000">
              <a:rot lat="486000" lon="19530000" rev="174000"/>
            </a:camera>
            <a:lightRig rig="soft" dir="t"/>
          </a:scene3d>
          <a:sp3d extrusionH="254000" contourW="19050">
            <a:bevelT w="82550" h="44450"/>
            <a:bevelB w="82550" h="44450" prst="artDeco"/>
            <a:contourClr>
              <a:srgbClr val="FFFFFF"/>
            </a:contourClr>
          </a:sp3d>
        </p:spPr>
        <p:txBody>
          <a:bodyPr rtlCol="0">
            <a:spAutoFit/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7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Placanja</a:t>
            </a:r>
            <a:br>
              <a:rPr lang="sr-Latn-R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7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7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 li ste pregled specijaliste,kome ste upuceni,morali platiti?</a:t>
            </a:r>
            <a:endParaRPr lang="sr-Latn-RS" sz="2800" dirty="0">
              <a:solidFill>
                <a:schemeClr val="accent5">
                  <a:lumMod val="75000"/>
                </a:schemeClr>
              </a:solidFill>
              <a:effectLst>
                <a:outerShdw blurRad="50800" dist="50800" dir="5400000" algn="ctr" rotWithShape="0">
                  <a:srgbClr val="007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1354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Uzevsi sve navedeno u obzir,koliko ste zadovoljni uslugama specijalistickih sluzbi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4" name="Content Placeholder 7"/>
          <p:cNvGraphicFramePr>
            <a:graphicFrameLocks noGrp="1" noChangeAspect="1"/>
          </p:cNvGraphicFramePr>
          <p:nvPr>
            <p:ph idx="1"/>
          </p:nvPr>
        </p:nvGraphicFramePr>
        <p:xfrm>
          <a:off x="1441450" y="1679575"/>
          <a:ext cx="9785350" cy="4724400"/>
        </p:xfrm>
        <a:graphic>
          <a:graphicData uri="http://schemas.openxmlformats.org/presentationml/2006/ole">
            <p:oleObj spid="_x0000_s20484" r:id="rId3" imgW="9784928" imgH="4718713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294362">
            <a:off x="3617721" y="1546411"/>
            <a:ext cx="3657137" cy="92333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7000">
                <a:schemeClr val="accent1">
                  <a:lumMod val="45000"/>
                  <a:lumOff val="55000"/>
                  <a:alpha val="0"/>
                </a:schemeClr>
              </a:gs>
              <a:gs pos="83000">
                <a:schemeClr val="accent1">
                  <a:lumMod val="45000"/>
                  <a:lumOff val="55000"/>
                  <a:alpha val="61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path path="circle">
              <a:fillToRect r="100000" b="10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HVALA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8174038" y="5711825"/>
            <a:ext cx="2901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rush Script MT" pitchFamily="66" charset="0"/>
              </a:rPr>
              <a:t>Davorka Bosnic</a:t>
            </a:r>
          </a:p>
          <a:p>
            <a:r>
              <a:rPr lang="en-US">
                <a:latin typeface="Brush Script MT" pitchFamily="66" charset="0"/>
              </a:rPr>
              <a:t>Dipl. Psiholog ZZJZ Sombor,2016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63</Words>
  <Application>Microsoft Office PowerPoint</Application>
  <PresentationFormat>Custom</PresentationFormat>
  <Paragraphs>14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 Light</vt:lpstr>
      <vt:lpstr>Calibri</vt:lpstr>
      <vt:lpstr>Times New Roman</vt:lpstr>
      <vt:lpstr>Brush Script MT</vt:lpstr>
      <vt:lpstr>Office Theme</vt:lpstr>
      <vt:lpstr>Microsoft Excel Chart</vt:lpstr>
      <vt:lpstr>Zadovoljstvo korisnika specijalistickim sluzbama 2015</vt:lpstr>
      <vt:lpstr>Slide 2</vt:lpstr>
      <vt:lpstr>Zadovoljstvo uslovima u specijalistickim sluzbama .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Statistika</cp:lastModifiedBy>
  <cp:revision>16</cp:revision>
  <dcterms:created xsi:type="dcterms:W3CDTF">2016-06-03T08:05:46Z</dcterms:created>
  <dcterms:modified xsi:type="dcterms:W3CDTF">2016-09-21T07:37:49Z</dcterms:modified>
</cp:coreProperties>
</file>