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43F5C-ACDA-4545-9248-5CEB298D71AE}" type="doc">
      <dgm:prSet loTypeId="urn:microsoft.com/office/officeart/2005/8/layout/bList2" loCatId="list" qsTypeId="urn:microsoft.com/office/officeart/2005/8/quickstyle/simple1#4" qsCatId="simple" csTypeId="urn:microsoft.com/office/officeart/2005/8/colors/accent1_2#4" csCatId="accent1" phldr="1"/>
      <dgm:spPr/>
    </dgm:pt>
    <dgm:pt modelId="{51A8C7AC-00EB-4B44-935B-7C3519FF0AC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r-Latn-RS" sz="2800" dirty="0" smtClean="0"/>
            <a:t>53</a:t>
          </a:r>
          <a:endParaRPr lang="sr-Latn-RS" sz="2800" dirty="0"/>
        </a:p>
      </dgm:t>
    </dgm:pt>
    <dgm:pt modelId="{B6695E23-4983-4367-B2DF-E5AB7D292BB0}" type="parTrans" cxnId="{3ECB48E8-6B4E-40B2-834A-72C0A1FE56B7}">
      <dgm:prSet/>
      <dgm:spPr/>
      <dgm:t>
        <a:bodyPr/>
        <a:lstStyle/>
        <a:p>
          <a:endParaRPr lang="sr-Latn-RS"/>
        </a:p>
      </dgm:t>
    </dgm:pt>
    <dgm:pt modelId="{626896D2-9BF1-43A0-859E-40280E403365}" type="sibTrans" cxnId="{3ECB48E8-6B4E-40B2-834A-72C0A1FE56B7}">
      <dgm:prSet/>
      <dgm:spPr/>
      <dgm:t>
        <a:bodyPr/>
        <a:lstStyle/>
        <a:p>
          <a:endParaRPr lang="sr-Latn-RS"/>
        </a:p>
      </dgm:t>
    </dgm:pt>
    <dgm:pt modelId="{0ED15D2D-79F4-4C51-A7F1-B17B75C44B4C}">
      <dgm:prSet custT="1"/>
      <dgm:spPr>
        <a:gradFill rotWithShape="0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Apatin</a:t>
          </a:r>
          <a:endParaRPr lang="sr-Latn-R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4E153-489D-4293-8278-46A03CEA3B07}" type="parTrans" cxnId="{2009FE65-FB31-4820-82CB-7CC945C8EBAD}">
      <dgm:prSet/>
      <dgm:spPr/>
      <dgm:t>
        <a:bodyPr/>
        <a:lstStyle/>
        <a:p>
          <a:endParaRPr lang="sr-Latn-RS"/>
        </a:p>
      </dgm:t>
    </dgm:pt>
    <dgm:pt modelId="{90049248-C4F1-473E-86C2-40C9BAC4129A}" type="sibTrans" cxnId="{2009FE65-FB31-4820-82CB-7CC945C8EBAD}">
      <dgm:prSet/>
      <dgm:spPr/>
      <dgm:t>
        <a:bodyPr/>
        <a:lstStyle/>
        <a:p>
          <a:endParaRPr lang="sr-Latn-RS"/>
        </a:p>
      </dgm:t>
    </dgm:pt>
    <dgm:pt modelId="{457C028E-5C8F-4833-A41A-2C39D6AD7379}" type="pres">
      <dgm:prSet presAssocID="{26643F5C-ACDA-4545-9248-5CEB298D71AE}" presName="diagram" presStyleCnt="0">
        <dgm:presLayoutVars>
          <dgm:dir/>
          <dgm:animLvl val="lvl"/>
          <dgm:resizeHandles val="exact"/>
        </dgm:presLayoutVars>
      </dgm:prSet>
      <dgm:spPr/>
    </dgm:pt>
    <dgm:pt modelId="{8B311AAF-4A11-4488-AF24-4EC6B32425CA}" type="pres">
      <dgm:prSet presAssocID="{51A8C7AC-00EB-4B44-935B-7C3519FF0AC6}" presName="compNode" presStyleCnt="0"/>
      <dgm:spPr/>
    </dgm:pt>
    <dgm:pt modelId="{0E8E5BD8-9A85-458B-B9F9-77277A4C0726}" type="pres">
      <dgm:prSet presAssocID="{51A8C7AC-00EB-4B44-935B-7C3519FF0AC6}" presName="childRect" presStyleLbl="bgAcc1" presStyleIdx="0" presStyleCnt="1" custLinFactNeighborX="-20840" custLinFactNeighborY="737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70B3A83-7DBF-43F1-8887-7913CC4C20F9}" type="pres">
      <dgm:prSet presAssocID="{51A8C7AC-00EB-4B44-935B-7C3519FF0A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95748F7-D0C4-4D39-AC3F-F2602238975A}" type="pres">
      <dgm:prSet presAssocID="{51A8C7AC-00EB-4B44-935B-7C3519FF0AC6}" presName="parentRect" presStyleLbl="alignNode1" presStyleIdx="0" presStyleCnt="1" custLinFactNeighborX="-20359" custLinFactNeighborY="-43912"/>
      <dgm:spPr/>
      <dgm:t>
        <a:bodyPr/>
        <a:lstStyle/>
        <a:p>
          <a:endParaRPr lang="sr-Latn-RS"/>
        </a:p>
      </dgm:t>
    </dgm:pt>
    <dgm:pt modelId="{6E8F0427-4454-4FCF-AFED-3CADED678D66}" type="pres">
      <dgm:prSet presAssocID="{51A8C7AC-00EB-4B44-935B-7C3519FF0AC6}" presName="adorn" presStyleLbl="fgAccFollowNode1" presStyleIdx="0" presStyleCnt="1" custLinFactNeighborX="-64882" custLinFactNeighborY="-4586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5000" b="-5000"/>
          </a:stretch>
        </a:blipFill>
      </dgm:spPr>
    </dgm:pt>
  </dgm:ptLst>
  <dgm:cxnLst>
    <dgm:cxn modelId="{732CFF58-A861-482A-ABD0-3686B99AC341}" type="presOf" srcId="{51A8C7AC-00EB-4B44-935B-7C3519FF0AC6}" destId="{370B3A83-7DBF-43F1-8887-7913CC4C20F9}" srcOrd="0" destOrd="0" presId="urn:microsoft.com/office/officeart/2005/8/layout/bList2"/>
    <dgm:cxn modelId="{644A36A2-C22D-4E69-9127-A10474BDC613}" type="presOf" srcId="{51A8C7AC-00EB-4B44-935B-7C3519FF0AC6}" destId="{995748F7-D0C4-4D39-AC3F-F2602238975A}" srcOrd="1" destOrd="0" presId="urn:microsoft.com/office/officeart/2005/8/layout/bList2"/>
    <dgm:cxn modelId="{2009FE65-FB31-4820-82CB-7CC945C8EBAD}" srcId="{51A8C7AC-00EB-4B44-935B-7C3519FF0AC6}" destId="{0ED15D2D-79F4-4C51-A7F1-B17B75C44B4C}" srcOrd="0" destOrd="0" parTransId="{FE14E153-489D-4293-8278-46A03CEA3B07}" sibTransId="{90049248-C4F1-473E-86C2-40C9BAC4129A}"/>
    <dgm:cxn modelId="{3ECB48E8-6B4E-40B2-834A-72C0A1FE56B7}" srcId="{26643F5C-ACDA-4545-9248-5CEB298D71AE}" destId="{51A8C7AC-00EB-4B44-935B-7C3519FF0AC6}" srcOrd="0" destOrd="0" parTransId="{B6695E23-4983-4367-B2DF-E5AB7D292BB0}" sibTransId="{626896D2-9BF1-43A0-859E-40280E403365}"/>
    <dgm:cxn modelId="{4958528B-E6B4-4245-967D-178B8A900292}" type="presOf" srcId="{0ED15D2D-79F4-4C51-A7F1-B17B75C44B4C}" destId="{0E8E5BD8-9A85-458B-B9F9-77277A4C0726}" srcOrd="0" destOrd="0" presId="urn:microsoft.com/office/officeart/2005/8/layout/bList2"/>
    <dgm:cxn modelId="{7EC08216-7EDE-4139-AF84-D415AF4A2EFF}" type="presOf" srcId="{26643F5C-ACDA-4545-9248-5CEB298D71AE}" destId="{457C028E-5C8F-4833-A41A-2C39D6AD7379}" srcOrd="0" destOrd="0" presId="urn:microsoft.com/office/officeart/2005/8/layout/bList2"/>
    <dgm:cxn modelId="{6D58D1B6-3997-43BD-BB0F-6A40EA58E99D}" type="presParOf" srcId="{457C028E-5C8F-4833-A41A-2C39D6AD7379}" destId="{8B311AAF-4A11-4488-AF24-4EC6B32425CA}" srcOrd="0" destOrd="0" presId="urn:microsoft.com/office/officeart/2005/8/layout/bList2"/>
    <dgm:cxn modelId="{261E3C3F-C110-4425-8A8A-163F86A9A7C7}" type="presParOf" srcId="{8B311AAF-4A11-4488-AF24-4EC6B32425CA}" destId="{0E8E5BD8-9A85-458B-B9F9-77277A4C0726}" srcOrd="0" destOrd="0" presId="urn:microsoft.com/office/officeart/2005/8/layout/bList2"/>
    <dgm:cxn modelId="{90FE5641-2663-4D5C-898D-6363AEA05FE1}" type="presParOf" srcId="{8B311AAF-4A11-4488-AF24-4EC6B32425CA}" destId="{370B3A83-7DBF-43F1-8887-7913CC4C20F9}" srcOrd="1" destOrd="0" presId="urn:microsoft.com/office/officeart/2005/8/layout/bList2"/>
    <dgm:cxn modelId="{D21552FF-2D04-47A0-A123-86C695545730}" type="presParOf" srcId="{8B311AAF-4A11-4488-AF24-4EC6B32425CA}" destId="{995748F7-D0C4-4D39-AC3F-F2602238975A}" srcOrd="2" destOrd="0" presId="urn:microsoft.com/office/officeart/2005/8/layout/bList2"/>
    <dgm:cxn modelId="{19F972F2-606F-41D4-A0FB-BF20B37BC1B4}" type="presParOf" srcId="{8B311AAF-4A11-4488-AF24-4EC6B32425CA}" destId="{6E8F0427-4454-4FCF-AFED-3CADED678D6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B2D8CB-DB4D-4B55-A7F4-FB82D9D92B61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670169-2856-44DB-B195-33422A7D7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DEA2D-AAF7-4AD7-A5E6-FDE702824597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74015F-2BBA-4A06-AB1A-B4973DC90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FBF2F5-9368-4095-B95A-06F168A5C8D7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FF7AC3-3A43-440F-9D3D-5CC45D21F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871E0-9C27-4C1D-9CF6-213DD5966A2B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F3B0E8-E759-4BA6-9046-7292B1175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373A9-4C1F-4362-87D7-2D65DA361EA2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9704A2-721E-4C41-AC79-DDD9FB940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70DE4C-A667-41E6-A4D2-FB68FFC0C3A2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C121E8-4996-43C5-B0EF-4E6E80E13D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0F6C2-2922-40C9-80DC-B8207CE1273C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960C04-70DA-4301-A691-EFDC48BCBF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3BF859-0670-4DE9-BE39-B65BC7F00F6A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C13587-4BF4-4A4D-9414-69F002C1C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3D019F-EAA4-4CC1-A576-345AB9D2451E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5D04DF-03F3-442C-9A7B-F45DE590A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ABDB0-E097-4AC9-AEB8-7C64F32FB925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8FA2DE-615B-431D-9B3B-03AA1F626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AC6AA-FFC7-49C9-8552-86E4C8F68526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D3FFB5-A47A-4746-93EB-8A7912322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F80A6C-B6F9-44AD-949A-67143B3EAA20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56B0F7-9225-4DC6-BF4B-D83D779C2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214C4-1823-40DB-B961-A5E8120BF0DF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5776A6-9F96-46BA-8B75-E7FA3C663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720998-A94B-44A3-9439-4D1215E2CE88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09FE1B-1D82-4185-9828-3DF4CBB38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257685-CA96-4C15-B42C-79A29231C289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9B8D7F-8095-4EF0-B56E-07A589FE2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5183E5-9D1E-47E2-8557-822B0551C4EB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ECD6E4-6044-492D-93A8-74D4C7620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7907369-BC02-4496-BE0B-21ECFA1A60A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C319034-848E-4BE6-823C-88A28FB18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Stomatologija deca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Apatin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Zadovoljstvo korisnika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246" y="1891189"/>
            <a:ext cx="910129" cy="89559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=17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36</a:t>
            </a:r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7778" y="510670"/>
            <a:ext cx="2024913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5">
                  <a:lumMod val="20000"/>
                  <a:lumOff val="80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Starost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15 do 80 godina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948" y="4342318"/>
            <a:ext cx="1107996" cy="646331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Skola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62,2% sss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75015" y="1661813"/>
            <a:ext cx="2678938" cy="923330"/>
          </a:xfrm>
          <a:prstGeom prst="rect">
            <a:avLst/>
          </a:prstGeom>
          <a:gradFill>
            <a:gsLst>
              <a:gs pos="0">
                <a:srgbClr val="7030A0"/>
              </a:gs>
              <a:gs pos="0">
                <a:schemeClr val="accent5"/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Materijalno stanje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45,3%osrednjeg mat.stanja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32,4% dobrog mat.stanja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7707" y="4701532"/>
            <a:ext cx="3332964" cy="1200329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25581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rgbClr val="FFFF00"/>
              </a:gs>
            </a:gsLst>
            <a:path path="circle">
              <a:fillToRect l="50000" t="50000" r="100000" b="100000"/>
            </a:path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60,4% su sami birali stom.za dete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49,1% zna,kako ga menjati ,ipak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71,7% nije menjalo stomatologa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39,6% je duze od 3 god.kod stom.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094051" y="6411496"/>
            <a:ext cx="45719" cy="45719"/>
          </a:xfrm>
          <a:prstGeom prst="rect">
            <a:avLst/>
          </a:prstGeom>
          <a:gradFill>
            <a:gsLst>
              <a:gs pos="89920">
                <a:schemeClr val="bg2">
                  <a:lumMod val="90000"/>
                </a:schemeClr>
              </a:gs>
              <a:gs pos="25581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Broj poseta stomatologu</a:t>
            </a:r>
          </a:p>
        </p:txBody>
      </p:sp>
      <p:graphicFrame>
        <p:nvGraphicFramePr>
          <p:cNvPr id="20482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563688"/>
          <a:ext cx="9017000" cy="4398962"/>
        </p:xfrm>
        <a:graphic>
          <a:graphicData uri="http://schemas.openxmlformats.org/presentationml/2006/ole">
            <p:oleObj spid="_x0000_s20482" r:id="rId3" imgW="9022862" imgH="4395597" progId="Excel.Char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0786" y="464999"/>
            <a:ext cx="3839513" cy="1200329"/>
          </a:xfrm>
          <a:prstGeom prst="rect">
            <a:avLst/>
          </a:prstGeom>
          <a:gradFill>
            <a:gsLst>
              <a:gs pos="0">
                <a:srgbClr val="FF0000"/>
              </a:gs>
              <a:gs pos="12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24,5% ceka na prijem,obicno do 3 dana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15,1% vise od tri dana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26,4% bude istog dana primljeno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26,4% ne zakazuje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Da li stomatolog razgovara s vama o ...</a:t>
            </a:r>
          </a:p>
        </p:txBody>
      </p:sp>
      <p:graphicFrame>
        <p:nvGraphicFramePr>
          <p:cNvPr id="21506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392238"/>
          <a:ext cx="9017000" cy="5102225"/>
        </p:xfrm>
        <a:graphic>
          <a:graphicData uri="http://schemas.openxmlformats.org/presentationml/2006/ole">
            <p:oleObj spid="_x0000_s21506" r:id="rId3" imgW="9022862" imgH="51027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1350425" cy="533178"/>
          </a:xfrm>
          <a:gradFill>
            <a:gsLst>
              <a:gs pos="13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iskazi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2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135063"/>
          <a:ext cx="9017000" cy="5373687"/>
        </p:xfrm>
        <a:graphic>
          <a:graphicData uri="http://schemas.openxmlformats.org/presentationml/2006/ole">
            <p:oleObj spid="_x0000_s22532" r:id="rId3" imgW="9022862" imgH="537713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70485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Organizacija sluzbe</a:t>
            </a:r>
          </a:p>
        </p:txBody>
      </p:sp>
      <p:graphicFrame>
        <p:nvGraphicFramePr>
          <p:cNvPr id="23554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277938"/>
          <a:ext cx="9017000" cy="5230812"/>
        </p:xfrm>
        <a:graphic>
          <a:graphicData uri="http://schemas.openxmlformats.org/presentationml/2006/ole">
            <p:oleObj spid="_x0000_s23554" r:id="rId3" imgW="9022862" imgH="523082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928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placanja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80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277938"/>
          <a:ext cx="9017000" cy="5345112"/>
        </p:xfrm>
        <a:graphic>
          <a:graphicData uri="http://schemas.openxmlformats.org/presentationml/2006/ole">
            <p:oleObj spid="_x0000_s24580" r:id="rId3" imgW="9022862" imgH="534055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9324" y="388938"/>
            <a:ext cx="3505199" cy="976312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se u proteklih godinu dana desilo, da ste odustali od odlaska stom.jer niste imali novca?</a:t>
            </a: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4" name="Content Placeholder 10"/>
          <p:cNvGraphicFramePr>
            <a:graphicFrameLocks noGrp="1"/>
          </p:cNvGraphicFramePr>
          <p:nvPr>
            <p:ph idx="1"/>
          </p:nvPr>
        </p:nvGraphicFramePr>
        <p:xfrm>
          <a:off x="5106988" y="338138"/>
          <a:ext cx="6859587" cy="6089650"/>
        </p:xfrm>
        <a:graphic>
          <a:graphicData uri="http://schemas.openxmlformats.org/presentationml/2006/ole">
            <p:oleObj spid="_x0000_s25604" r:id="rId3" imgW="6858594" imgH="6096528" progId="Excel.Chart.8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60437" y="1641475"/>
            <a:ext cx="3505199" cy="4262436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r-Latn-R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r-Latn-R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r-Latn-R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r-Latn-R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 =18,9%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=66,0%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secam se =9,4%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Missing = 5,7%</a:t>
            </a:r>
            <a:endParaRPr lang="sr-Latn-R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3681" y="2967335"/>
            <a:ext cx="5724645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AA4C"/>
                </a:solidFill>
                <a:effectLst>
                  <a:outerShdw blurRad="12700" dist="38100" dir="2700000" algn="tl" rotWithShape="0">
                    <a:srgbClr val="92AA4C">
                      <a:lumMod val="60000"/>
                      <a:lumOff val="40000"/>
                    </a:srgbClr>
                  </a:outerShdw>
                </a:effectLst>
                <a:latin typeface="+mn-lt"/>
                <a:cs typeface="+mn-cs"/>
              </a:rPr>
              <a:t>HVALA na paznji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92AA4C"/>
              </a:solidFill>
              <a:effectLst>
                <a:outerShdw blurRad="12700" dist="38100" dir="2700000" algn="tl" rotWithShape="0">
                  <a:srgbClr val="92AA4C">
                    <a:lumMod val="60000"/>
                    <a:lumOff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750" y="5786438"/>
            <a:ext cx="2412840" cy="707886"/>
          </a:xfrm>
          <a:prstGeom prst="rect">
            <a:avLst/>
          </a:prstGeom>
          <a:gradFill flip="none" rotWithShape="1">
            <a:gsLst>
              <a:gs pos="35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prstClr val="black"/>
                </a:solidFill>
                <a:latin typeface="Freestyle Script" panose="030804020302050B0404" pitchFamily="66" charset="0"/>
                <a:cs typeface="+mn-cs"/>
              </a:rPr>
              <a:t>Davorka Bosnic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prstClr val="black"/>
                </a:solidFill>
                <a:latin typeface="Freestyle Script" panose="030804020302050B0404" pitchFamily="66" charset="0"/>
                <a:cs typeface="+mn-cs"/>
              </a:rPr>
              <a:t>Dipl.psiholog ZZJZ Sombor,2016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115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Arial</vt:lpstr>
      <vt:lpstr>Century Gothic</vt:lpstr>
      <vt:lpstr>Wingdings 3</vt:lpstr>
      <vt:lpstr>Calibri</vt:lpstr>
      <vt:lpstr>Times New Roman</vt:lpstr>
      <vt:lpstr>Freestyle Script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Microsoft Excel Chart</vt:lpstr>
      <vt:lpstr>Stomatologija deca 2015</vt:lpstr>
      <vt:lpstr>Slide 2</vt:lpstr>
      <vt:lpstr>Broj poseta stomatologu</vt:lpstr>
      <vt:lpstr>Da li stomatolog razgovara s vama o ...</vt:lpstr>
      <vt:lpstr>Slide 5</vt:lpstr>
      <vt:lpstr>Organizacija sluzbe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Statistika</cp:lastModifiedBy>
  <cp:revision>13</cp:revision>
  <dcterms:created xsi:type="dcterms:W3CDTF">2016-06-03T09:38:30Z</dcterms:created>
  <dcterms:modified xsi:type="dcterms:W3CDTF">2016-09-21T07:38:12Z</dcterms:modified>
</cp:coreProperties>
</file>