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E4C44-284E-40E6-9A90-1E47DF0A66D4}" type="doc">
      <dgm:prSet loTypeId="urn:microsoft.com/office/officeart/2005/8/layout/vList4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sr-Latn-RS"/>
        </a:p>
      </dgm:t>
    </dgm:pt>
    <dgm:pt modelId="{3FD166BF-9C2D-48D2-A911-63A246DC6938}">
      <dgm:prSet phldrT="[Text]" custT="1"/>
      <dgm:spPr/>
      <dgm:t>
        <a:bodyPr/>
        <a:lstStyle/>
        <a:p>
          <a:r>
            <a:rPr lang="sr-Latn-RS" sz="2800" dirty="0" smtClean="0"/>
            <a:t>DZ Kula 216</a:t>
          </a:r>
        </a:p>
      </dgm:t>
    </dgm:pt>
    <dgm:pt modelId="{D330C9DA-ABE1-456B-AB16-1B3E23A8D2E2}" type="parTrans" cxnId="{339618D2-0504-473E-B457-666CAA66AF3B}">
      <dgm:prSet/>
      <dgm:spPr/>
      <dgm:t>
        <a:bodyPr/>
        <a:lstStyle/>
        <a:p>
          <a:endParaRPr lang="sr-Latn-RS"/>
        </a:p>
      </dgm:t>
    </dgm:pt>
    <dgm:pt modelId="{F9F93CEE-A8C2-4FB4-B76A-0D001BCE2C7D}" type="sibTrans" cxnId="{339618D2-0504-473E-B457-666CAA66AF3B}">
      <dgm:prSet/>
      <dgm:spPr/>
      <dgm:t>
        <a:bodyPr/>
        <a:lstStyle/>
        <a:p>
          <a:endParaRPr lang="sr-Latn-RS"/>
        </a:p>
      </dgm:t>
    </dgm:pt>
    <dgm:pt modelId="{6025E556-E2D1-4CA3-A622-642E221CF177}" type="pres">
      <dgm:prSet presAssocID="{2C5E4C44-284E-40E6-9A90-1E47DF0A66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F47D9E32-E280-4639-93D9-3A072F2DB49A}" type="pres">
      <dgm:prSet presAssocID="{3FD166BF-9C2D-48D2-A911-63A246DC6938}" presName="comp" presStyleCnt="0"/>
      <dgm:spPr/>
    </dgm:pt>
    <dgm:pt modelId="{14999BB7-9B07-4FA4-9B36-9A1A9198D7A7}" type="pres">
      <dgm:prSet presAssocID="{3FD166BF-9C2D-48D2-A911-63A246DC6938}" presName="box" presStyleLbl="node1" presStyleIdx="0" presStyleCnt="1"/>
      <dgm:spPr/>
      <dgm:t>
        <a:bodyPr/>
        <a:lstStyle/>
        <a:p>
          <a:endParaRPr lang="sr-Latn-RS"/>
        </a:p>
      </dgm:t>
    </dgm:pt>
    <dgm:pt modelId="{B25444AA-B6ED-41D4-A3C4-A20DD4B73EC1}" type="pres">
      <dgm:prSet presAssocID="{3FD166BF-9C2D-48D2-A911-63A246DC6938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8000" r="-28000"/>
          </a:stretch>
        </a:blipFill>
      </dgm:spPr>
    </dgm:pt>
    <dgm:pt modelId="{9B6DFD86-385E-404C-968A-850B0FA5F660}" type="pres">
      <dgm:prSet presAssocID="{3FD166BF-9C2D-48D2-A911-63A246DC693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3C403F4-8C81-43B4-8183-8C3BECAAF07D}" type="presOf" srcId="{3FD166BF-9C2D-48D2-A911-63A246DC6938}" destId="{14999BB7-9B07-4FA4-9B36-9A1A9198D7A7}" srcOrd="0" destOrd="0" presId="urn:microsoft.com/office/officeart/2005/8/layout/vList4"/>
    <dgm:cxn modelId="{FFA3633C-9B22-45E1-8E61-51EB86D230E0}" type="presOf" srcId="{2C5E4C44-284E-40E6-9A90-1E47DF0A66D4}" destId="{6025E556-E2D1-4CA3-A622-642E221CF177}" srcOrd="0" destOrd="0" presId="urn:microsoft.com/office/officeart/2005/8/layout/vList4"/>
    <dgm:cxn modelId="{F4B58C07-05E4-433D-9028-B43638262245}" type="presOf" srcId="{3FD166BF-9C2D-48D2-A911-63A246DC6938}" destId="{9B6DFD86-385E-404C-968A-850B0FA5F660}" srcOrd="1" destOrd="0" presId="urn:microsoft.com/office/officeart/2005/8/layout/vList4"/>
    <dgm:cxn modelId="{339618D2-0504-473E-B457-666CAA66AF3B}" srcId="{2C5E4C44-284E-40E6-9A90-1E47DF0A66D4}" destId="{3FD166BF-9C2D-48D2-A911-63A246DC6938}" srcOrd="0" destOrd="0" parTransId="{D330C9DA-ABE1-456B-AB16-1B3E23A8D2E2}" sibTransId="{F9F93CEE-A8C2-4FB4-B76A-0D001BCE2C7D}"/>
    <dgm:cxn modelId="{10252705-B237-4661-B736-67BB01ABCA59}" type="presParOf" srcId="{6025E556-E2D1-4CA3-A622-642E221CF177}" destId="{F47D9E32-E280-4639-93D9-3A072F2DB49A}" srcOrd="0" destOrd="0" presId="urn:microsoft.com/office/officeart/2005/8/layout/vList4"/>
    <dgm:cxn modelId="{91EA959B-AFE1-476A-A0A7-80C9A4977A76}" type="presParOf" srcId="{F47D9E32-E280-4639-93D9-3A072F2DB49A}" destId="{14999BB7-9B07-4FA4-9B36-9A1A9198D7A7}" srcOrd="0" destOrd="0" presId="urn:microsoft.com/office/officeart/2005/8/layout/vList4"/>
    <dgm:cxn modelId="{96ECB3C3-4D17-43CB-B6B5-528E08542105}" type="presParOf" srcId="{F47D9E32-E280-4639-93D9-3A072F2DB49A}" destId="{B25444AA-B6ED-41D4-A3C4-A20DD4B73EC1}" srcOrd="1" destOrd="0" presId="urn:microsoft.com/office/officeart/2005/8/layout/vList4"/>
    <dgm:cxn modelId="{865F66C9-65E5-45E3-89E7-66DAFE89FDD9}" type="presParOf" srcId="{F47D9E32-E280-4639-93D9-3A072F2DB49A}" destId="{9B6DFD86-385E-404C-968A-850B0FA5F66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521B4-6B82-419C-A76E-E49EA54AA991}" type="doc">
      <dgm:prSet loTypeId="urn:microsoft.com/office/officeart/2005/8/layout/vList4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sr-Latn-RS"/>
        </a:p>
      </dgm:t>
    </dgm:pt>
    <dgm:pt modelId="{20314A59-A912-4B46-8E61-B3DF0D6BABFA}">
      <dgm:prSet phldrT="[Text]" custT="1"/>
      <dgm:spPr/>
      <dgm:t>
        <a:bodyPr/>
        <a:lstStyle/>
        <a:p>
          <a:r>
            <a:rPr lang="sr-Latn-RS" sz="2800" dirty="0" smtClean="0"/>
            <a:t>Ginekologija 12</a:t>
          </a:r>
        </a:p>
        <a:p>
          <a:r>
            <a:rPr lang="sr-Latn-RS" sz="2800" dirty="0" smtClean="0"/>
            <a:t>Opsta medicina 119</a:t>
          </a:r>
        </a:p>
        <a:p>
          <a:r>
            <a:rPr lang="sr-Latn-RS" sz="2800" dirty="0" smtClean="0"/>
            <a:t>Pedijatrija 85</a:t>
          </a:r>
          <a:endParaRPr lang="sr-Latn-RS" sz="2800" dirty="0"/>
        </a:p>
      </dgm:t>
    </dgm:pt>
    <dgm:pt modelId="{7FCEBC80-787C-44C1-8DDF-B0FDFC30CBF0}" type="parTrans" cxnId="{D2D11947-C26E-436A-B38B-DA4AD99131F9}">
      <dgm:prSet/>
      <dgm:spPr/>
      <dgm:t>
        <a:bodyPr/>
        <a:lstStyle/>
        <a:p>
          <a:endParaRPr lang="sr-Latn-RS"/>
        </a:p>
      </dgm:t>
    </dgm:pt>
    <dgm:pt modelId="{54523E33-62C9-4745-BD1F-F0FDBD7F9419}" type="sibTrans" cxnId="{D2D11947-C26E-436A-B38B-DA4AD99131F9}">
      <dgm:prSet/>
      <dgm:spPr/>
      <dgm:t>
        <a:bodyPr/>
        <a:lstStyle/>
        <a:p>
          <a:endParaRPr lang="sr-Latn-RS"/>
        </a:p>
      </dgm:t>
    </dgm:pt>
    <dgm:pt modelId="{96B4949E-5F3E-4689-9F0D-46F3142C37E3}" type="pres">
      <dgm:prSet presAssocID="{67C521B4-6B82-419C-A76E-E49EA54AA9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8912EFAD-924D-4F49-ABDF-1C76CF2EDF37}" type="pres">
      <dgm:prSet presAssocID="{20314A59-A912-4B46-8E61-B3DF0D6BABFA}" presName="comp" presStyleCnt="0"/>
      <dgm:spPr/>
    </dgm:pt>
    <dgm:pt modelId="{575D9103-F796-416F-BC74-DFF3220A4DB1}" type="pres">
      <dgm:prSet presAssocID="{20314A59-A912-4B46-8E61-B3DF0D6BABFA}" presName="box" presStyleLbl="node1" presStyleIdx="0" presStyleCnt="1"/>
      <dgm:spPr/>
      <dgm:t>
        <a:bodyPr/>
        <a:lstStyle/>
        <a:p>
          <a:endParaRPr lang="sr-Latn-RS"/>
        </a:p>
      </dgm:t>
    </dgm:pt>
    <dgm:pt modelId="{A10ED2D0-0AA0-4A06-9195-44861BB93B3A}" type="pres">
      <dgm:prSet presAssocID="{20314A59-A912-4B46-8E61-B3DF0D6BABFA}" presName="img" presStyleLbl="fgImgPlace1" presStyleIdx="0" presStyleCnt="1" custScaleX="90252" custScaleY="90504" custLinFactNeighborX="-19108" custLinFactNeighborY="-183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40000" r="-40000"/>
          </a:stretch>
        </a:blipFill>
      </dgm:spPr>
    </dgm:pt>
    <dgm:pt modelId="{184134D7-26DA-4B9F-9BDA-CF454E1C7BA5}" type="pres">
      <dgm:prSet presAssocID="{20314A59-A912-4B46-8E61-B3DF0D6BABF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2D11947-C26E-436A-B38B-DA4AD99131F9}" srcId="{67C521B4-6B82-419C-A76E-E49EA54AA991}" destId="{20314A59-A912-4B46-8E61-B3DF0D6BABFA}" srcOrd="0" destOrd="0" parTransId="{7FCEBC80-787C-44C1-8DDF-B0FDFC30CBF0}" sibTransId="{54523E33-62C9-4745-BD1F-F0FDBD7F9419}"/>
    <dgm:cxn modelId="{9989C904-A0B5-4DBE-9D3C-3535A1EF91F3}" type="presOf" srcId="{20314A59-A912-4B46-8E61-B3DF0D6BABFA}" destId="{184134D7-26DA-4B9F-9BDA-CF454E1C7BA5}" srcOrd="1" destOrd="0" presId="urn:microsoft.com/office/officeart/2005/8/layout/vList4"/>
    <dgm:cxn modelId="{B049EF39-C68F-43FC-80AA-66654E66BB55}" type="presOf" srcId="{20314A59-A912-4B46-8E61-B3DF0D6BABFA}" destId="{575D9103-F796-416F-BC74-DFF3220A4DB1}" srcOrd="0" destOrd="0" presId="urn:microsoft.com/office/officeart/2005/8/layout/vList4"/>
    <dgm:cxn modelId="{4D504971-52A1-46DD-B1CB-7C840BC612EC}" type="presOf" srcId="{67C521B4-6B82-419C-A76E-E49EA54AA991}" destId="{96B4949E-5F3E-4689-9F0D-46F3142C37E3}" srcOrd="0" destOrd="0" presId="urn:microsoft.com/office/officeart/2005/8/layout/vList4"/>
    <dgm:cxn modelId="{47B2A1E9-12A9-4289-BA5A-F2A1A53CD44F}" type="presParOf" srcId="{96B4949E-5F3E-4689-9F0D-46F3142C37E3}" destId="{8912EFAD-924D-4F49-ABDF-1C76CF2EDF37}" srcOrd="0" destOrd="0" presId="urn:microsoft.com/office/officeart/2005/8/layout/vList4"/>
    <dgm:cxn modelId="{92BE6A11-6035-464F-91EF-737BEB8C5829}" type="presParOf" srcId="{8912EFAD-924D-4F49-ABDF-1C76CF2EDF37}" destId="{575D9103-F796-416F-BC74-DFF3220A4DB1}" srcOrd="0" destOrd="0" presId="urn:microsoft.com/office/officeart/2005/8/layout/vList4"/>
    <dgm:cxn modelId="{FDC97072-3BA4-4819-8EB0-70D24E16DDAE}" type="presParOf" srcId="{8912EFAD-924D-4F49-ABDF-1C76CF2EDF37}" destId="{A10ED2D0-0AA0-4A06-9195-44861BB93B3A}" srcOrd="1" destOrd="0" presId="urn:microsoft.com/office/officeart/2005/8/layout/vList4"/>
    <dgm:cxn modelId="{89BB0549-5C85-4558-8E93-D42E225606A8}" type="presParOf" srcId="{8912EFAD-924D-4F49-ABDF-1C76CF2EDF37}" destId="{184134D7-26DA-4B9F-9BDA-CF454E1C7B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PanelTitle-GrommetsCombin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0A74F3-4B64-49E9-B46B-25A6C9B0D1AC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BE95BB-C570-4B24-B2B9-0785C6250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4A174D-079C-47AA-8D19-2CDF5C05717D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29A98D-9BDD-42F8-842C-5772484EA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128BD9-EA9B-413E-A84E-951F9492F248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18F242-FF8D-46AF-99BF-532FC1E6B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prstClr val="black"/>
                </a:solidFill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prstClr val="black"/>
                </a:solidFill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48260D-9530-4F1E-BCB6-7959A3EDB18A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4DDBCD-7F02-4EE1-90B1-5D25C0167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D50D97-C108-4882-9F6F-B4C8EA3D4249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88BA46-DAE2-4F2E-B40B-6235FC413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prstClr val="black"/>
                </a:solidFill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prstClr val="black"/>
                </a:solidFill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BFAD76-A3E9-4E9C-BEF1-AA09BC0EF984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0B2C1B-5B67-4B41-8CD2-B67805D8B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A8E494-8027-49F6-995F-5F40F3238DD2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1ABF79-2E26-4812-8C32-D7D19267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663326-2AED-42B3-A870-7D19402B97D0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59D2FB-6A7D-4091-B90F-B40C614CA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6B19C-9916-463D-BD7D-F6458BA8F9E3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3A74A9-5C94-4006-BDAF-F5F0E8420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4D980-4326-4DD4-97AE-DF6A4382D455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5E01E7-D33E-4FA0-A3C0-15D9B8D11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3FE8F7-77CA-4AE3-B422-0D488122426E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911E8F-156D-466D-85AF-537614844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DFBFFA-0526-4A1F-8042-225F84896D87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687CE4-7FA5-4040-81A6-86169A708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F98ED2-E895-4EA7-9D7B-848EC24D6D31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DDD5EC-711C-4D40-8667-DA1E6943A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566BB-9634-4381-B522-10639BBC8519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E81EF9-9CA3-4FF6-B331-9CC5E2364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1DD61B-DAA2-4452-B53E-87B0965CDC8F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18C774-90FA-452E-A184-A7F31F87C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4B0BAE-5991-4F1C-9876-F2617D3189F4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BBF668-729C-4505-B4B9-534AB70C3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5ACAA-B557-4A89-BD80-09F696D83A02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574140-0F6F-486E-86EB-4DE53BD3C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fld id="{B6C68477-8D83-4799-AE04-11F9355CD8B3}" type="datetimeFigureOut">
              <a:rPr lang="en-US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fld id="{EA5C4218-9A0B-4560-8D08-F1A794CAA3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r>
              <a:rPr lang="en-US" sz="3200" smtClean="0">
                <a:ln>
                  <a:noFill/>
                </a:ln>
              </a:rPr>
              <a:t>Zadovoljstvo korisnika uslugama izabranog lekara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txBody>
          <a:bodyPr rtlCol="0"/>
          <a:lstStyle/>
          <a:p>
            <a:pPr fontAlgn="auto">
              <a:buFont typeface="Arial"/>
              <a:buNone/>
              <a:defRPr/>
            </a:pPr>
            <a:r>
              <a:rPr lang="sr-Latn-RS" dirty="0" smtClean="0"/>
              <a:t>KULA 2015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8328" y="2967335"/>
            <a:ext cx="42953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n-lt"/>
                <a:cs typeface="+mn-cs"/>
              </a:rPr>
              <a:t>Your text here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2975" y="982131"/>
            <a:ext cx="10287000" cy="1303869"/>
          </a:xfrm>
          <a:gradFill flip="none" rotWithShape="1">
            <a:gsLst>
              <a:gs pos="0">
                <a:srgbClr val="7030A0"/>
              </a:gs>
              <a:gs pos="99000">
                <a:schemeClr val="bg1">
                  <a:lumMod val="85000"/>
                </a:schemeClr>
              </a:gs>
              <a:gs pos="54000">
                <a:schemeClr val="accent1">
                  <a:lumMod val="20000"/>
                  <a:lumOff val="80000"/>
                </a:schemeClr>
              </a:gs>
              <a:gs pos="33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r-Latn-R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2975" y="1385888"/>
            <a:ext cx="10287000" cy="4489981"/>
          </a:xfrm>
          <a:gradFill>
            <a:gsLst>
              <a:gs pos="0">
                <a:srgbClr val="7030A0"/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59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</p:spPr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endParaRPr lang="sr-Latn-R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4112" y="2814638"/>
            <a:ext cx="2843988" cy="92333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  <a:scene3d>
              <a:camera prst="isometricOffAxis1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+mn-lt"/>
                <a:cs typeface="+mn-cs"/>
              </a:rPr>
              <a:t>HVALA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8681" name="TextBox 7"/>
          <p:cNvSpPr txBox="1">
            <a:spLocks noChangeArrowheads="1"/>
          </p:cNvSpPr>
          <p:nvPr/>
        </p:nvSpPr>
        <p:spPr bwMode="auto">
          <a:xfrm>
            <a:off x="7372350" y="5461000"/>
            <a:ext cx="3643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>
                <a:solidFill>
                  <a:srgbClr val="000000"/>
                </a:solidFill>
                <a:latin typeface="Brush Script MT" pitchFamily="66" charset="0"/>
              </a:rPr>
              <a:t>Davorka Bosnic</a:t>
            </a:r>
          </a:p>
          <a:p>
            <a:pPr defTabSz="457200"/>
            <a:r>
              <a:rPr lang="en-US" sz="2400">
                <a:solidFill>
                  <a:srgbClr val="000000"/>
                </a:solidFill>
                <a:latin typeface="Brush Script MT" pitchFamily="66" charset="0"/>
              </a:rPr>
              <a:t>Dipl.psiholog ZZJZ Sombor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M=77</a:t>
            </a:r>
            <a:b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Z=137</a:t>
            </a:r>
            <a:b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missing=2</a:t>
            </a:r>
            <a:b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starost od 15 -88 god.</a:t>
            </a:r>
            <a:endParaRPr lang="sr-Latn-R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4" name="Text Placeholder 4"/>
          <p:cNvSpPr>
            <a:spLocks noGrp="1"/>
          </p:cNvSpPr>
          <p:nvPr>
            <p:ph type="body" idx="1"/>
          </p:nvPr>
        </p:nvSpPr>
        <p:spPr>
          <a:xfrm>
            <a:off x="1295400" y="2659063"/>
            <a:ext cx="4718050" cy="576262"/>
          </a:xfrm>
        </p:spPr>
        <p:txBody>
          <a:bodyPr/>
          <a:lstStyle/>
          <a:p>
            <a:r>
              <a:rPr lang="en-US" smtClean="0"/>
              <a:t>ustanove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1295400" y="3243263"/>
          <a:ext cx="4718050" cy="263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6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80138" y="2659063"/>
            <a:ext cx="4718050" cy="576262"/>
          </a:xfrm>
        </p:spPr>
        <p:txBody>
          <a:bodyPr/>
          <a:lstStyle/>
          <a:p>
            <a:r>
              <a:rPr lang="en-US" smtClean="0"/>
              <a:t>odeljenja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6180138" y="3243263"/>
          <a:ext cx="4718050" cy="263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38757" y="872197"/>
            <a:ext cx="4098173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68,5%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srednjeg strucnog obrazovanja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40%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osrednjeg materijalnog stanja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81,5%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samo izabralo svog lekara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31%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zna kako ga moze menjati,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19%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ga je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menjalo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(uglavnom zboh selidbi i promene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praxe ali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2,3% zbog nesporazuma,koji su imali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>
                <a:solidFill>
                  <a:prstClr val="black"/>
                </a:solidFill>
                <a:latin typeface="+mn-lt"/>
                <a:cs typeface="+mn-cs"/>
              </a:rPr>
              <a:t>63,4% je duze od tri god kod svog lekara)</a:t>
            </a:r>
            <a:endParaRPr lang="sr-Latn-RS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1">
                <a:lumMod val="5000"/>
                <a:lumOff val="95000"/>
              </a:schemeClr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57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Broj poseta lekaru</a:t>
            </a:r>
            <a:endParaRPr lang="sr-Latn-R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1509" name="Content Placeholder 11"/>
          <p:cNvGraphicFramePr>
            <a:graphicFrameLocks noGrp="1"/>
          </p:cNvGraphicFramePr>
          <p:nvPr>
            <p:ph idx="1"/>
          </p:nvPr>
        </p:nvGraphicFramePr>
        <p:xfrm>
          <a:off x="1244600" y="2506663"/>
          <a:ext cx="9702800" cy="3419475"/>
        </p:xfrm>
        <a:graphic>
          <a:graphicData uri="http://schemas.openxmlformats.org/presentationml/2006/ole">
            <p:oleObj spid="_x0000_s21509" r:id="rId3" imgW="9705673" imgH="3420152" progId="Excel.Chart.8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468751" y="982132"/>
            <a:ext cx="2907976" cy="923330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57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</a:gradFill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74,1%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svom izabranom lekaru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ode nenajavljen...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0,9 %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ceka vise od tri dana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69" y="728914"/>
            <a:ext cx="9601196" cy="97327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8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Vas lekar s vama razgovara o:</a:t>
            </a:r>
            <a:endParaRPr lang="sr-Latn-R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2532" name="Content Placeholder 11"/>
          <p:cNvGraphicFramePr>
            <a:graphicFrameLocks noGrp="1"/>
          </p:cNvGraphicFramePr>
          <p:nvPr>
            <p:ph idx="1"/>
          </p:nvPr>
        </p:nvGraphicFramePr>
        <p:xfrm>
          <a:off x="1244600" y="1862138"/>
          <a:ext cx="9702800" cy="4322762"/>
        </p:xfrm>
        <a:graphic>
          <a:graphicData uri="http://schemas.openxmlformats.org/presentationml/2006/ole">
            <p:oleObj spid="_x0000_s22532" r:id="rId3" imgW="9705673" imgH="431634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55688" y="968375"/>
            <a:ext cx="3362325" cy="903288"/>
          </a:xfrm>
        </p:spPr>
        <p:txBody>
          <a:bodyPr/>
          <a:lstStyle/>
          <a:p>
            <a:r>
              <a:rPr lang="en-US" sz="2800" smtClean="0">
                <a:ln>
                  <a:noFill/>
                </a:ln>
              </a:rPr>
              <a:t>Medicinske sestre...</a:t>
            </a:r>
          </a:p>
        </p:txBody>
      </p:sp>
      <p:graphicFrame>
        <p:nvGraphicFramePr>
          <p:cNvPr id="23555" name="Content Placeholder 7"/>
          <p:cNvGraphicFramePr>
            <a:graphicFrameLocks noGrp="1"/>
          </p:cNvGraphicFramePr>
          <p:nvPr>
            <p:ph idx="1"/>
          </p:nvPr>
        </p:nvGraphicFramePr>
        <p:xfrm>
          <a:off x="484188" y="1651000"/>
          <a:ext cx="11144250" cy="4546600"/>
        </p:xfrm>
        <a:graphic>
          <a:graphicData uri="http://schemas.openxmlformats.org/presentationml/2006/ole">
            <p:oleObj spid="_x0000_s23555" r:id="rId3" imgW="11150550" imgH="454801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883896" cy="63565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Moj lekar...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4580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566863"/>
          <a:ext cx="9702800" cy="4359275"/>
        </p:xfrm>
        <a:graphic>
          <a:graphicData uri="http://schemas.openxmlformats.org/presentationml/2006/ole">
            <p:oleObj spid="_x0000_s24580" r:id="rId3" imgW="9705673" imgH="435901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51" y="602304"/>
            <a:ext cx="3417275" cy="523111"/>
          </a:xfrm>
          <a:gradFill>
            <a:gsLst>
              <a:gs pos="0">
                <a:schemeClr val="bg1">
                  <a:lumMod val="6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Organizacija sluzbe...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5604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074738"/>
          <a:ext cx="9702800" cy="5362575"/>
        </p:xfrm>
        <a:graphic>
          <a:graphicData uri="http://schemas.openxmlformats.org/presentationml/2006/ole">
            <p:oleObj spid="_x0000_s25604" r:id="rId3" imgW="9705673" imgH="536494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766" y="750312"/>
            <a:ext cx="3611449" cy="5375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Placanja...</a:t>
            </a:r>
            <a:endParaRPr lang="sr-Latn-R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6629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339850"/>
          <a:ext cx="9702800" cy="4586288"/>
        </p:xfrm>
        <a:graphic>
          <a:graphicData uri="http://schemas.openxmlformats.org/presentationml/2006/ole">
            <p:oleObj spid="_x0000_s26629" r:id="rId3" imgW="9705673" imgH="4584589" progId="Excel.Chart.8">
              <p:embed/>
            </p:oleObj>
          </a:graphicData>
        </a:graphic>
      </p:graphicFrame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5683250" y="557213"/>
            <a:ext cx="5424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Garamond" pitchFamily="18" charset="0"/>
              </a:rPr>
              <a:t>11,6% nije otislo na potreban pregled, jer nije imalo novca!</a:t>
            </a:r>
          </a:p>
          <a:p>
            <a:pPr defTabSz="457200"/>
            <a:r>
              <a:rPr lang="en-US">
                <a:solidFill>
                  <a:srgbClr val="000000"/>
                </a:solidFill>
                <a:latin typeface="Garamond" pitchFamily="18" charset="0"/>
              </a:rPr>
              <a:t>7,9% se ne seca, a</a:t>
            </a:r>
          </a:p>
          <a:p>
            <a:pPr defTabSz="457200"/>
            <a:r>
              <a:rPr lang="en-US">
                <a:solidFill>
                  <a:srgbClr val="000000"/>
                </a:solidFill>
                <a:latin typeface="Garamond" pitchFamily="18" charset="0"/>
              </a:rPr>
              <a:t>4,6% nije odgovorilo na pitanje.                       (28.4% ?)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gradFill>
            <a:gsLst>
              <a:gs pos="13000">
                <a:srgbClr val="7030A0"/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7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Uzevsi sve u obzir,procenite vase zadovoljstvo zdravstvenom zastitom,ove sluzbe</a:t>
            </a:r>
            <a:endParaRPr lang="sr-Latn-R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7652" name="Content Placeholder 12"/>
          <p:cNvGraphicFramePr>
            <a:graphicFrameLocks noGrp="1"/>
          </p:cNvGraphicFramePr>
          <p:nvPr>
            <p:ph idx="1"/>
          </p:nvPr>
        </p:nvGraphicFramePr>
        <p:xfrm>
          <a:off x="1244600" y="2506663"/>
          <a:ext cx="9702800" cy="3419475"/>
        </p:xfrm>
        <a:graphic>
          <a:graphicData uri="http://schemas.openxmlformats.org/presentationml/2006/ole">
            <p:oleObj spid="_x0000_s27652" r:id="rId3" imgW="9705673" imgH="342015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488</TotalTime>
  <Words>125</Words>
  <Application>Microsoft Office PowerPoint</Application>
  <PresentationFormat>Custom</PresentationFormat>
  <Paragraphs>28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33" baseType="lpstr">
      <vt:lpstr>Garamond</vt:lpstr>
      <vt:lpstr>Arial</vt:lpstr>
      <vt:lpstr>Calibri</vt:lpstr>
      <vt:lpstr>Brush Script MT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Microsoft Excel Chart</vt:lpstr>
      <vt:lpstr>Zadovoljstvo korisnika uslugama izabranog lekara</vt:lpstr>
      <vt:lpstr>Slide 2</vt:lpstr>
      <vt:lpstr>Slide 3</vt:lpstr>
      <vt:lpstr>Slide 4</vt:lpstr>
      <vt:lpstr>Medicinske sestre...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korisnika uslugama izabranog lekara</dc:title>
  <dc:creator>Korisnik</dc:creator>
  <cp:lastModifiedBy>Statistika</cp:lastModifiedBy>
  <cp:revision>15</cp:revision>
  <dcterms:created xsi:type="dcterms:W3CDTF">2016-06-14T04:46:54Z</dcterms:created>
  <dcterms:modified xsi:type="dcterms:W3CDTF">2016-09-21T06:13:30Z</dcterms:modified>
</cp:coreProperties>
</file>