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84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sr-Latn-RS"/>
        </a:p>
      </dgm:t>
    </dgm:pt>
    <dgm:pt modelId="{903655AB-3873-4247-8B05-B40340793FE3}">
      <dgm:prSet phldrT="[Text]" custT="1"/>
      <dgm:spPr/>
      <dgm:t>
        <a:bodyPr/>
        <a:lstStyle/>
        <a:p>
          <a:r>
            <a:rPr lang="sr-Latn-RS" sz="4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Kula    N=39</a:t>
          </a:r>
          <a:endParaRPr lang="sr-Latn-RS" sz="40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66291-60B9-44BF-8103-0AECC4CE3C4A}" type="parTrans" cxnId="{905EDF64-47B4-4571-AF01-C190780D0BF4}">
      <dgm:prSet/>
      <dgm:spPr/>
      <dgm:t>
        <a:bodyPr/>
        <a:lstStyle/>
        <a:p>
          <a:endParaRPr lang="sr-Latn-RS"/>
        </a:p>
      </dgm:t>
    </dgm:pt>
    <dgm:pt modelId="{39CDE710-1A10-483F-AF5B-D945F5DE3F4D}" type="sibTrans" cxnId="{905EDF64-47B4-4571-AF01-C190780D0BF4}">
      <dgm:prSet/>
      <dgm:spPr/>
      <dgm:t>
        <a:bodyPr/>
        <a:lstStyle/>
        <a:p>
          <a:endParaRPr lang="sr-Latn-RS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4DE078AD-3DA0-486E-B4A6-18CF167D44FD}" type="pres">
      <dgm:prSet presAssocID="{903655AB-3873-4247-8B05-B40340793FE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05EDF64-47B4-4571-AF01-C190780D0BF4}" srcId="{5B90CFDF-A0EA-4EFF-806A-FD3A461D4722}" destId="{903655AB-3873-4247-8B05-B40340793FE3}" srcOrd="0" destOrd="0" parTransId="{D4566291-60B9-44BF-8103-0AECC4CE3C4A}" sibTransId="{39CDE710-1A10-483F-AF5B-D945F5DE3F4D}"/>
    <dgm:cxn modelId="{37CD15A3-D6B8-4B7B-A39B-D1F8773B8FEE}" type="presOf" srcId="{903655AB-3873-4247-8B05-B40340793FE3}" destId="{4DE078AD-3DA0-486E-B4A6-18CF167D44FD}" srcOrd="0" destOrd="0" presId="urn:microsoft.com/office/officeart/2005/8/layout/vList2"/>
    <dgm:cxn modelId="{CFAC3DF6-22E6-455F-8DF1-5D9FACB5ADA9}" type="presOf" srcId="{5B90CFDF-A0EA-4EFF-806A-FD3A461D4722}" destId="{AE7DF069-6582-4BA7-90E9-B6433BC30F87}" srcOrd="0" destOrd="0" presId="urn:microsoft.com/office/officeart/2005/8/layout/vList2"/>
    <dgm:cxn modelId="{1EBF44C3-ECF2-4013-8E71-B2B3C752654C}" type="presParOf" srcId="{AE7DF069-6582-4BA7-90E9-B6433BC30F87}" destId="{4DE078AD-3DA0-486E-B4A6-18CF167D44FD}" srcOrd="0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1ED1-8146-4AE5-BE04-CD5250813DE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D123-7B1A-4649-924D-B1C6B4637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7E5B67EA-B411-4151-AE2C-854DFB6C214E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1645022F-AE61-4482-8BAB-9793F01565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A34CA9D3-36B6-4794-8942-E42FFDE117A1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80B0B05A-0D73-4BA0-8FC7-026DF105F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42AC7A12-0694-408B-914F-C312FBBE7BB0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CDE6BBBC-373D-4011-9192-7DE92C3AD9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D2570CCA-0A05-4B9F-9BED-4E09C583EB2F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8F66457D-B70C-4978-A6B4-2352ACFE6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C76F6ABE-A5B1-43DF-8E0F-BEF10EE784A8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52B81FBD-EA74-4D79-8262-7E608965A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D84A-4FF0-4034-86B3-3A29F53B1C8C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49D0-1DDF-4F94-8E49-0D125C8AD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BB27A-82B7-42DA-B68B-4C4266235C9F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1D3BB-0E03-4B8E-A431-A0581DB8B2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C34FC-4F28-4A8B-98C8-0DDC56B0E9A5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99A87-71C4-4B0F-B1A5-A1B884E26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E28B8-A772-4738-BB4A-7B1B3EE6BF5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4FE98-DBC4-488B-9116-FFE21FDDF7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5DF95-4F08-4517-9877-A5BE4951F0C2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AF085-A023-4E99-BF40-46C5FF1EF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5C1F-38A0-4D8A-9435-F7E502960947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74396-ACE0-4C7E-84B8-43E3FE5911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E7AD-2690-4DD8-AF5D-7AED46132A2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906D-BCFB-4B74-A4A9-B6BE23EAD5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E0CF-5D98-480E-B410-F442F4F98CF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11FC5-6F67-40DE-82E9-ADBB4A187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1D360-E7A4-4978-A65B-BD0B27C27F51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63705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37052"/>
                </a:solidFill>
              </a:defRPr>
            </a:lvl1pPr>
          </a:lstStyle>
          <a:p>
            <a:pPr>
              <a:defRPr/>
            </a:pPr>
            <a:fld id="{63635EA5-5A94-4FD2-98BA-613087F198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E3781-D892-4D2F-AAAE-734CF4FADB11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3608-ED0E-4AEC-8E9D-B2C2411E50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462D7-51A3-4268-8432-F310AA26CD0F}" type="datetimeFigureOut">
              <a:rPr lang="sr-Latn-RS"/>
              <a:pPr>
                <a:defRPr/>
              </a:pPr>
              <a:t>21.9.2016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2F416E-9148-4679-A9E9-AE8691D75E1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/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specijalistickim sluzbama</a:t>
            </a:r>
            <a:b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sr-Latn-RS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1124" y="4654990"/>
            <a:ext cx="7766936" cy="1096899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KULA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93725"/>
            <a:ext cx="3200400" cy="13335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M=17</a:t>
            </a:r>
            <a:b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=20</a:t>
            </a:r>
            <a:b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missing=2</a:t>
            </a:r>
            <a:endParaRPr lang="sr-Latn-RS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760913" y="514350"/>
          <a:ext cx="4513262" cy="552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863" y="2776538"/>
            <a:ext cx="3854450" cy="258445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Starosna dob ispitanih korisnika je od 20-82 godine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56,4 % srednjeg strucnog obrazovanja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33,3 % osrednjeg materijalnog stanja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33,3% dobrog mat.stanja</a:t>
            </a:r>
            <a:endParaRPr lang="sr-Latn-RS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49250"/>
            <a:ext cx="3200400" cy="8270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uslovima u specijalistickim sluzbama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483" name="Content Placeholder 8"/>
          <p:cNvGraphicFramePr>
            <a:graphicFrameLocks noGrp="1"/>
          </p:cNvGraphicFramePr>
          <p:nvPr>
            <p:ph idx="1"/>
          </p:nvPr>
        </p:nvGraphicFramePr>
        <p:xfrm>
          <a:off x="4367213" y="39688"/>
          <a:ext cx="7583487" cy="6759575"/>
        </p:xfrm>
        <a:graphic>
          <a:graphicData uri="http://schemas.openxmlformats.org/presentationml/2006/ole">
            <p:oleObj spid="_x0000_s20483" r:id="rId3" imgW="7584081" imgH="6761050" progId="Excel.Chart.8">
              <p:embed/>
            </p:oleObj>
          </a:graphicData>
        </a:graphic>
      </p:graphicFrame>
      <p:sp>
        <p:nvSpPr>
          <p:cNvPr id="2048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863" y="2776538"/>
            <a:ext cx="3854450" cy="2584450"/>
          </a:xfrm>
        </p:spPr>
        <p:txBody>
          <a:bodyPr/>
          <a:lstStyle/>
          <a:p>
            <a:endParaRPr lang="en-GB" smtClean="0"/>
          </a:p>
        </p:txBody>
      </p:sp>
      <p:pic>
        <p:nvPicPr>
          <p:cNvPr id="20485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5425" y="1296988"/>
            <a:ext cx="257175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625" y="4614863"/>
            <a:ext cx="2465388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738" y="2746375"/>
            <a:ext cx="1038225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554038"/>
            <a:ext cx="3200400" cy="576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specijalistickim sluzbama</a:t>
            </a:r>
            <a:endParaRPr lang="sr-Latn-R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507" name="Content Placeholder 8"/>
          <p:cNvGraphicFramePr>
            <a:graphicFrameLocks noGrp="1"/>
          </p:cNvGraphicFramePr>
          <p:nvPr>
            <p:ph idx="1"/>
          </p:nvPr>
        </p:nvGraphicFramePr>
        <p:xfrm>
          <a:off x="539750" y="527050"/>
          <a:ext cx="11703050" cy="5924550"/>
        </p:xfrm>
        <a:graphic>
          <a:graphicData uri="http://schemas.openxmlformats.org/presentationml/2006/ole">
            <p:oleObj spid="_x0000_s21507" r:id="rId3" imgW="11699238" imgH="5925826" progId="Excel.Chart.8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08962" y="167624"/>
            <a:ext cx="5282215" cy="646331"/>
          </a:xfrm>
          <a:prstGeom prst="rect">
            <a:avLst/>
          </a:prstGeom>
          <a:gradFill>
            <a:gsLst>
              <a:gs pos="0">
                <a:schemeClr val="accent2">
                  <a:alpha val="14000"/>
                  <a:lumMod val="0"/>
                  <a:lumOff val="10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+mn-lt"/>
                <a:cs typeface="+mn-cs"/>
              </a:rPr>
              <a:t>Pacienti su najcesce primljeni istog dana </a:t>
            </a:r>
            <a:r>
              <a:rPr lang="sr-Latn-RS" dirty="0">
                <a:solidFill>
                  <a:srgbClr val="000000"/>
                </a:solidFill>
                <a:latin typeface="+mn-lt"/>
                <a:cs typeface="+mn-cs"/>
              </a:rPr>
              <a:t>,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+mn-lt"/>
                <a:cs typeface="+mn-cs"/>
              </a:rPr>
              <a:t>bez zakazivanja(38,5%) </a:t>
            </a:r>
            <a:r>
              <a:rPr lang="sr-Latn-RS" dirty="0">
                <a:solidFill>
                  <a:srgbClr val="000000"/>
                </a:solidFill>
                <a:latin typeface="+mn-lt"/>
                <a:cs typeface="+mn-cs"/>
              </a:rPr>
              <a:t>ili  od 15-20 dana (</a:t>
            </a:r>
            <a:r>
              <a:rPr lang="sr-Latn-RS" dirty="0">
                <a:solidFill>
                  <a:srgbClr val="000000"/>
                </a:solidFill>
                <a:latin typeface="+mn-lt"/>
                <a:cs typeface="+mn-cs"/>
              </a:rPr>
              <a:t>17,9%)</a:t>
            </a:r>
            <a:endParaRPr lang="sr-Latn-RS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69913" y="206375"/>
            <a:ext cx="3487737" cy="444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531" name="Content Placeholder 8"/>
          <p:cNvGraphicFramePr>
            <a:graphicFrameLocks noGrp="1"/>
          </p:cNvGraphicFramePr>
          <p:nvPr>
            <p:ph idx="1"/>
          </p:nvPr>
        </p:nvGraphicFramePr>
        <p:xfrm>
          <a:off x="722313" y="441325"/>
          <a:ext cx="10483850" cy="5784850"/>
        </p:xfrm>
        <a:graphic>
          <a:graphicData uri="http://schemas.openxmlformats.org/presentationml/2006/ole">
            <p:oleObj spid="_x0000_s22531" r:id="rId3" imgW="10479932" imgH="578560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Content Placeholder 7"/>
          <p:cNvGraphicFramePr>
            <a:graphicFrameLocks noGrp="1"/>
          </p:cNvGraphicFramePr>
          <p:nvPr>
            <p:ph idx="1"/>
          </p:nvPr>
        </p:nvGraphicFramePr>
        <p:xfrm>
          <a:off x="1046163" y="990600"/>
          <a:ext cx="10160000" cy="4929188"/>
        </p:xfrm>
        <a:graphic>
          <a:graphicData uri="http://schemas.openxmlformats.org/presentationml/2006/ole">
            <p:oleObj spid="_x0000_s23553" r:id="rId3" imgW="10156816" imgH="4932091" progId="Excel.Chart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670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 ste upuceni,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morali platiti?</a:t>
            </a:r>
            <a:endParaRPr lang="sr-Latn-R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2" y="417232"/>
            <a:ext cx="8510451" cy="951354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Uzevsi sve navedeno u obzir,</a:t>
            </a:r>
            <a:b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ste zadovoljni uslugama specijalistickih sluzbi?</a:t>
            </a:r>
            <a:endParaRPr lang="sr-Latn-R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81" name="Content Placeholder 7"/>
          <p:cNvGraphicFramePr>
            <a:graphicFrameLocks noGrp="1"/>
          </p:cNvGraphicFramePr>
          <p:nvPr>
            <p:ph idx="1"/>
          </p:nvPr>
        </p:nvGraphicFramePr>
        <p:xfrm>
          <a:off x="877888" y="1679575"/>
          <a:ext cx="10637837" cy="4589463"/>
        </p:xfrm>
        <a:graphic>
          <a:graphicData uri="http://schemas.openxmlformats.org/presentationml/2006/ole">
            <p:oleObj spid="_x0000_s24581" r:id="rId3" imgW="10638442" imgH="458458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6216" y="1856935"/>
            <a:ext cx="3691685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spc="50" dirty="0">
                <a:ln w="9525" cmpd="sng">
                  <a:solidFill>
                    <a:srgbClr val="E48312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E48312">
                      <a:alpha val="40000"/>
                    </a:srgbClr>
                  </a:glow>
                </a:effectLst>
                <a:latin typeface="+mn-lt"/>
                <a:cs typeface="+mn-cs"/>
              </a:rPr>
              <a:t>HVALA</a:t>
            </a:r>
            <a:endParaRPr lang="en-US" sz="5400" b="1" spc="50" dirty="0">
              <a:ln w="9525" cmpd="sng">
                <a:solidFill>
                  <a:srgbClr val="E48312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rgbClr val="E48312">
                    <a:alpha val="40000"/>
                  </a:srgbClr>
                </a:glow>
              </a:effectLst>
              <a:latin typeface="+mn-lt"/>
              <a:cs typeface="+mn-cs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7737475" y="5711825"/>
            <a:ext cx="3814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sz="2400">
                <a:solidFill>
                  <a:srgbClr val="000000"/>
                </a:solidFill>
                <a:latin typeface="Brush Script MT" pitchFamily="66" charset="0"/>
                <a:cs typeface="Times New Roman" pitchFamily="18" charset="0"/>
              </a:rPr>
              <a:t>Davorka Bosnic</a:t>
            </a:r>
          </a:p>
          <a:p>
            <a:pPr defTabSz="457200"/>
            <a:r>
              <a:rPr lang="en-US" sz="2400">
                <a:solidFill>
                  <a:srgbClr val="000000"/>
                </a:solidFill>
                <a:latin typeface="Brush Script MT" pitchFamily="66" charset="0"/>
                <a:cs typeface="Times New Roman" pitchFamily="18" charset="0"/>
              </a:rPr>
              <a:t>Dipl. Psiholog ZZJZ Sombor,2016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80</Words>
  <Application>Microsoft Office PowerPoint</Application>
  <PresentationFormat>Custom</PresentationFormat>
  <Paragraphs>16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32" baseType="lpstr">
      <vt:lpstr>Trebuchet MS</vt:lpstr>
      <vt:lpstr>Arial</vt:lpstr>
      <vt:lpstr>Wingdings 3</vt:lpstr>
      <vt:lpstr>Calibri</vt:lpstr>
      <vt:lpstr>Times New Roman</vt:lpstr>
      <vt:lpstr>Brush Script MT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Microsoft Excel Chart</vt:lpstr>
      <vt:lpstr>Slide 1</vt:lpstr>
      <vt:lpstr>M=17 Z =20 missing=2</vt:lpstr>
      <vt:lpstr>Zadovoljstvo uslovima u specijalistickim sluzbama .</vt:lpstr>
      <vt:lpstr>Broj poseta specijalistickim sluzbama</vt:lpstr>
      <vt:lpstr>iskazi</vt:lpstr>
      <vt:lpstr>Placanja da li ste pregled specijaliste, kome ste upuceni, morali platiti?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Statistika</cp:lastModifiedBy>
  <cp:revision>16</cp:revision>
  <dcterms:created xsi:type="dcterms:W3CDTF">2016-06-16T09:37:32Z</dcterms:created>
  <dcterms:modified xsi:type="dcterms:W3CDTF">2016-09-21T06:13:43Z</dcterms:modified>
</cp:coreProperties>
</file>