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60" autoAdjust="0"/>
    <p:restoredTop sz="94660"/>
  </p:normalViewPr>
  <p:slideViewPr>
    <p:cSldViewPr snapToGrid="0">
      <p:cViewPr varScale="1">
        <p:scale>
          <a:sx n="76" d="100"/>
          <a:sy n="76" d="100"/>
        </p:scale>
        <p:origin x="-84" y="-9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90CFDF-A0EA-4EFF-806A-FD3A461D4722}" type="doc">
      <dgm:prSet loTypeId="urn:microsoft.com/office/officeart/2005/8/layout/vList2" loCatId="list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sr-Latn-RS"/>
        </a:p>
      </dgm:t>
    </dgm:pt>
    <dgm:pt modelId="{903655AB-3873-4247-8B05-B40340793FE3}">
      <dgm:prSet phldrT="[Text]" custT="1"/>
      <dgm:spPr/>
      <dgm:t>
        <a:bodyPr/>
        <a:lstStyle/>
        <a:p>
          <a:r>
            <a:rPr lang="sr-Latn-RS" sz="40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DZ Odzaci    N=229</a:t>
          </a:r>
          <a:endParaRPr lang="sr-Latn-RS" sz="4000" dirty="0">
            <a:solidFill>
              <a:schemeClr val="accent1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566291-60B9-44BF-8103-0AECC4CE3C4A}" type="parTrans" cxnId="{905EDF64-47B4-4571-AF01-C190780D0BF4}">
      <dgm:prSet/>
      <dgm:spPr/>
      <dgm:t>
        <a:bodyPr/>
        <a:lstStyle/>
        <a:p>
          <a:endParaRPr lang="sr-Latn-RS"/>
        </a:p>
      </dgm:t>
    </dgm:pt>
    <dgm:pt modelId="{39CDE710-1A10-483F-AF5B-D945F5DE3F4D}" type="sibTrans" cxnId="{905EDF64-47B4-4571-AF01-C190780D0BF4}">
      <dgm:prSet/>
      <dgm:spPr/>
      <dgm:t>
        <a:bodyPr/>
        <a:lstStyle/>
        <a:p>
          <a:endParaRPr lang="sr-Latn-RS"/>
        </a:p>
      </dgm:t>
    </dgm:pt>
    <dgm:pt modelId="{AE7DF069-6582-4BA7-90E9-B6433BC30F87}" type="pres">
      <dgm:prSet presAssocID="{5B90CFDF-A0EA-4EFF-806A-FD3A461D472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4DE078AD-3DA0-486E-B4A6-18CF167D44FD}" type="pres">
      <dgm:prSet presAssocID="{903655AB-3873-4247-8B05-B40340793FE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905EDF64-47B4-4571-AF01-C190780D0BF4}" srcId="{5B90CFDF-A0EA-4EFF-806A-FD3A461D4722}" destId="{903655AB-3873-4247-8B05-B40340793FE3}" srcOrd="0" destOrd="0" parTransId="{D4566291-60B9-44BF-8103-0AECC4CE3C4A}" sibTransId="{39CDE710-1A10-483F-AF5B-D945F5DE3F4D}"/>
    <dgm:cxn modelId="{37CD15A3-D6B8-4B7B-A39B-D1F8773B8FEE}" type="presOf" srcId="{903655AB-3873-4247-8B05-B40340793FE3}" destId="{4DE078AD-3DA0-486E-B4A6-18CF167D44FD}" srcOrd="0" destOrd="0" presId="urn:microsoft.com/office/officeart/2005/8/layout/vList2"/>
    <dgm:cxn modelId="{CFAC3DF6-22E6-455F-8DF1-5D9FACB5ADA9}" type="presOf" srcId="{5B90CFDF-A0EA-4EFF-806A-FD3A461D4722}" destId="{AE7DF069-6582-4BA7-90E9-B6433BC30F87}" srcOrd="0" destOrd="0" presId="urn:microsoft.com/office/officeart/2005/8/layout/vList2"/>
    <dgm:cxn modelId="{1EBF44C3-ECF2-4013-8E71-B2B3C752654C}" type="presParOf" srcId="{AE7DF069-6582-4BA7-90E9-B6433BC30F87}" destId="{4DE078AD-3DA0-486E-B4A6-18CF167D44FD}" srcOrd="0" destOrd="0" presId="urn:microsoft.com/office/officeart/2005/8/layout/vList2"/>
  </dgm:cxnLst>
  <dgm:bg>
    <a:gradFill>
      <a:gsLst>
        <a:gs pos="0">
          <a:schemeClr val="accent1">
            <a:lumMod val="5000"/>
            <a:lumOff val="95000"/>
          </a:schemeClr>
        </a:gs>
        <a:gs pos="41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path path="circle">
        <a:fillToRect l="50000" t="50000" r="50000" b="50000"/>
      </a:path>
    </a:gra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sp>
          <p:nvSpPr>
            <p:cNvPr id="5" name="Freeform 14"/>
            <p:cNvSpPr/>
            <p:nvPr/>
          </p:nvSpPr>
          <p:spPr>
            <a:xfrm>
              <a:off x="0" y="-8467"/>
              <a:ext cx="863600" cy="569797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6" name="Straight Connector 18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9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Isosceles Triangle 22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26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19DF-D449-4CE3-8231-F3D257659C6B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FBD1F-9C14-40DE-BF89-3821B3C4BA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fld id="{C13BA941-A9E7-4FEC-811B-48C623FA9F29}" type="datetimeFigureOut">
              <a:rPr lang="en-US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fld id="{9C0D4054-244B-4064-97E0-090BC1F82D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fld id="{9159F46D-76D2-4631-B23A-84C883FD19AF}" type="datetimeFigureOut">
              <a:rPr lang="en-US"/>
              <a:pPr/>
              <a:t>9/21/2016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fld id="{074AF671-D705-4C64-9C35-2D4E3E6BA2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fld id="{EA69A37C-1EAD-457E-B1C1-D349140C1E06}" type="datetimeFigureOut">
              <a:rPr lang="en-US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fld id="{0A9D4DE2-8FC9-44C4-B74E-42B461D32C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fld id="{35E715A5-0F1B-4595-A2DE-D499649B00DB}" type="datetimeFigureOut">
              <a:rPr lang="en-US"/>
              <a:pPr/>
              <a:t>9/21/2016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fld id="{810039EB-3E9A-4186-869A-AAC1A74C7C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fld id="{C6038E38-2478-4E01-BEB5-AE7126E0DDD3}" type="datetimeFigureOut">
              <a:rPr lang="en-US"/>
              <a:pPr/>
              <a:t>9/21/2016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charset="0"/>
              </a:defRPr>
            </a:lvl1pPr>
          </a:lstStyle>
          <a:p>
            <a:fld id="{DA3DFA19-1CD2-4AB3-907A-D10DF334D9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ABF91-23F4-4659-83F1-55C9F7623899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AE8D4-5641-455A-9325-B3B227B85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2518A-B2EF-4B2C-B536-623D60084946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C09E9-7741-40AE-A2FB-5616B02DBA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CD807-58B2-454E-B433-EDB396D6CC10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0988C-0D0B-4560-8C4F-6E9E72F4AE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33B43-E269-4FEC-B1E6-C5C67E7C017D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B6016-AABF-4FDD-9E60-92B805BED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15E87-C23F-4870-B2CA-EC84DB7BE18E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4DAFA-41AC-418B-B8DB-76E4BB8389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D1914-3D28-4C2B-BF05-398837587895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65AEC-14D9-4017-BB2E-E86E9EBDCE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78A85-364C-4A40-8FF5-5FC2BE251266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AAB08-5A3C-4CC3-A129-292A6F8572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3F579-5047-4889-8DF6-5CE4B0888539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854E7-5582-4F1B-AEBE-DDC5F48946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6A460-7541-4C50-87F8-E0C4AFCA839F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rgbClr val="63705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637052"/>
                </a:solidFill>
              </a:defRPr>
            </a:lvl1pPr>
          </a:lstStyle>
          <a:p>
            <a:pPr>
              <a:defRPr/>
            </a:pPr>
            <a:fld id="{37B3ADF0-2F7F-48EF-AB29-44492E8C6D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05655-E6D7-41E0-AA63-E1FA38DE85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4941F-1ED2-4C7E-B298-BA196EB86A14}" type="datetimeFigureOut">
              <a:rPr lang="en-US"/>
              <a:pPr>
                <a:defRPr/>
              </a:pPr>
              <a:t>9/21/2016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3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F2B31D-B3E4-43B9-B3DD-F4F00AE73C07}" type="datetimeFigureOut">
              <a:rPr lang="sr-Latn-RS"/>
              <a:pPr>
                <a:defRPr/>
              </a:pPr>
              <a:t>21.9.2016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6C0749-4309-4755-BEA8-6DC7B207A2DA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1"/>
            <a:ext cx="10058400" cy="3573897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/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r-Latn-RS" sz="4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korisnika specijalistickim sluzbama</a:t>
            </a:r>
            <a:br>
              <a:rPr lang="sr-Latn-RS" sz="4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4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endParaRPr lang="sr-Latn-RS" sz="4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1124" y="4654990"/>
            <a:ext cx="7766936" cy="1096899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41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ODZACI</a:t>
            </a:r>
            <a:endParaRPr 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93725"/>
            <a:ext cx="3200400" cy="13335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M=6</a:t>
            </a:r>
            <a:b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=13</a:t>
            </a:r>
            <a:b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missing=3</a:t>
            </a:r>
            <a:endParaRPr lang="sr-Latn-RS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760913" y="514350"/>
          <a:ext cx="4513262" cy="5527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77863" y="2776538"/>
            <a:ext cx="3854450" cy="258445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Starosna dob ispitanih korisnika je od 32-82 godine</a:t>
            </a: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50 % srednjeg strucnog obrazovanja</a:t>
            </a: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50 % osrednjeg materijalnog stanja</a:t>
            </a:r>
          </a:p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sr-Latn-RS" sz="1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22,7% loseg mat.stanja</a:t>
            </a:r>
            <a:endParaRPr lang="sr-Latn-RS" sz="1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349250"/>
            <a:ext cx="3200400" cy="82708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R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uslovima u specijalistickim sluzbama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483" name="Content Placeholder 8"/>
          <p:cNvGraphicFramePr>
            <a:graphicFrameLocks noGrp="1"/>
          </p:cNvGraphicFramePr>
          <p:nvPr>
            <p:ph idx="1"/>
          </p:nvPr>
        </p:nvGraphicFramePr>
        <p:xfrm>
          <a:off x="3590925" y="39688"/>
          <a:ext cx="8359775" cy="6759575"/>
        </p:xfrm>
        <a:graphic>
          <a:graphicData uri="http://schemas.openxmlformats.org/presentationml/2006/ole">
            <p:oleObj spid="_x0000_s20483" r:id="rId3" imgW="8358340" imgH="6761050" progId="Excel.Chart.8">
              <p:embed/>
            </p:oleObj>
          </a:graphicData>
        </a:graphic>
      </p:graphicFrame>
      <p:sp>
        <p:nvSpPr>
          <p:cNvPr id="2048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863" y="2776538"/>
            <a:ext cx="3854450" cy="2584450"/>
          </a:xfrm>
        </p:spPr>
        <p:txBody>
          <a:bodyPr/>
          <a:lstStyle/>
          <a:p>
            <a:endParaRPr lang="en-GB" smtClean="0"/>
          </a:p>
        </p:txBody>
      </p:sp>
      <p:pic>
        <p:nvPicPr>
          <p:cNvPr id="20485" name="Picture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95425" y="1296988"/>
            <a:ext cx="2571750" cy="362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1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625" y="4614863"/>
            <a:ext cx="2465388" cy="220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1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2738" y="2746375"/>
            <a:ext cx="1038225" cy="131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accent2">
                <a:lumMod val="0"/>
                <a:lumOff val="100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554038"/>
            <a:ext cx="3200400" cy="57626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R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Broj poseta specijalistickim sluzbama</a:t>
            </a:r>
            <a:endParaRPr lang="sr-Latn-RS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507" name="Content Placeholder 8"/>
          <p:cNvGraphicFramePr>
            <a:graphicFrameLocks noGrp="1"/>
          </p:cNvGraphicFramePr>
          <p:nvPr>
            <p:ph idx="1"/>
          </p:nvPr>
        </p:nvGraphicFramePr>
        <p:xfrm>
          <a:off x="539750" y="1941513"/>
          <a:ext cx="11055350" cy="4346575"/>
        </p:xfrm>
        <a:graphic>
          <a:graphicData uri="http://schemas.openxmlformats.org/presentationml/2006/ole">
            <p:oleObj spid="_x0000_s21507" r:id="rId3" imgW="11053006" imgH="4352921" progId="Excel.Chart.8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041520" y="118639"/>
            <a:ext cx="5121915" cy="1477328"/>
          </a:xfrm>
          <a:prstGeom prst="rect">
            <a:avLst/>
          </a:prstGeom>
          <a:gradFill>
            <a:gsLst>
              <a:gs pos="0">
                <a:schemeClr val="accent2">
                  <a:alpha val="14000"/>
                  <a:lumMod val="0"/>
                  <a:lumOff val="100000"/>
                </a:schemeClr>
              </a:gs>
              <a:gs pos="37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r="100000" b="100000"/>
            </a:path>
          </a:gra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Pacienti su najcesce primljeni </a:t>
            </a:r>
            <a:r>
              <a:rPr lang="sr-Latn-R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15 – 30 dana 27,3%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Zatim  od 7-15 dana 22,7%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Vise od 30dana-18,2%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 zakazivanja istog dana 13,6 %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manje od 7 dana 4,5%</a:t>
            </a:r>
            <a:endParaRPr lang="sr-Latn-R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chemeClr val="accent2">
                <a:lumMod val="0"/>
                <a:lumOff val="100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69913" y="206375"/>
            <a:ext cx="3487737" cy="4445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R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iskazi</a:t>
            </a:r>
            <a:endParaRPr lang="sr-Latn-RS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531" name="Content Placeholder 8"/>
          <p:cNvGraphicFramePr>
            <a:graphicFrameLocks noGrp="1"/>
          </p:cNvGraphicFramePr>
          <p:nvPr>
            <p:ph idx="1"/>
          </p:nvPr>
        </p:nvGraphicFramePr>
        <p:xfrm>
          <a:off x="722313" y="441325"/>
          <a:ext cx="10483850" cy="5784850"/>
        </p:xfrm>
        <a:graphic>
          <a:graphicData uri="http://schemas.openxmlformats.org/presentationml/2006/ole">
            <p:oleObj spid="_x0000_s22531" r:id="rId3" imgW="10479932" imgH="5785605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6700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Placanja</a:t>
            </a:r>
            <a:b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li ste pregled specijaliste,</a:t>
            </a:r>
            <a:b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kome ste upuceni,</a:t>
            </a:r>
            <a:b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morali platiti?</a:t>
            </a:r>
            <a:endParaRPr lang="sr-Latn-RS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554" name="Content Placeholder 7"/>
          <p:cNvGraphicFramePr>
            <a:graphicFrameLocks noGrp="1"/>
          </p:cNvGraphicFramePr>
          <p:nvPr>
            <p:ph idx="1"/>
          </p:nvPr>
        </p:nvGraphicFramePr>
        <p:xfrm>
          <a:off x="1046163" y="990600"/>
          <a:ext cx="10160000" cy="4929188"/>
        </p:xfrm>
        <a:graphic>
          <a:graphicData uri="http://schemas.openxmlformats.org/presentationml/2006/ole">
            <p:oleObj spid="_x0000_s23554" r:id="rId3" imgW="10156816" imgH="4932091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42" y="417232"/>
            <a:ext cx="8510451" cy="951354"/>
          </a:xfr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37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r="100000" b="100000"/>
            </a:path>
          </a:gradFill>
          <a:ln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R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Uzevsi sve navedeno u obzir,</a:t>
            </a:r>
            <a:br>
              <a:rPr lang="sr-Latn-R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koliko ste zadovoljni uslugama specijalistickih sluzbi?</a:t>
            </a:r>
            <a:endParaRPr lang="sr-Latn-R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581" name="Content Placeholder 7"/>
          <p:cNvGraphicFramePr>
            <a:graphicFrameLocks noGrp="1"/>
          </p:cNvGraphicFramePr>
          <p:nvPr>
            <p:ph idx="1"/>
          </p:nvPr>
        </p:nvGraphicFramePr>
        <p:xfrm>
          <a:off x="877888" y="1679575"/>
          <a:ext cx="10637837" cy="4589463"/>
        </p:xfrm>
        <a:graphic>
          <a:graphicData uri="http://schemas.openxmlformats.org/presentationml/2006/ole">
            <p:oleObj spid="_x0000_s24581" r:id="rId3" imgW="10638442" imgH="4584589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16216" y="1856935"/>
            <a:ext cx="3691685" cy="923330"/>
          </a:xfrm>
          <a:prstGeom prst="rect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37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r="100000" b="100000"/>
            </a:path>
          </a:gradFill>
        </p:spPr>
        <p:txBody>
          <a:bodyPr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5400" b="1" spc="50" dirty="0">
                <a:ln w="9525" cmpd="sng">
                  <a:solidFill>
                    <a:srgbClr val="E48312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rgbClr val="E48312">
                      <a:alpha val="40000"/>
                    </a:srgbClr>
                  </a:glow>
                </a:effectLst>
                <a:latin typeface="+mn-lt"/>
                <a:cs typeface="+mn-cs"/>
              </a:rPr>
              <a:t>HVALA</a:t>
            </a:r>
            <a:endParaRPr lang="en-US" sz="5400" b="1" spc="50" dirty="0">
              <a:ln w="9525" cmpd="sng">
                <a:solidFill>
                  <a:srgbClr val="E48312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rgbClr val="E48312">
                    <a:alpha val="40000"/>
                  </a:srgbClr>
                </a:glow>
              </a:effectLst>
              <a:latin typeface="+mn-lt"/>
              <a:cs typeface="+mn-cs"/>
            </a:endParaRPr>
          </a:p>
        </p:txBody>
      </p:sp>
      <p:sp>
        <p:nvSpPr>
          <p:cNvPr id="25603" name="TextBox 4"/>
          <p:cNvSpPr txBox="1">
            <a:spLocks noChangeArrowheads="1"/>
          </p:cNvSpPr>
          <p:nvPr/>
        </p:nvSpPr>
        <p:spPr bwMode="auto">
          <a:xfrm>
            <a:off x="7737475" y="5711825"/>
            <a:ext cx="38147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/>
            <a:r>
              <a:rPr lang="en-US" sz="2400">
                <a:solidFill>
                  <a:srgbClr val="000000"/>
                </a:solidFill>
                <a:latin typeface="Brush Script MT" pitchFamily="66" charset="0"/>
                <a:cs typeface="Times New Roman" pitchFamily="18" charset="0"/>
              </a:rPr>
              <a:t>Davorka Bosnic</a:t>
            </a:r>
          </a:p>
          <a:p>
            <a:pPr defTabSz="457200"/>
            <a:r>
              <a:rPr lang="en-US" sz="2400">
                <a:solidFill>
                  <a:srgbClr val="000000"/>
                </a:solidFill>
                <a:latin typeface="Brush Script MT" pitchFamily="66" charset="0"/>
                <a:cs typeface="Times New Roman" pitchFamily="18" charset="0"/>
              </a:rPr>
              <a:t>Dipl. Psiholog ZZJZ Sombor,2016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164</TotalTime>
  <Words>95</Words>
  <Application>Microsoft Office PowerPoint</Application>
  <PresentationFormat>Custom</PresentationFormat>
  <Paragraphs>19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32" baseType="lpstr">
      <vt:lpstr>Trebuchet MS</vt:lpstr>
      <vt:lpstr>Arial</vt:lpstr>
      <vt:lpstr>Wingdings 3</vt:lpstr>
      <vt:lpstr>Calibri</vt:lpstr>
      <vt:lpstr>Times New Roman</vt:lpstr>
      <vt:lpstr>Brush Script MT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Facet</vt:lpstr>
      <vt:lpstr>Microsoft Excel Chart</vt:lpstr>
      <vt:lpstr>Slide 1</vt:lpstr>
      <vt:lpstr>M=6 Z =13 missing=3</vt:lpstr>
      <vt:lpstr>Zadovoljstvo uslovima u specijalistickim sluzbama .</vt:lpstr>
      <vt:lpstr>Broj poseta specijalistickim sluzbama</vt:lpstr>
      <vt:lpstr>iskazi</vt:lpstr>
      <vt:lpstr>Placanja da li ste pregled specijaliste, kome ste upuceni, morali platiti?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Statistika</cp:lastModifiedBy>
  <cp:revision>21</cp:revision>
  <dcterms:created xsi:type="dcterms:W3CDTF">2016-06-16T09:37:32Z</dcterms:created>
  <dcterms:modified xsi:type="dcterms:W3CDTF">2016-09-21T06:20:33Z</dcterms:modified>
</cp:coreProperties>
</file>