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sr-Latn-RS"/>
        </a:p>
      </dgm:t>
    </dgm:pt>
    <dgm:pt modelId="{7B5F32FD-CE57-4034-A049-5A1372AABA00}">
      <dgm:prSet phldrT="[Text]" custT="1"/>
      <dgm:spPr/>
      <dgm:t>
        <a:bodyPr/>
        <a:lstStyle/>
        <a:p>
          <a:r>
            <a:rPr lang="sr-Latn-RS" sz="4000" dirty="0" smtClean="0"/>
            <a:t>Opsta bolnica Sombor N=177</a:t>
          </a:r>
          <a:endParaRPr lang="sr-Latn-RS" sz="4000" dirty="0"/>
        </a:p>
      </dgm:t>
    </dgm:pt>
    <dgm:pt modelId="{69886256-C80C-45E5-A049-E79D5BD87480}" type="parTrans" cxnId="{94C69C4C-4634-4C89-ACD7-3CE2977069BF}">
      <dgm:prSet/>
      <dgm:spPr/>
      <dgm:t>
        <a:bodyPr/>
        <a:lstStyle/>
        <a:p>
          <a:endParaRPr lang="sr-Latn-RS"/>
        </a:p>
      </dgm:t>
    </dgm:pt>
    <dgm:pt modelId="{9FD7CDE3-8219-4825-8FEC-1E81A2973FDF}" type="sibTrans" cxnId="{94C69C4C-4634-4C89-ACD7-3CE2977069BF}">
      <dgm:prSet/>
      <dgm:spPr/>
      <dgm:t>
        <a:bodyPr/>
        <a:lstStyle/>
        <a:p>
          <a:endParaRPr lang="sr-Latn-RS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148BF25-0E07-40BF-A0AD-C89F1FF4A2EA}" type="pres">
      <dgm:prSet presAssocID="{7B5F32FD-CE57-4034-A049-5A1372AABA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43AB018-43B6-4B34-A499-0CF263DC6DAB}" type="presOf" srcId="{5B90CFDF-A0EA-4EFF-806A-FD3A461D4722}" destId="{AE7DF069-6582-4BA7-90E9-B6433BC30F87}" srcOrd="0" destOrd="0" presId="urn:microsoft.com/office/officeart/2005/8/layout/vList2"/>
    <dgm:cxn modelId="{ED280978-E5FA-486C-8F09-DF8CB37B9E84}" type="presOf" srcId="{7B5F32FD-CE57-4034-A049-5A1372AABA00}" destId="{6148BF25-0E07-40BF-A0AD-C89F1FF4A2EA}" srcOrd="0" destOrd="0" presId="urn:microsoft.com/office/officeart/2005/8/layout/vList2"/>
    <dgm:cxn modelId="{94C69C4C-4634-4C89-ACD7-3CE2977069BF}" srcId="{5B90CFDF-A0EA-4EFF-806A-FD3A461D4722}" destId="{7B5F32FD-CE57-4034-A049-5A1372AABA00}" srcOrd="0" destOrd="0" parTransId="{69886256-C80C-45E5-A049-E79D5BD87480}" sibTransId="{9FD7CDE3-8219-4825-8FEC-1E81A2973FDF}"/>
    <dgm:cxn modelId="{086916F8-A612-462B-A7E8-D08946872D21}" type="presParOf" srcId="{AE7DF069-6582-4BA7-90E9-B6433BC30F87}" destId="{6148BF25-0E07-40BF-A0AD-C89F1FF4A2EA}" srcOrd="0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4E299-C6B1-4F1B-87BA-8843856217B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76A61-F91F-45FE-BFE1-D49AC8878E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B424-1B2F-440A-B708-3A7036BD0F0A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C7FC-83B1-4D67-8941-8E591EA888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2277-7F3A-4039-BCF2-8D43A4480F47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9698-C41E-4D48-B09F-9D596D61E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CDD7-E678-4D18-B7BF-6123AADA7509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15A08-D1FE-4448-8CE4-8A1898412D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6D604-19BA-4935-912B-1B885D101B7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C210-8D5D-4765-9C3C-5D51DEB74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9B262-CE8B-4254-95A3-4DB5BA5D659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38E2A-56EE-478A-91AD-8579CBC0A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3748-DF3A-40AC-A0AB-1C2BE401B52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26010-9328-4467-B6DE-11F242B8E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75671-C99D-4A92-BBF2-223FFD702C5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8E07-6579-4F6C-A15C-C2DCC5B625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5BBF5-11C7-43E1-BDD5-1C9CD51ED7F9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391AC-A7A6-4528-9359-9B175E6132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F394C-B7C3-44F2-820F-A8F16DAD583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AAB7-90BB-4BDA-92F1-114C29C90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3579-811A-4964-ACC9-44D5C154C41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B4222-F56F-42AC-B154-5730C1B6B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037B-91DD-4E97-8113-3AEC6A8DFD3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4859-4587-4E46-8209-2560EC23BD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F1E-BE79-4B1C-A3BD-2DCB4AB4506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D3A5-CF12-409C-A93A-32EAA72B89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BC7F6-7859-4684-B5A7-524F4968EAD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8AAAD-9D90-492C-8DD8-6AFF5976E0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B4262-384F-4FE4-ACC3-31AAC89324F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168BD-1C2F-47C5-ACAF-E10F1A343A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7DC3-F8D3-4F6D-86A9-11728378F4E2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56A5-9C22-4EDB-A5D7-9CE4AA8E9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DD34-C19C-48D8-B7F8-89A484309C92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4339-3365-4924-B30B-29AFD213A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7" y="0"/>
              <a:ext cx="1122363" cy="5329239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B65C79C-A97D-4018-8D92-E5A5213D023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0A2F6D1C-386D-468B-B5E1-A557E3A98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  <p:sldLayoutId id="2147483699" r:id="rId12"/>
    <p:sldLayoutId id="2147483687" r:id="rId13"/>
    <p:sldLayoutId id="2147483700" r:id="rId14"/>
    <p:sldLayoutId id="2147483686" r:id="rId15"/>
    <p:sldLayoutId id="2147483685" r:id="rId16"/>
    <p:sldLayoutId id="2147483684" r:id="rId17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specijalistickim sluzbama</a:t>
            </a:r>
            <a:b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sr-Latn-R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1489247" y="5513624"/>
            <a:ext cx="9755187" cy="550333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/>
              <a:t>Bolnica Sombor</a:t>
            </a:r>
            <a:endParaRPr lang="sr-Latn-R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/>
          </p:nvPr>
        </p:nvSpPr>
        <p:spPr>
          <a:xfrm>
            <a:off x="457200" y="593725"/>
            <a:ext cx="3200400" cy="133350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M=68</a:t>
            </a:r>
            <a:br>
              <a:rPr lang="en-US" smtClean="0">
                <a:ln>
                  <a:noFill/>
                </a:ln>
              </a:rPr>
            </a:br>
            <a:r>
              <a:rPr lang="en-US" smtClean="0">
                <a:ln>
                  <a:noFill/>
                </a:ln>
              </a:rPr>
              <a:t> Z =103</a:t>
            </a:r>
            <a:br>
              <a:rPr lang="en-US" smtClean="0">
                <a:ln>
                  <a:noFill/>
                </a:ln>
              </a:rPr>
            </a:br>
            <a:r>
              <a:rPr lang="en-US" sz="2000" smtClean="0">
                <a:ln>
                  <a:noFill/>
                </a:ln>
              </a:rPr>
              <a:t>missing=6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262563" y="685800"/>
          <a:ext cx="6240462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Text Placeholder 5"/>
          <p:cNvSpPr>
            <a:spLocks noGrp="1"/>
          </p:cNvSpPr>
          <p:nvPr>
            <p:ph type="body" sz="half" idx="2"/>
          </p:nvPr>
        </p:nvSpPr>
        <p:spPr>
          <a:xfrm>
            <a:off x="1484313" y="2971800"/>
            <a:ext cx="3549650" cy="1828800"/>
          </a:xfrm>
        </p:spPr>
        <p:txBody>
          <a:bodyPr/>
          <a:lstStyle/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Starosna dob ispitanih korisnika je od 18 -92 godine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57,1% srednjeg strucnog obrazovanja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49,2% osrednjeg materijalnog stanja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itle 1"/>
          <p:cNvSpPr>
            <a:spLocks noGrp="1"/>
          </p:cNvSpPr>
          <p:nvPr>
            <p:ph type="title"/>
          </p:nvPr>
        </p:nvSpPr>
        <p:spPr>
          <a:xfrm>
            <a:off x="1208088" y="169863"/>
            <a:ext cx="3200400" cy="827087"/>
          </a:xfrm>
        </p:spPr>
        <p:txBody>
          <a:bodyPr/>
          <a:lstStyle/>
          <a:p>
            <a:pPr eaLnBrk="1" hangingPunct="1"/>
            <a:r>
              <a:rPr lang="en-US" sz="2000" smtClean="0">
                <a:ln>
                  <a:noFill/>
                </a:ln>
                <a:latin typeface="Times New Roman" pitchFamily="18" charset="0"/>
                <a:cs typeface="Times New Roman" pitchFamily="18" charset="0"/>
              </a:rPr>
              <a:t>Zadovoljstvo uslovima u specijalistickim sluzbama .</a:t>
            </a:r>
          </a:p>
        </p:txBody>
      </p:sp>
      <p:graphicFrame>
        <p:nvGraphicFramePr>
          <p:cNvPr id="21507" name="Content Placeholder 8"/>
          <p:cNvGraphicFramePr>
            <a:graphicFrameLocks noGrp="1"/>
          </p:cNvGraphicFramePr>
          <p:nvPr>
            <p:ph idx="1"/>
          </p:nvPr>
        </p:nvGraphicFramePr>
        <p:xfrm>
          <a:off x="4367213" y="39688"/>
          <a:ext cx="7583487" cy="6759575"/>
        </p:xfrm>
        <a:graphic>
          <a:graphicData uri="http://schemas.openxmlformats.org/presentationml/2006/ole">
            <p:oleObj spid="_x0000_s21507" r:id="rId3" imgW="7584081" imgH="6761050" progId="Excel.Chart.8">
              <p:embed/>
            </p:oleObj>
          </a:graphicData>
        </a:graphic>
      </p:graphicFrame>
      <p:sp>
        <p:nvSpPr>
          <p:cNvPr id="215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3" y="2971800"/>
            <a:ext cx="3549650" cy="1828800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21511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5425" y="1296988"/>
            <a:ext cx="257175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625" y="4614863"/>
            <a:ext cx="2465388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738" y="2746375"/>
            <a:ext cx="1038225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itle 1"/>
          <p:cNvSpPr>
            <a:spLocks noGrp="1"/>
          </p:cNvSpPr>
          <p:nvPr>
            <p:ph type="title"/>
          </p:nvPr>
        </p:nvSpPr>
        <p:spPr>
          <a:xfrm>
            <a:off x="1485900" y="0"/>
            <a:ext cx="3200400" cy="112395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  <a:latin typeface="Times New Roman" pitchFamily="18" charset="0"/>
                <a:cs typeface="Times New Roman" pitchFamily="18" charset="0"/>
              </a:rPr>
              <a:t>Broj poseta specijalistickim sluzbama</a:t>
            </a:r>
          </a:p>
        </p:txBody>
      </p:sp>
      <p:graphicFrame>
        <p:nvGraphicFramePr>
          <p:cNvPr id="22531" name="Content Placeholder 8"/>
          <p:cNvGraphicFramePr>
            <a:graphicFrameLocks noGrp="1"/>
          </p:cNvGraphicFramePr>
          <p:nvPr>
            <p:ph idx="1"/>
          </p:nvPr>
        </p:nvGraphicFramePr>
        <p:xfrm>
          <a:off x="765175" y="1108075"/>
          <a:ext cx="11477625" cy="5491163"/>
        </p:xfrm>
        <a:graphic>
          <a:graphicData uri="http://schemas.openxmlformats.org/presentationml/2006/ole">
            <p:oleObj spid="_x0000_s22531" r:id="rId3" imgW="11473666" imgH="5486876" progId="Excel.Chart.8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10465" y="530302"/>
            <a:ext cx="4724370" cy="646331"/>
          </a:xfrm>
          <a:prstGeom prst="rect">
            <a:avLst/>
          </a:prstGeom>
          <a:gradFill>
            <a:gsLst>
              <a:gs pos="0">
                <a:schemeClr val="accent2">
                  <a:alpha val="14000"/>
                  <a:lumMod val="0"/>
                  <a:lumOff val="10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Pacienti su najcesce primljeni istog dana 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zakazivanja(30%) ili  od 15-30 dana (16,9%)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816100" y="147638"/>
            <a:ext cx="3487738" cy="4445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5" name="Content Placeholder 8"/>
          <p:cNvGraphicFramePr>
            <a:graphicFrameLocks noGrp="1"/>
          </p:cNvGraphicFramePr>
          <p:nvPr>
            <p:ph idx="1"/>
          </p:nvPr>
        </p:nvGraphicFramePr>
        <p:xfrm>
          <a:off x="1541463" y="452438"/>
          <a:ext cx="8843962" cy="5784850"/>
        </p:xfrm>
        <a:graphic>
          <a:graphicData uri="http://schemas.openxmlformats.org/presentationml/2006/ole">
            <p:oleObj spid="_x0000_s23555" name="Chart" r:id="rId3" imgW="8839200" imgH="578164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528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b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specijaliste,kome ste upuceni,morali platiti?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78" name="Content Placeholder 7"/>
          <p:cNvGraphicFramePr>
            <a:graphicFrameLocks noGrp="1"/>
          </p:cNvGraphicFramePr>
          <p:nvPr>
            <p:ph idx="1"/>
          </p:nvPr>
        </p:nvGraphicFramePr>
        <p:xfrm>
          <a:off x="1706563" y="1131888"/>
          <a:ext cx="9499600" cy="4787900"/>
        </p:xfrm>
        <a:graphic>
          <a:graphicData uri="http://schemas.openxmlformats.org/presentationml/2006/ole">
            <p:oleObj spid="_x0000_s24578" r:id="rId3" imgW="9498391" imgH="478577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585" y="537615"/>
            <a:ext cx="10058400" cy="951354"/>
          </a:xfr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Uzevsi sve navedeno u obzir,koliko ste zadovoljni uslugama specijalistickih sluzbi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605" name="Content Placeholder 7"/>
          <p:cNvGraphicFramePr>
            <a:graphicFrameLocks noGrp="1"/>
          </p:cNvGraphicFramePr>
          <p:nvPr>
            <p:ph idx="1"/>
          </p:nvPr>
        </p:nvGraphicFramePr>
        <p:xfrm>
          <a:off x="1509713" y="1760538"/>
          <a:ext cx="9934575" cy="4044950"/>
        </p:xfrm>
        <a:graphic>
          <a:graphicData uri="http://schemas.openxmlformats.org/presentationml/2006/ole">
            <p:oleObj spid="_x0000_s25605" r:id="rId3" imgW="9931245" imgH="4041998" progId="Excel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6216" y="1856935"/>
            <a:ext cx="3691685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cs typeface="+mn-cs"/>
              </a:rPr>
              <a:t>HVALA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5388" y="5441950"/>
            <a:ext cx="3814762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400" dirty="0">
                <a:solidFill>
                  <a:schemeClr val="accent2">
                    <a:lumMod val="50000"/>
                  </a:schemeClr>
                </a:solidFill>
                <a:latin typeface="Brush Script MT" panose="03060802040406070304" pitchFamily="66" charset="0"/>
                <a:cs typeface="+mn-cs"/>
              </a:rPr>
              <a:t>Davorka Bosnic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400" dirty="0">
                <a:solidFill>
                  <a:schemeClr val="accent2">
                    <a:lumMod val="50000"/>
                  </a:schemeClr>
                </a:solidFill>
                <a:latin typeface="Brush Script MT" panose="03060802040406070304" pitchFamily="66" charset="0"/>
                <a:cs typeface="+mn-cs"/>
              </a:rPr>
              <a:t>Dipl. Psiholog ZZJZ Sombor,2016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822</TotalTime>
  <Words>76</Words>
  <Application>Microsoft Office PowerPoint</Application>
  <PresentationFormat>Custom</PresentationFormat>
  <Paragraphs>15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Corbel</vt:lpstr>
      <vt:lpstr>Calibri</vt:lpstr>
      <vt:lpstr>Times New Roman</vt:lpstr>
      <vt:lpstr>Brush Script MT</vt:lpstr>
      <vt:lpstr>Parallax</vt:lpstr>
      <vt:lpstr>Parallax</vt:lpstr>
      <vt:lpstr>Parallax</vt:lpstr>
      <vt:lpstr>Parallax</vt:lpstr>
      <vt:lpstr>Parallax</vt:lpstr>
      <vt:lpstr>Microsoft Excel Chart</vt:lpstr>
      <vt:lpstr>Microsoft Office Excel Chart</vt:lpstr>
      <vt:lpstr>Slide 1</vt:lpstr>
      <vt:lpstr>M=68  Z =103 missing=6</vt:lpstr>
      <vt:lpstr>Zadovoljstvo uslovima u specijalistickim sluzbama .</vt:lpstr>
      <vt:lpstr>Broj poseta specijalistickim sluzbama</vt:lpstr>
      <vt:lpstr>iskazi</vt:lpstr>
      <vt:lpstr>Placanja da li ste pregled specijaliste,kome ste upuceni,morali platiti?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specijalistickim sluzbama 2015</dc:title>
  <dc:creator>Korisnik</dc:creator>
  <cp:lastModifiedBy>Statistika</cp:lastModifiedBy>
  <cp:revision>34</cp:revision>
  <dcterms:created xsi:type="dcterms:W3CDTF">2016-01-19T09:57:47Z</dcterms:created>
  <dcterms:modified xsi:type="dcterms:W3CDTF">2016-09-21T07:31:51Z</dcterms:modified>
</cp:coreProperties>
</file>