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4C44-284E-40E6-9A90-1E47DF0A66D4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sr-Latn-RS"/>
        </a:p>
      </dgm:t>
    </dgm:pt>
    <dgm:pt modelId="{3FD166BF-9C2D-48D2-A911-63A246DC6938}">
      <dgm:prSet phldrT="[Text]" custT="1"/>
      <dgm:spPr/>
      <dgm:t>
        <a:bodyPr/>
        <a:lstStyle/>
        <a:p>
          <a:r>
            <a:rPr lang="sr-Latn-RS" sz="2800" dirty="0" smtClean="0"/>
            <a:t>DZ Apatin 247</a:t>
          </a:r>
        </a:p>
        <a:p>
          <a:r>
            <a:rPr lang="sr-Latn-RS" sz="2800" dirty="0" smtClean="0"/>
            <a:t>DZ Kula 216</a:t>
          </a:r>
        </a:p>
        <a:p>
          <a:r>
            <a:rPr lang="sr-Latn-RS" sz="2800" dirty="0" smtClean="0"/>
            <a:t>DZ Odzaci 106</a:t>
          </a:r>
        </a:p>
        <a:p>
          <a:r>
            <a:rPr lang="sr-Latn-RS" sz="2800" dirty="0" smtClean="0"/>
            <a:t>DZ Sombor 252</a:t>
          </a:r>
          <a:endParaRPr lang="sr-Latn-RS" sz="2800" dirty="0"/>
        </a:p>
      </dgm:t>
    </dgm:pt>
    <dgm:pt modelId="{D330C9DA-ABE1-456B-AB16-1B3E23A8D2E2}" type="parTrans" cxnId="{339618D2-0504-473E-B457-666CAA66AF3B}">
      <dgm:prSet/>
      <dgm:spPr/>
      <dgm:t>
        <a:bodyPr/>
        <a:lstStyle/>
        <a:p>
          <a:endParaRPr lang="sr-Latn-RS"/>
        </a:p>
      </dgm:t>
    </dgm:pt>
    <dgm:pt modelId="{F9F93CEE-A8C2-4FB4-B76A-0D001BCE2C7D}" type="sibTrans" cxnId="{339618D2-0504-473E-B457-666CAA66AF3B}">
      <dgm:prSet/>
      <dgm:spPr/>
      <dgm:t>
        <a:bodyPr/>
        <a:lstStyle/>
        <a:p>
          <a:endParaRPr lang="sr-Latn-RS"/>
        </a:p>
      </dgm:t>
    </dgm:pt>
    <dgm:pt modelId="{6025E556-E2D1-4CA3-A622-642E221CF177}" type="pres">
      <dgm:prSet presAssocID="{2C5E4C44-284E-40E6-9A90-1E47DF0A66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47D9E32-E280-4639-93D9-3A072F2DB49A}" type="pres">
      <dgm:prSet presAssocID="{3FD166BF-9C2D-48D2-A911-63A246DC6938}" presName="comp" presStyleCnt="0"/>
      <dgm:spPr/>
    </dgm:pt>
    <dgm:pt modelId="{14999BB7-9B07-4FA4-9B36-9A1A9198D7A7}" type="pres">
      <dgm:prSet presAssocID="{3FD166BF-9C2D-48D2-A911-63A246DC6938}" presName="box" presStyleLbl="node1" presStyleIdx="0" presStyleCnt="1"/>
      <dgm:spPr/>
      <dgm:t>
        <a:bodyPr/>
        <a:lstStyle/>
        <a:p>
          <a:endParaRPr lang="sr-Latn-RS"/>
        </a:p>
      </dgm:t>
    </dgm:pt>
    <dgm:pt modelId="{B25444AA-B6ED-41D4-A3C4-A20DD4B73EC1}" type="pres">
      <dgm:prSet presAssocID="{3FD166BF-9C2D-48D2-A911-63A246DC693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8000" r="-28000"/>
          </a:stretch>
        </a:blipFill>
      </dgm:spPr>
    </dgm:pt>
    <dgm:pt modelId="{9B6DFD86-385E-404C-968A-850B0FA5F660}" type="pres">
      <dgm:prSet presAssocID="{3FD166BF-9C2D-48D2-A911-63A246DC69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045A9DD-1426-436B-B659-A92C6D0AEF4B}" type="presOf" srcId="{3FD166BF-9C2D-48D2-A911-63A246DC6938}" destId="{9B6DFD86-385E-404C-968A-850B0FA5F660}" srcOrd="1" destOrd="0" presId="urn:microsoft.com/office/officeart/2005/8/layout/vList4"/>
    <dgm:cxn modelId="{B7C6A279-39C6-49D5-9129-996A9A6FCBAF}" type="presOf" srcId="{2C5E4C44-284E-40E6-9A90-1E47DF0A66D4}" destId="{6025E556-E2D1-4CA3-A622-642E221CF177}" srcOrd="0" destOrd="0" presId="urn:microsoft.com/office/officeart/2005/8/layout/vList4"/>
    <dgm:cxn modelId="{383FDB4A-1DBC-4926-B39F-FB6E45E21347}" type="presOf" srcId="{3FD166BF-9C2D-48D2-A911-63A246DC6938}" destId="{14999BB7-9B07-4FA4-9B36-9A1A9198D7A7}" srcOrd="0" destOrd="0" presId="urn:microsoft.com/office/officeart/2005/8/layout/vList4"/>
    <dgm:cxn modelId="{339618D2-0504-473E-B457-666CAA66AF3B}" srcId="{2C5E4C44-284E-40E6-9A90-1E47DF0A66D4}" destId="{3FD166BF-9C2D-48D2-A911-63A246DC6938}" srcOrd="0" destOrd="0" parTransId="{D330C9DA-ABE1-456B-AB16-1B3E23A8D2E2}" sibTransId="{F9F93CEE-A8C2-4FB4-B76A-0D001BCE2C7D}"/>
    <dgm:cxn modelId="{B7C1F4D6-9EB9-45E3-BEAB-E86B97289128}" type="presParOf" srcId="{6025E556-E2D1-4CA3-A622-642E221CF177}" destId="{F47D9E32-E280-4639-93D9-3A072F2DB49A}" srcOrd="0" destOrd="0" presId="urn:microsoft.com/office/officeart/2005/8/layout/vList4"/>
    <dgm:cxn modelId="{2DCD5448-8219-41BD-8BD5-BAFAE692CE5A}" type="presParOf" srcId="{F47D9E32-E280-4639-93D9-3A072F2DB49A}" destId="{14999BB7-9B07-4FA4-9B36-9A1A9198D7A7}" srcOrd="0" destOrd="0" presId="urn:microsoft.com/office/officeart/2005/8/layout/vList4"/>
    <dgm:cxn modelId="{80593BDD-6385-44FD-A9AF-9C7832A7CD81}" type="presParOf" srcId="{F47D9E32-E280-4639-93D9-3A072F2DB49A}" destId="{B25444AA-B6ED-41D4-A3C4-A20DD4B73EC1}" srcOrd="1" destOrd="0" presId="urn:microsoft.com/office/officeart/2005/8/layout/vList4"/>
    <dgm:cxn modelId="{9A62C6BB-23EE-4448-890D-88A61091E955}" type="presParOf" srcId="{F47D9E32-E280-4639-93D9-3A072F2DB49A}" destId="{9B6DFD86-385E-404C-968A-850B0FA5F6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21B4-6B82-419C-A76E-E49EA54AA991}" type="doc">
      <dgm:prSet loTypeId="urn:microsoft.com/office/officeart/2005/8/layout/vList4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sr-Latn-RS"/>
        </a:p>
      </dgm:t>
    </dgm:pt>
    <dgm:pt modelId="{20314A59-A912-4B46-8E61-B3DF0D6BABFA}">
      <dgm:prSet phldrT="[Text]" custT="1"/>
      <dgm:spPr/>
      <dgm:t>
        <a:bodyPr/>
        <a:lstStyle/>
        <a:p>
          <a:r>
            <a:rPr lang="sr-Latn-RS" sz="2800" dirty="0" smtClean="0"/>
            <a:t>Ginekologija 169</a:t>
          </a:r>
        </a:p>
        <a:p>
          <a:r>
            <a:rPr lang="sr-Latn-RS" sz="2800" dirty="0" smtClean="0"/>
            <a:t>Opsta medicina 321</a:t>
          </a:r>
        </a:p>
        <a:p>
          <a:r>
            <a:rPr lang="sr-Latn-RS" sz="2800" dirty="0" smtClean="0"/>
            <a:t>Pedijatrija 331</a:t>
          </a:r>
          <a:endParaRPr lang="sr-Latn-RS" sz="2800" dirty="0"/>
        </a:p>
      </dgm:t>
    </dgm:pt>
    <dgm:pt modelId="{7FCEBC80-787C-44C1-8DDF-B0FDFC30CBF0}" type="parTrans" cxnId="{D2D11947-C26E-436A-B38B-DA4AD99131F9}">
      <dgm:prSet/>
      <dgm:spPr/>
      <dgm:t>
        <a:bodyPr/>
        <a:lstStyle/>
        <a:p>
          <a:endParaRPr lang="sr-Latn-RS"/>
        </a:p>
      </dgm:t>
    </dgm:pt>
    <dgm:pt modelId="{54523E33-62C9-4745-BD1F-F0FDBD7F9419}" type="sibTrans" cxnId="{D2D11947-C26E-436A-B38B-DA4AD99131F9}">
      <dgm:prSet/>
      <dgm:spPr/>
      <dgm:t>
        <a:bodyPr/>
        <a:lstStyle/>
        <a:p>
          <a:endParaRPr lang="sr-Latn-RS"/>
        </a:p>
      </dgm:t>
    </dgm:pt>
    <dgm:pt modelId="{96B4949E-5F3E-4689-9F0D-46F3142C37E3}" type="pres">
      <dgm:prSet presAssocID="{67C521B4-6B82-419C-A76E-E49EA54AA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912EFAD-924D-4F49-ABDF-1C76CF2EDF37}" type="pres">
      <dgm:prSet presAssocID="{20314A59-A912-4B46-8E61-B3DF0D6BABFA}" presName="comp" presStyleCnt="0"/>
      <dgm:spPr/>
    </dgm:pt>
    <dgm:pt modelId="{575D9103-F796-416F-BC74-DFF3220A4DB1}" type="pres">
      <dgm:prSet presAssocID="{20314A59-A912-4B46-8E61-B3DF0D6BABFA}" presName="box" presStyleLbl="node1" presStyleIdx="0" presStyleCnt="1"/>
      <dgm:spPr/>
      <dgm:t>
        <a:bodyPr/>
        <a:lstStyle/>
        <a:p>
          <a:endParaRPr lang="sr-Latn-RS"/>
        </a:p>
      </dgm:t>
    </dgm:pt>
    <dgm:pt modelId="{A10ED2D0-0AA0-4A06-9195-44861BB93B3A}" type="pres">
      <dgm:prSet presAssocID="{20314A59-A912-4B46-8E61-B3DF0D6BABFA}" presName="img" presStyleLbl="fgImgPlace1" presStyleIdx="0" presStyleCnt="1" custScaleX="90252" custScaleY="90504" custLinFactNeighborX="-19108" custLinFactNeighborY="-18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40000" r="-40000"/>
          </a:stretch>
        </a:blipFill>
      </dgm:spPr>
    </dgm:pt>
    <dgm:pt modelId="{184134D7-26DA-4B9F-9BDA-CF454E1C7BA5}" type="pres">
      <dgm:prSet presAssocID="{20314A59-A912-4B46-8E61-B3DF0D6BA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2D11947-C26E-436A-B38B-DA4AD99131F9}" srcId="{67C521B4-6B82-419C-A76E-E49EA54AA991}" destId="{20314A59-A912-4B46-8E61-B3DF0D6BABFA}" srcOrd="0" destOrd="0" parTransId="{7FCEBC80-787C-44C1-8DDF-B0FDFC30CBF0}" sibTransId="{54523E33-62C9-4745-BD1F-F0FDBD7F9419}"/>
    <dgm:cxn modelId="{A141BDA5-2F91-400E-812F-9D201F99D42D}" type="presOf" srcId="{20314A59-A912-4B46-8E61-B3DF0D6BABFA}" destId="{184134D7-26DA-4B9F-9BDA-CF454E1C7BA5}" srcOrd="1" destOrd="0" presId="urn:microsoft.com/office/officeart/2005/8/layout/vList4"/>
    <dgm:cxn modelId="{A5DAE91A-029F-4CAC-BCDE-639B9D44843D}" type="presOf" srcId="{20314A59-A912-4B46-8E61-B3DF0D6BABFA}" destId="{575D9103-F796-416F-BC74-DFF3220A4DB1}" srcOrd="0" destOrd="0" presId="urn:microsoft.com/office/officeart/2005/8/layout/vList4"/>
    <dgm:cxn modelId="{638EAE6E-05E9-4DA8-A391-140A8F624587}" type="presOf" srcId="{67C521B4-6B82-419C-A76E-E49EA54AA991}" destId="{96B4949E-5F3E-4689-9F0D-46F3142C37E3}" srcOrd="0" destOrd="0" presId="urn:microsoft.com/office/officeart/2005/8/layout/vList4"/>
    <dgm:cxn modelId="{73576677-71F6-413A-B6F9-3E846473FCEB}" type="presParOf" srcId="{96B4949E-5F3E-4689-9F0D-46F3142C37E3}" destId="{8912EFAD-924D-4F49-ABDF-1C76CF2EDF37}" srcOrd="0" destOrd="0" presId="urn:microsoft.com/office/officeart/2005/8/layout/vList4"/>
    <dgm:cxn modelId="{F6061DF6-9ED3-4642-AE5A-C84273F7EF37}" type="presParOf" srcId="{8912EFAD-924D-4F49-ABDF-1C76CF2EDF37}" destId="{575D9103-F796-416F-BC74-DFF3220A4DB1}" srcOrd="0" destOrd="0" presId="urn:microsoft.com/office/officeart/2005/8/layout/vList4"/>
    <dgm:cxn modelId="{E6856FE7-1271-4A9D-89A8-198687D5B5D6}" type="presParOf" srcId="{8912EFAD-924D-4F49-ABDF-1C76CF2EDF37}" destId="{A10ED2D0-0AA0-4A06-9195-44861BB93B3A}" srcOrd="1" destOrd="0" presId="urn:microsoft.com/office/officeart/2005/8/layout/vList4"/>
    <dgm:cxn modelId="{46B69960-94B0-442A-BD5F-C21F3433A9DA}" type="presParOf" srcId="{8912EFAD-924D-4F49-ABDF-1C76CF2EDF37}" destId="{184134D7-26DA-4B9F-9BDA-CF454E1C7B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B741-0B7B-421C-B265-620EA4C5D0C8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0EA4-6A87-444C-A1D9-1A8C1A96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D8EB-35E3-4AA2-89E7-7B5DC190291B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66E5-4224-4635-AD45-1422FAFE3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B06E-8E64-4781-A097-C9B757A23D20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819B-90E2-4662-BCFE-C1CE8B7DD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D36A-9DFB-4342-A1B3-AD88C269D82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DCD8-FDAE-4660-BD14-654969250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F486-44A8-4D1C-BC45-0D4031B78000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2AF9-70B7-4770-8AC1-8F1901AAB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7925-4DFC-4604-B4AE-EA64FB0EC24B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83C3-1603-4470-9B1D-D7EFDC8DD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BB72-0336-40CA-8D9A-ADC310CBD55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D6B2-C6F9-4BCB-A5A1-9417E0FB5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5432-C673-42DD-AB9B-E17B0ABCC061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7090-4EF7-48D2-B07E-BF008220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5F9F-D2D2-42A0-A92E-FAC3588C520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9C5B-5241-4877-84CD-E6730B445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3285-2A48-4E4F-83E8-451C2285B7DB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D4B4-72FD-4189-9F44-81C605CE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A4D8-C6F5-492E-A5AF-B990CF7A86F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051-74E0-4452-8F9F-52328D710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F50F-33E7-4330-909C-58348188EF0F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D71E-C69C-4407-B788-F64676759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309E-CC9C-45EC-8AF7-139C5841BA4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DE6C-9D96-4993-AA65-6A86AD2DA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6A2A-DC97-4295-AD42-5BA238A097DF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9F61-7B09-4192-9AC2-3C717B0F1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53FA-AA7F-48BA-86FE-585EE1C5501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D884-50AF-47CB-ABB9-F847477A4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3769-5669-4355-A51C-F0FD9C6A6E0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E0CB-8DB8-4729-A285-4CEC36D12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A5CB-F981-4D7A-A709-8C9D519A198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1B7C-8EEC-4CE4-B7F1-D02635B41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014D30D-83A9-4554-A083-362842F599B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B661D9C-47DF-422F-94C6-213C80D7A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5" r:id="rId7"/>
    <p:sldLayoutId id="2147483672" r:id="rId8"/>
    <p:sldLayoutId id="2147483664" r:id="rId9"/>
    <p:sldLayoutId id="2147483663" r:id="rId10"/>
    <p:sldLayoutId id="2147483673" r:id="rId11"/>
    <p:sldLayoutId id="2147483674" r:id="rId12"/>
    <p:sldLayoutId id="2147483662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en-US" sz="3200" smtClean="0">
                <a:ln>
                  <a:noFill/>
                </a:ln>
              </a:rPr>
              <a:t>Zadovoljstvo korisnika uslugama izabranog lekara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/>
          <a:lstStyle/>
          <a:p>
            <a:pPr eaLnBrk="1" fontAlgn="auto" hangingPunct="1">
              <a:buFont typeface="Arial"/>
              <a:buNone/>
              <a:defRPr/>
            </a:pPr>
            <a:r>
              <a:rPr lang="sr-Latn-RS" dirty="0" smtClean="0"/>
              <a:t>ZB OKRUG 2015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8328" y="2967335"/>
            <a:ext cx="42953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Your text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2975" y="982131"/>
            <a:ext cx="10287000" cy="1303869"/>
          </a:xfrm>
          <a:gradFill flip="none" rotWithShape="1">
            <a:gsLst>
              <a:gs pos="0">
                <a:srgbClr val="7030A0"/>
              </a:gs>
              <a:gs pos="99000">
                <a:schemeClr val="bg1">
                  <a:lumMod val="85000"/>
                </a:schemeClr>
              </a:gs>
              <a:gs pos="54000">
                <a:schemeClr val="accent1">
                  <a:lumMod val="20000"/>
                  <a:lumOff val="80000"/>
                </a:schemeClr>
              </a:gs>
              <a:gs pos="33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2975" y="1385888"/>
            <a:ext cx="10287000" cy="4489981"/>
          </a:xfrm>
          <a:gradFill>
            <a:gsLst>
              <a:gs pos="0">
                <a:srgbClr val="7030A0"/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4112" y="2814638"/>
            <a:ext cx="2843988" cy="92333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7372350" y="5461000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Brush Script MT" pitchFamily="66" charset="0"/>
              </a:rPr>
              <a:t>Davorka Bosnic</a:t>
            </a:r>
          </a:p>
          <a:p>
            <a:r>
              <a:rPr lang="en-US" sz="2400">
                <a:latin typeface="Brush Script MT" pitchFamily="66" charset="0"/>
              </a:rPr>
              <a:t>Dipl.psiholog ZZJZ Sombor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M=244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Z=569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missing=8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starost od 15 -99 god.</a:t>
            </a:r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4" name="Text Placeholder 4"/>
          <p:cNvSpPr>
            <a:spLocks noGrp="1"/>
          </p:cNvSpPr>
          <p:nvPr>
            <p:ph type="body" idx="1"/>
          </p:nvPr>
        </p:nvSpPr>
        <p:spPr>
          <a:xfrm>
            <a:off x="1295400" y="2659063"/>
            <a:ext cx="4718050" cy="576262"/>
          </a:xfrm>
        </p:spPr>
        <p:txBody>
          <a:bodyPr/>
          <a:lstStyle/>
          <a:p>
            <a:pPr eaLnBrk="1" hangingPunct="1"/>
            <a:r>
              <a:rPr lang="en-US" smtClean="0"/>
              <a:t>ustanove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295400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138" y="2659063"/>
            <a:ext cx="4718050" cy="576262"/>
          </a:xfrm>
        </p:spPr>
        <p:txBody>
          <a:bodyPr/>
          <a:lstStyle/>
          <a:p>
            <a:pPr eaLnBrk="1" hangingPunct="1"/>
            <a:r>
              <a:rPr lang="en-US" smtClean="0"/>
              <a:t>odeljenja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180138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38757" y="872197"/>
            <a:ext cx="3849708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61% srednjeg strucnog obrazovanja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42% osrednjeg materijalnog stanja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73.7% samo izabralo svog lekara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43.7% zna kako ga moze menjati,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67% ga je i menjalo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(uglavnom zboh selidbi i promene praxe)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57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Broj poseta lekaru</a:t>
            </a:r>
            <a:endParaRPr lang="sr-Latn-R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1509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2506663"/>
          <a:ext cx="9702800" cy="3419475"/>
        </p:xfrm>
        <a:graphic>
          <a:graphicData uri="http://schemas.openxmlformats.org/presentationml/2006/ole">
            <p:oleObj spid="_x0000_s21509" r:id="rId3" imgW="9705673" imgH="3420152" progId="Excel.Char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468751" y="982132"/>
            <a:ext cx="2907976" cy="923330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48.1% svom izabranom lekaru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ode nenajavljen...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+mn-lt"/>
                <a:cs typeface="+mn-cs"/>
              </a:rPr>
              <a:t>7% ceka vise od tri dana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69" y="728914"/>
            <a:ext cx="9601196" cy="9732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8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Vas lekar s vama razgovara o: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2532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1862138"/>
          <a:ext cx="9702800" cy="4322762"/>
        </p:xfrm>
        <a:graphic>
          <a:graphicData uri="http://schemas.openxmlformats.org/presentationml/2006/ole">
            <p:oleObj spid="_x0000_s22532" r:id="rId3" imgW="9705673" imgH="431634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itle 1"/>
          <p:cNvSpPr>
            <a:spLocks noGrp="1"/>
          </p:cNvSpPr>
          <p:nvPr>
            <p:ph type="title"/>
          </p:nvPr>
        </p:nvSpPr>
        <p:spPr>
          <a:xfrm>
            <a:off x="1055688" y="968375"/>
            <a:ext cx="3362325" cy="903288"/>
          </a:xfrm>
        </p:spPr>
        <p:txBody>
          <a:bodyPr/>
          <a:lstStyle/>
          <a:p>
            <a:pPr eaLnBrk="1" hangingPunct="1"/>
            <a:r>
              <a:rPr lang="en-US" sz="2800" smtClean="0">
                <a:ln>
                  <a:noFill/>
                </a:ln>
              </a:rPr>
              <a:t>Medicinske sestre...</a:t>
            </a:r>
          </a:p>
        </p:txBody>
      </p:sp>
      <p:graphicFrame>
        <p:nvGraphicFramePr>
          <p:cNvPr id="23555" name="Content Placeholder 7"/>
          <p:cNvGraphicFramePr>
            <a:graphicFrameLocks noGrp="1"/>
          </p:cNvGraphicFramePr>
          <p:nvPr>
            <p:ph idx="1"/>
          </p:nvPr>
        </p:nvGraphicFramePr>
        <p:xfrm>
          <a:off x="484188" y="1651000"/>
          <a:ext cx="11144250" cy="4546600"/>
        </p:xfrm>
        <a:graphic>
          <a:graphicData uri="http://schemas.openxmlformats.org/presentationml/2006/ole">
            <p:oleObj spid="_x0000_s23555" r:id="rId3" imgW="11150550" imgH="454801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883896" cy="6356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Moj lekar...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4580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566863"/>
          <a:ext cx="9702800" cy="4359275"/>
        </p:xfrm>
        <a:graphic>
          <a:graphicData uri="http://schemas.openxmlformats.org/presentationml/2006/ole">
            <p:oleObj spid="_x0000_s24580" r:id="rId3" imgW="9705673" imgH="435901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51" y="602304"/>
            <a:ext cx="3417275" cy="523111"/>
          </a:xfrm>
          <a:gradFill>
            <a:gsLst>
              <a:gs pos="0">
                <a:schemeClr val="bg1">
                  <a:lumMod val="6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Organizacija sluzbe...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5604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074738"/>
          <a:ext cx="9702800" cy="5362575"/>
        </p:xfrm>
        <a:graphic>
          <a:graphicData uri="http://schemas.openxmlformats.org/presentationml/2006/ole">
            <p:oleObj spid="_x0000_s25604" r:id="rId3" imgW="9705673" imgH="536494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766" y="750312"/>
            <a:ext cx="3611449" cy="537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Placanja...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6629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339850"/>
          <a:ext cx="9702800" cy="4586288"/>
        </p:xfrm>
        <a:graphic>
          <a:graphicData uri="http://schemas.openxmlformats.org/presentationml/2006/ole">
            <p:oleObj spid="_x0000_s26629" r:id="rId3" imgW="9705673" imgH="4584589" progId="Excel.Chart.8">
              <p:embed/>
            </p:oleObj>
          </a:graphicData>
        </a:graphic>
      </p:graphicFrame>
      <p:sp>
        <p:nvSpPr>
          <p:cNvPr id="26634" name="TextBox 8"/>
          <p:cNvSpPr txBox="1">
            <a:spLocks noChangeArrowheads="1"/>
          </p:cNvSpPr>
          <p:nvPr/>
        </p:nvSpPr>
        <p:spPr bwMode="auto">
          <a:xfrm>
            <a:off x="5683250" y="557213"/>
            <a:ext cx="5424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11,9% nije otislo na potreban pregled, jer nije imalo novca!</a:t>
            </a:r>
          </a:p>
          <a:p>
            <a:r>
              <a:rPr lang="en-US">
                <a:latin typeface="Garamond" pitchFamily="18" charset="0"/>
              </a:rPr>
              <a:t>8,3% se ne seca, a</a:t>
            </a:r>
          </a:p>
          <a:p>
            <a:r>
              <a:rPr lang="en-US">
                <a:latin typeface="Garamond" pitchFamily="18" charset="0"/>
              </a:rPr>
              <a:t>16.4% nije odgovorilo na pitanje.                       (28.4% ?)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>
            <a:gsLst>
              <a:gs pos="13000">
                <a:srgbClr val="7030A0"/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2800" smtClean="0">
                <a:ln>
                  <a:noFill/>
                </a:ln>
                <a:cs typeface="Arial" charset="0"/>
              </a:rPr>
              <a:t>Uzevsi sve u obzir, procenite vase zadovoljstvo zdravstvenom zastitom, ove sluzbe</a:t>
            </a:r>
          </a:p>
        </p:txBody>
      </p:sp>
      <p:graphicFrame>
        <p:nvGraphicFramePr>
          <p:cNvPr id="27652" name="Content Placeholder 12"/>
          <p:cNvGraphicFramePr>
            <a:graphicFrameLocks noGrp="1"/>
          </p:cNvGraphicFramePr>
          <p:nvPr>
            <p:ph idx="1"/>
          </p:nvPr>
        </p:nvGraphicFramePr>
        <p:xfrm>
          <a:off x="1244600" y="2506663"/>
          <a:ext cx="9702800" cy="3419475"/>
        </p:xfrm>
        <a:graphic>
          <a:graphicData uri="http://schemas.openxmlformats.org/presentationml/2006/ole">
            <p:oleObj spid="_x0000_s27652" r:id="rId3" imgW="9705673" imgH="342015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1223</TotalTime>
  <Words>114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Garamond</vt:lpstr>
      <vt:lpstr>Calibri</vt:lpstr>
      <vt:lpstr>Brush Script MT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Microsoft Excel Chart</vt:lpstr>
      <vt:lpstr>Zadovoljstvo korisnika uslugama izabranog lekara</vt:lpstr>
      <vt:lpstr>Slide 2</vt:lpstr>
      <vt:lpstr>Slide 3</vt:lpstr>
      <vt:lpstr>Slide 4</vt:lpstr>
      <vt:lpstr>Medicinske sestre...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Statistika</cp:lastModifiedBy>
  <cp:revision>32</cp:revision>
  <dcterms:created xsi:type="dcterms:W3CDTF">2016-01-25T08:12:12Z</dcterms:created>
  <dcterms:modified xsi:type="dcterms:W3CDTF">2016-09-21T08:00:36Z</dcterms:modified>
</cp:coreProperties>
</file>