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0CFDF-A0EA-4EFF-806A-FD3A461D472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r-Latn-RS"/>
        </a:p>
      </dgm:t>
    </dgm:pt>
    <dgm:pt modelId="{57C12E8E-A958-42ED-A46E-D12B42442B62}">
      <dgm:prSet phldrT="[Text]" custT="1"/>
      <dgm:spPr/>
      <dgm:t>
        <a:bodyPr/>
        <a:lstStyle/>
        <a:p>
          <a:r>
            <a:rPr lang="sr-Latn-RS" sz="4000" dirty="0" smtClean="0"/>
            <a:t>DZ Apatin  N=50</a:t>
          </a:r>
          <a:endParaRPr lang="sr-Latn-RS" sz="4000" dirty="0"/>
        </a:p>
      </dgm:t>
    </dgm:pt>
    <dgm:pt modelId="{5E0D1EEA-80B9-472F-BEBA-74B9799070D8}" type="parTrans" cxnId="{7DEBE7E6-138B-4C27-8B7F-BB4C9A9253F8}">
      <dgm:prSet/>
      <dgm:spPr/>
      <dgm:t>
        <a:bodyPr/>
        <a:lstStyle/>
        <a:p>
          <a:endParaRPr lang="sr-Latn-RS"/>
        </a:p>
      </dgm:t>
    </dgm:pt>
    <dgm:pt modelId="{EB7576AF-074C-49AE-A8E3-F9C16289DF21}" type="sibTrans" cxnId="{7DEBE7E6-138B-4C27-8B7F-BB4C9A9253F8}">
      <dgm:prSet/>
      <dgm:spPr/>
      <dgm:t>
        <a:bodyPr/>
        <a:lstStyle/>
        <a:p>
          <a:endParaRPr lang="sr-Latn-RS"/>
        </a:p>
      </dgm:t>
    </dgm:pt>
    <dgm:pt modelId="{903655AB-3873-4247-8B05-B40340793FE3}">
      <dgm:prSet phldrT="[Text]" custT="1"/>
      <dgm:spPr/>
      <dgm:t>
        <a:bodyPr/>
        <a:lstStyle/>
        <a:p>
          <a:r>
            <a:rPr lang="sr-Latn-RS" sz="4000" dirty="0" smtClean="0"/>
            <a:t>DZ Kula    N=39</a:t>
          </a:r>
          <a:endParaRPr lang="sr-Latn-RS" sz="4000" dirty="0"/>
        </a:p>
      </dgm:t>
    </dgm:pt>
    <dgm:pt modelId="{D4566291-60B9-44BF-8103-0AECC4CE3C4A}" type="parTrans" cxnId="{905EDF64-47B4-4571-AF01-C190780D0BF4}">
      <dgm:prSet/>
      <dgm:spPr/>
      <dgm:t>
        <a:bodyPr/>
        <a:lstStyle/>
        <a:p>
          <a:endParaRPr lang="sr-Latn-RS"/>
        </a:p>
      </dgm:t>
    </dgm:pt>
    <dgm:pt modelId="{39CDE710-1A10-483F-AF5B-D945F5DE3F4D}" type="sibTrans" cxnId="{905EDF64-47B4-4571-AF01-C190780D0BF4}">
      <dgm:prSet/>
      <dgm:spPr/>
      <dgm:t>
        <a:bodyPr/>
        <a:lstStyle/>
        <a:p>
          <a:endParaRPr lang="sr-Latn-RS"/>
        </a:p>
      </dgm:t>
    </dgm:pt>
    <dgm:pt modelId="{667E3866-923D-400B-BA74-75A812834036}">
      <dgm:prSet phldrT="[Text]" custT="1"/>
      <dgm:spPr/>
      <dgm:t>
        <a:bodyPr/>
        <a:lstStyle/>
        <a:p>
          <a:r>
            <a:rPr lang="sr-Latn-RS" sz="4000" dirty="0" smtClean="0"/>
            <a:t>DZ Odzaci   N=22</a:t>
          </a:r>
          <a:endParaRPr lang="sr-Latn-RS" sz="4000" dirty="0"/>
        </a:p>
      </dgm:t>
    </dgm:pt>
    <dgm:pt modelId="{301A3555-5DD9-4E63-BFB1-0B49B8224FBE}" type="parTrans" cxnId="{CD15AB74-6B4A-4641-ABB4-3CE2CFDE8ACD}">
      <dgm:prSet/>
      <dgm:spPr/>
      <dgm:t>
        <a:bodyPr/>
        <a:lstStyle/>
        <a:p>
          <a:endParaRPr lang="sr-Latn-RS"/>
        </a:p>
      </dgm:t>
    </dgm:pt>
    <dgm:pt modelId="{E877012F-0A3D-4F38-89C4-C820148921E0}" type="sibTrans" cxnId="{CD15AB74-6B4A-4641-ABB4-3CE2CFDE8ACD}">
      <dgm:prSet/>
      <dgm:spPr/>
      <dgm:t>
        <a:bodyPr/>
        <a:lstStyle/>
        <a:p>
          <a:endParaRPr lang="sr-Latn-RS"/>
        </a:p>
      </dgm:t>
    </dgm:pt>
    <dgm:pt modelId="{7B5F32FD-CE57-4034-A049-5A1372AABA00}">
      <dgm:prSet phldrT="[Text]" custT="1"/>
      <dgm:spPr/>
      <dgm:t>
        <a:bodyPr/>
        <a:lstStyle/>
        <a:p>
          <a:r>
            <a:rPr lang="sr-Latn-RS" sz="4000" dirty="0" smtClean="0"/>
            <a:t>Opsta bolnica Sombor N=177</a:t>
          </a:r>
          <a:endParaRPr lang="sr-Latn-RS" sz="4000" dirty="0"/>
        </a:p>
      </dgm:t>
    </dgm:pt>
    <dgm:pt modelId="{69886256-C80C-45E5-A049-E79D5BD87480}" type="parTrans" cxnId="{94C69C4C-4634-4C89-ACD7-3CE2977069BF}">
      <dgm:prSet/>
      <dgm:spPr/>
      <dgm:t>
        <a:bodyPr/>
        <a:lstStyle/>
        <a:p>
          <a:endParaRPr lang="sr-Latn-RS"/>
        </a:p>
      </dgm:t>
    </dgm:pt>
    <dgm:pt modelId="{9FD7CDE3-8219-4825-8FEC-1E81A2973FDF}" type="sibTrans" cxnId="{94C69C4C-4634-4C89-ACD7-3CE2977069BF}">
      <dgm:prSet/>
      <dgm:spPr/>
      <dgm:t>
        <a:bodyPr/>
        <a:lstStyle/>
        <a:p>
          <a:endParaRPr lang="sr-Latn-RS"/>
        </a:p>
      </dgm:t>
    </dgm:pt>
    <dgm:pt modelId="{AE7DF069-6582-4BA7-90E9-B6433BC30F87}" type="pres">
      <dgm:prSet presAssocID="{5B90CFDF-A0EA-4EFF-806A-FD3A461D47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CAFA239-ECC2-40B8-BE7C-1BB71AC9BA3E}" type="pres">
      <dgm:prSet presAssocID="{57C12E8E-A958-42ED-A46E-D12B42442B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1E53A86-E084-4CF9-A883-AB6645E99269}" type="pres">
      <dgm:prSet presAssocID="{57C12E8E-A958-42ED-A46E-D12B42442B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581D470-3588-4F40-86C7-32F446DEEE21}" type="pres">
      <dgm:prSet presAssocID="{667E3866-923D-400B-BA74-75A812834036}" presName="parentText" presStyleLbl="node1" presStyleIdx="1" presStyleCnt="2" custLinFactNeighborX="1083" custLinFactNeighborY="137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3E25256-2418-4304-BE71-CDBA6EF56566}" type="pres">
      <dgm:prSet presAssocID="{667E3866-923D-400B-BA74-75A8128340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BF33BE-5B2F-4976-B358-2C09B9E34B39}" type="presOf" srcId="{7B5F32FD-CE57-4034-A049-5A1372AABA00}" destId="{73E25256-2418-4304-BE71-CDBA6EF56566}" srcOrd="0" destOrd="0" presId="urn:microsoft.com/office/officeart/2005/8/layout/vList2"/>
    <dgm:cxn modelId="{CD15AB74-6B4A-4641-ABB4-3CE2CFDE8ACD}" srcId="{5B90CFDF-A0EA-4EFF-806A-FD3A461D4722}" destId="{667E3866-923D-400B-BA74-75A812834036}" srcOrd="1" destOrd="0" parTransId="{301A3555-5DD9-4E63-BFB1-0B49B8224FBE}" sibTransId="{E877012F-0A3D-4F38-89C4-C820148921E0}"/>
    <dgm:cxn modelId="{905EDF64-47B4-4571-AF01-C190780D0BF4}" srcId="{57C12E8E-A958-42ED-A46E-D12B42442B62}" destId="{903655AB-3873-4247-8B05-B40340793FE3}" srcOrd="0" destOrd="0" parTransId="{D4566291-60B9-44BF-8103-0AECC4CE3C4A}" sibTransId="{39CDE710-1A10-483F-AF5B-D945F5DE3F4D}"/>
    <dgm:cxn modelId="{E43AB018-43B6-4B34-A499-0CF263DC6DAB}" type="presOf" srcId="{5B90CFDF-A0EA-4EFF-806A-FD3A461D4722}" destId="{AE7DF069-6582-4BA7-90E9-B6433BC30F87}" srcOrd="0" destOrd="0" presId="urn:microsoft.com/office/officeart/2005/8/layout/vList2"/>
    <dgm:cxn modelId="{76456431-C8CA-4A61-B083-DFD4B498EA09}" type="presOf" srcId="{903655AB-3873-4247-8B05-B40340793FE3}" destId="{C1E53A86-E084-4CF9-A883-AB6645E99269}" srcOrd="0" destOrd="0" presId="urn:microsoft.com/office/officeart/2005/8/layout/vList2"/>
    <dgm:cxn modelId="{DC16C7CD-5A2D-4420-AD68-766CE6924EFA}" type="presOf" srcId="{667E3866-923D-400B-BA74-75A812834036}" destId="{E581D470-3588-4F40-86C7-32F446DEEE21}" srcOrd="0" destOrd="0" presId="urn:microsoft.com/office/officeart/2005/8/layout/vList2"/>
    <dgm:cxn modelId="{7DEBE7E6-138B-4C27-8B7F-BB4C9A9253F8}" srcId="{5B90CFDF-A0EA-4EFF-806A-FD3A461D4722}" destId="{57C12E8E-A958-42ED-A46E-D12B42442B62}" srcOrd="0" destOrd="0" parTransId="{5E0D1EEA-80B9-472F-BEBA-74B9799070D8}" sibTransId="{EB7576AF-074C-49AE-A8E3-F9C16289DF21}"/>
    <dgm:cxn modelId="{94C69C4C-4634-4C89-ACD7-3CE2977069BF}" srcId="{667E3866-923D-400B-BA74-75A812834036}" destId="{7B5F32FD-CE57-4034-A049-5A1372AABA00}" srcOrd="0" destOrd="0" parTransId="{69886256-C80C-45E5-A049-E79D5BD87480}" sibTransId="{9FD7CDE3-8219-4825-8FEC-1E81A2973FDF}"/>
    <dgm:cxn modelId="{5C38CA3D-C60E-4D1A-8BE7-3C2DE75950E8}" type="presOf" srcId="{57C12E8E-A958-42ED-A46E-D12B42442B62}" destId="{2CAFA239-ECC2-40B8-BE7C-1BB71AC9BA3E}" srcOrd="0" destOrd="0" presId="urn:microsoft.com/office/officeart/2005/8/layout/vList2"/>
    <dgm:cxn modelId="{D84C1175-DC21-4613-ADB7-BC9947035D37}" type="presParOf" srcId="{AE7DF069-6582-4BA7-90E9-B6433BC30F87}" destId="{2CAFA239-ECC2-40B8-BE7C-1BB71AC9BA3E}" srcOrd="0" destOrd="0" presId="urn:microsoft.com/office/officeart/2005/8/layout/vList2"/>
    <dgm:cxn modelId="{964CA506-BD5A-42FC-907A-5E1AFB9AE1C0}" type="presParOf" srcId="{AE7DF069-6582-4BA7-90E9-B6433BC30F87}" destId="{C1E53A86-E084-4CF9-A883-AB6645E99269}" srcOrd="1" destOrd="0" presId="urn:microsoft.com/office/officeart/2005/8/layout/vList2"/>
    <dgm:cxn modelId="{41D8B265-80B1-441A-A55C-3E5B962A54A1}" type="presParOf" srcId="{AE7DF069-6582-4BA7-90E9-B6433BC30F87}" destId="{E581D470-3588-4F40-86C7-32F446DEEE21}" srcOrd="2" destOrd="0" presId="urn:microsoft.com/office/officeart/2005/8/layout/vList2"/>
    <dgm:cxn modelId="{A57201C3-069D-4A79-AEAF-724FEC6CB17B}" type="presParOf" srcId="{AE7DF069-6582-4BA7-90E9-B6433BC30F87}" destId="{73E25256-2418-4304-BE71-CDBA6EF56566}" srcOrd="3" destOrd="0" presId="urn:microsoft.com/office/officeart/2005/8/layout/vList2"/>
  </dgm:cxnLst>
  <dgm:bg>
    <a:gradFill>
      <a:gsLst>
        <a:gs pos="0">
          <a:schemeClr val="accent1">
            <a:lumMod val="5000"/>
            <a:lumOff val="95000"/>
          </a:schemeClr>
        </a:gs>
        <a:gs pos="4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7766-8F30-4BD9-89F3-D358C316E72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AE38-88A7-42CE-A33A-B72952829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0654-FB0D-4AB9-A897-4C0A153F9E0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A0EA-9FF7-4E74-B8B1-1116E8582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A0AA-1762-4510-8B98-9B7E9958747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285D-FCCB-4A8E-A679-C3265BE76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83A6-4CD4-4028-BEFB-B9357F0AF015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056D-B0A9-41AD-A4D2-AA7243E9B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123A-207E-4AF7-9038-1AE43DD45E15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108E-94F7-4A08-8E68-2239BC79D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2A30-5F3D-475D-A316-C8A10CB2C97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D37A-3381-4123-81FF-A0CCD819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4F77-43AF-4B4C-BF27-A30618FEDF2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F1BE-9C87-4562-A96C-A850A217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571C-79FB-41FA-9842-AB3DD99A3F0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4EF4-CB08-49F7-BC2B-FA86AD30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2D61-1A3A-450E-80D4-28EB0FEE537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7C5B-9235-4465-991E-6517721C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6F77981-351D-4A14-8A8E-C69841BE0DB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D3CD6B-4706-4A2D-912C-652C2311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F461-1F35-44BD-9639-AEA827012FC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0543-1B68-45A6-A1C6-DD6CC5C03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60E93-F1C6-462E-96F2-FE68BDB530A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DA5C0-1EF9-4483-9EA3-52536A43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55" r:id="rId10"/>
    <p:sldLayoutId id="2147483665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57389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specijalistickim sluzbama</a:t>
            </a:r>
            <a:b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/>
          <a:lstStyle/>
          <a:p>
            <a:pPr eaLnBrk="1" fontAlgn="auto" hangingPunct="1">
              <a:defRPr/>
            </a:pPr>
            <a:r>
              <a:rPr lang="sr-Latn-RS" dirty="0" smtClean="0"/>
              <a:t>Zapadno backi okrug</a:t>
            </a:r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3725"/>
            <a:ext cx="3200400" cy="1333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/>
              <a:t>M=107</a:t>
            </a:r>
            <a:br>
              <a:rPr lang="sr-Latn-RS" sz="2400" dirty="0" smtClean="0"/>
            </a:br>
            <a:r>
              <a:rPr lang="sr-Latn-RS" sz="2400" dirty="0" smtClean="0"/>
              <a:t> Z =170</a:t>
            </a:r>
            <a:br>
              <a:rPr lang="sr-Latn-RS" sz="2400" dirty="0" smtClean="0"/>
            </a:br>
            <a:r>
              <a:rPr lang="sr-Latn-RS" sz="2000" dirty="0" smtClean="0"/>
              <a:t>missing=11</a:t>
            </a:r>
            <a:endParaRPr lang="sr-Latn-R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925763"/>
            <a:ext cx="3200400" cy="3379787"/>
          </a:xfrm>
        </p:spPr>
        <p:txBody>
          <a:bodyPr/>
          <a:lstStyle/>
          <a:p>
            <a:pPr eaLnBrk="1" hangingPunct="1"/>
            <a:r>
              <a:rPr lang="en-US" smtClean="0"/>
              <a:t>Starosna dob ispitanih korisnika je od 18 -92 godine</a:t>
            </a:r>
          </a:p>
          <a:p>
            <a:pPr eaLnBrk="1" hangingPunct="1"/>
            <a:r>
              <a:rPr lang="en-US" smtClean="0"/>
              <a:t>58,3% srednjeg strucnog obrazovanja</a:t>
            </a:r>
          </a:p>
          <a:p>
            <a:pPr eaLnBrk="1" hangingPunct="1"/>
            <a:r>
              <a:rPr lang="en-US" smtClean="0"/>
              <a:t>45,8% osrednjeg materijalnog stanja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725"/>
            <a:ext cx="3200400" cy="827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600" dirty="0" smtClean="0"/>
              <a:t>Zadovoljstvo uslovima u specijalistickim sluzbama .</a:t>
            </a:r>
            <a:endParaRPr lang="sr-Latn-RS" sz="1600" dirty="0"/>
          </a:p>
        </p:txBody>
      </p:sp>
      <p:graphicFrame>
        <p:nvGraphicFramePr>
          <p:cNvPr id="15363" name="Content Placeholder 8"/>
          <p:cNvGraphicFramePr>
            <a:graphicFrameLocks noGrp="1"/>
          </p:cNvGraphicFramePr>
          <p:nvPr>
            <p:ph idx="1"/>
          </p:nvPr>
        </p:nvGraphicFramePr>
        <p:xfrm>
          <a:off x="4367213" y="39688"/>
          <a:ext cx="7583487" cy="6759575"/>
        </p:xfrm>
        <a:graphic>
          <a:graphicData uri="http://schemas.openxmlformats.org/presentationml/2006/ole">
            <p:oleObj spid="_x0000_s15363" r:id="rId3" imgW="7584081" imgH="6761050" progId="Excel.Chart.8">
              <p:embed/>
            </p:oleObj>
          </a:graphicData>
        </a:graphic>
      </p:graphicFrame>
      <p:sp>
        <p:nvSpPr>
          <p:cNvPr id="1536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5763"/>
            <a:ext cx="3200400" cy="337978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1296988"/>
            <a:ext cx="25717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" y="4614863"/>
            <a:ext cx="24653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738" y="2746375"/>
            <a:ext cx="10382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2">
                <a:lumMod val="0"/>
                <a:lumOff val="10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3200400" cy="5778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/>
              <a:t>Broj poseta specijalistickim sluzbama</a:t>
            </a:r>
            <a:endParaRPr lang="sr-Latn-RS" sz="1800" dirty="0"/>
          </a:p>
        </p:txBody>
      </p:sp>
      <p:graphicFrame>
        <p:nvGraphicFramePr>
          <p:cNvPr id="16387" name="Content Placeholder 8"/>
          <p:cNvGraphicFramePr>
            <a:graphicFrameLocks noGrp="1"/>
          </p:cNvGraphicFramePr>
          <p:nvPr>
            <p:ph idx="1"/>
          </p:nvPr>
        </p:nvGraphicFramePr>
        <p:xfrm>
          <a:off x="539750" y="681038"/>
          <a:ext cx="11703050" cy="5924550"/>
        </p:xfrm>
        <a:graphic>
          <a:graphicData uri="http://schemas.openxmlformats.org/presentationml/2006/ole">
            <p:oleObj spid="_x0000_s16387" r:id="rId3" imgW="11699238" imgH="5925826" progId="Excel.Chart.8">
              <p:embed/>
            </p:oleObj>
          </a:graphicData>
        </a:graphic>
      </p:graphicFrame>
      <p:sp>
        <p:nvSpPr>
          <p:cNvPr id="1639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5763"/>
            <a:ext cx="3200400" cy="3379787"/>
          </a:xfrm>
        </p:spPr>
        <p:txBody>
          <a:bodyPr/>
          <a:lstStyle/>
          <a:p>
            <a:pPr eaLnBrk="1" hangingPunct="1"/>
            <a:endParaRPr lang="en-GB" sz="80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6002" y="154745"/>
            <a:ext cx="8458955" cy="369332"/>
          </a:xfrm>
          <a:prstGeom prst="rect">
            <a:avLst/>
          </a:prstGeom>
          <a:gradFill>
            <a:gsLst>
              <a:gs pos="0">
                <a:schemeClr val="accent2">
                  <a:alpha val="14000"/>
                  <a:lumMod val="0"/>
                  <a:lumOff val="10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Pacijenti su najcesce primljeni istog dana ,bez zakazivanja(28%) ili  od 15-20 dana (17,4%)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2">
                <a:lumMod val="0"/>
                <a:lumOff val="10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63" y="0"/>
            <a:ext cx="3489325" cy="44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iskazi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1" name="Content Placeholder 8"/>
          <p:cNvGraphicFramePr>
            <a:graphicFrameLocks noGrp="1"/>
          </p:cNvGraphicFramePr>
          <p:nvPr>
            <p:ph idx="1"/>
          </p:nvPr>
        </p:nvGraphicFramePr>
        <p:xfrm>
          <a:off x="722313" y="441325"/>
          <a:ext cx="10483850" cy="5784850"/>
        </p:xfrm>
        <a:graphic>
          <a:graphicData uri="http://schemas.openxmlformats.org/presentationml/2006/ole">
            <p:oleObj spid="_x0000_s17411" r:id="rId3" imgW="10479932" imgH="578560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5286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</a:t>
            </a:r>
            <a:b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ste pregled specijaliste,kome ste upuceni,morali platiti?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4" name="Content Placeholder 7"/>
          <p:cNvGraphicFramePr>
            <a:graphicFrameLocks noGrp="1"/>
          </p:cNvGraphicFramePr>
          <p:nvPr>
            <p:ph idx="1"/>
          </p:nvPr>
        </p:nvGraphicFramePr>
        <p:xfrm>
          <a:off x="1046163" y="990600"/>
          <a:ext cx="10160000" cy="4929188"/>
        </p:xfrm>
        <a:graphic>
          <a:graphicData uri="http://schemas.openxmlformats.org/presentationml/2006/ole">
            <p:oleObj spid="_x0000_s18434" r:id="rId3" imgW="10156816" imgH="493209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1354"/>
          </a:xfrm>
          <a:gradFill>
            <a:gsLst>
              <a:gs pos="0">
                <a:schemeClr val="accent2">
                  <a:lumMod val="7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cs typeface="Arial" charset="0"/>
              </a:rPr>
              <a:t>Uzevsi sve navedeno u obzir, koliko ste zadovoljni uslugama specijalistickih sluzbi</a:t>
            </a:r>
          </a:p>
        </p:txBody>
      </p:sp>
      <p:graphicFrame>
        <p:nvGraphicFramePr>
          <p:cNvPr id="19461" name="Content Placeholder 7"/>
          <p:cNvGraphicFramePr>
            <a:graphicFrameLocks noGrp="1"/>
          </p:cNvGraphicFramePr>
          <p:nvPr>
            <p:ph idx="1"/>
          </p:nvPr>
        </p:nvGraphicFramePr>
        <p:xfrm>
          <a:off x="877888" y="1679575"/>
          <a:ext cx="10637837" cy="4589463"/>
        </p:xfrm>
        <a:graphic>
          <a:graphicData uri="http://schemas.openxmlformats.org/presentationml/2006/ole">
            <p:oleObj spid="_x0000_s19461" r:id="rId3" imgW="10638442" imgH="458458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216" y="1856935"/>
            <a:ext cx="3691685" cy="92333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HVALA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174038" y="5711825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rush Script MT" pitchFamily="66" charset="0"/>
              </a:rPr>
              <a:t>Davorka Bosnic</a:t>
            </a:r>
          </a:p>
          <a:p>
            <a:r>
              <a:rPr lang="en-US">
                <a:latin typeface="Brush Script MT" pitchFamily="66" charset="0"/>
              </a:rPr>
              <a:t>Dipl. Psiholog ZZJZ Sombor,2016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751</TotalTime>
  <Words>80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 Light</vt:lpstr>
      <vt:lpstr>Calibri</vt:lpstr>
      <vt:lpstr>Times New Roman</vt:lpstr>
      <vt:lpstr>Brush Script MT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Microsoft Excel Chart</vt:lpstr>
      <vt:lpstr>Slide 1</vt:lpstr>
      <vt:lpstr>M=107  Z =170 missing=11</vt:lpstr>
      <vt:lpstr>Zadovoljstvo uslovima u specijalistickim sluzbama .</vt:lpstr>
      <vt:lpstr>Broj poseta specijalistickim sluzbama</vt:lpstr>
      <vt:lpstr>iskazi</vt:lpstr>
      <vt:lpstr>Placanja da li ste pregled specijaliste,kome ste upuceni,morali platiti?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specijalistickim sluzbama 2015</dc:title>
  <dc:creator>Korisnik</dc:creator>
  <cp:lastModifiedBy>Statistika</cp:lastModifiedBy>
  <cp:revision>24</cp:revision>
  <dcterms:created xsi:type="dcterms:W3CDTF">2016-01-19T09:57:47Z</dcterms:created>
  <dcterms:modified xsi:type="dcterms:W3CDTF">2016-09-21T08:00:02Z</dcterms:modified>
</cp:coreProperties>
</file>