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3CD"/>
    <a:srgbClr val="64E404"/>
    <a:srgbClr val="64834D"/>
    <a:srgbClr val="409A28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08" y="-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>
        <c:manualLayout>
          <c:layoutTarget val="inner"/>
          <c:xMode val="edge"/>
          <c:yMode val="edge"/>
          <c:x val="0.35515160454855521"/>
          <c:y val="0.17733406467759241"/>
          <c:w val="0.28969690723184588"/>
          <c:h val="0.6415987171761391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koliko ste pod stresom, priiskom,pri obavljanju posla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5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nimalo</c:v>
                </c:pt>
                <c:pt idx="1">
                  <c:v>malo</c:v>
                </c:pt>
                <c:pt idx="2">
                  <c:v>umereno</c:v>
                </c:pt>
                <c:pt idx="3">
                  <c:v>mnogo</c:v>
                </c:pt>
                <c:pt idx="4">
                  <c:v>veoma mnogo</c:v>
                </c:pt>
                <c:pt idx="5">
                  <c:v>missing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148</c:v>
                </c:pt>
                <c:pt idx="1">
                  <c:v>217</c:v>
                </c:pt>
                <c:pt idx="2">
                  <c:v>532</c:v>
                </c:pt>
                <c:pt idx="3">
                  <c:v>329</c:v>
                </c:pt>
                <c:pt idx="4">
                  <c:v>208</c:v>
                </c:pt>
                <c:pt idx="5">
                  <c:v>137</c:v>
                </c:pt>
              </c:numCache>
            </c:numRef>
          </c:val>
        </c:ser>
        <c:firstSliceAng val="0"/>
        <c:holeSize val="45"/>
      </c:doughnut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6C766D-9EC8-4527-844D-80D016FE6F5C}" type="doc">
      <dgm:prSet loTypeId="urn:microsoft.com/office/officeart/2005/8/layout/vList2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sr-Latn-RS"/>
        </a:p>
      </dgm:t>
    </dgm:pt>
    <dgm:pt modelId="{5B1232D1-FB65-40A9-A149-08B9CA1F1446}">
      <dgm:prSet phldrT="[Text]"/>
      <dgm:spPr/>
      <dgm:t>
        <a:bodyPr/>
        <a:lstStyle/>
        <a:p>
          <a:r>
            <a:rPr lang="sr-Latn-RS" dirty="0" smtClean="0">
              <a:solidFill>
                <a:schemeClr val="tx2"/>
              </a:solidFill>
            </a:rPr>
            <a:t>Domovi zdravlja: N=763</a:t>
          </a:r>
          <a:endParaRPr lang="sr-Latn-RS" dirty="0">
            <a:solidFill>
              <a:schemeClr val="tx2"/>
            </a:solidFill>
          </a:endParaRPr>
        </a:p>
      </dgm:t>
    </dgm:pt>
    <dgm:pt modelId="{F4D3E4C9-4AD9-4446-94A2-BD7EB4E4D03F}" type="parTrans" cxnId="{63E3C7D6-B3F5-4FCD-809B-38957D658A18}">
      <dgm:prSet/>
      <dgm:spPr/>
      <dgm:t>
        <a:bodyPr/>
        <a:lstStyle/>
        <a:p>
          <a:endParaRPr lang="sr-Latn-RS"/>
        </a:p>
      </dgm:t>
    </dgm:pt>
    <dgm:pt modelId="{032B6F98-68EB-46E3-90F5-E812F9A29056}" type="sibTrans" cxnId="{63E3C7D6-B3F5-4FCD-809B-38957D658A18}">
      <dgm:prSet/>
      <dgm:spPr/>
      <dgm:t>
        <a:bodyPr/>
        <a:lstStyle/>
        <a:p>
          <a:endParaRPr lang="sr-Latn-RS"/>
        </a:p>
      </dgm:t>
    </dgm:pt>
    <dgm:pt modelId="{AF32A6BB-B6D0-4F53-97A5-9EEDA04FD069}">
      <dgm:prSet phldrT="[Text]"/>
      <dgm:spPr/>
      <dgm:t>
        <a:bodyPr/>
        <a:lstStyle/>
        <a:p>
          <a:r>
            <a:rPr lang="sr-Latn-RS" dirty="0" smtClean="0">
              <a:solidFill>
                <a:schemeClr val="accent5">
                  <a:lumMod val="75000"/>
                </a:schemeClr>
              </a:solidFill>
            </a:rPr>
            <a:t>Specijalisticka bolnica Apatin:N=84</a:t>
          </a:r>
          <a:endParaRPr lang="sr-Latn-RS" dirty="0">
            <a:solidFill>
              <a:schemeClr val="accent5">
                <a:lumMod val="75000"/>
              </a:schemeClr>
            </a:solidFill>
          </a:endParaRPr>
        </a:p>
      </dgm:t>
    </dgm:pt>
    <dgm:pt modelId="{228CB15F-A253-40D8-B986-F3261AD4DEDC}" type="parTrans" cxnId="{CE0E1ED5-F2DA-4F26-9D54-4DF950280F38}">
      <dgm:prSet/>
      <dgm:spPr/>
      <dgm:t>
        <a:bodyPr/>
        <a:lstStyle/>
        <a:p>
          <a:endParaRPr lang="sr-Latn-RS"/>
        </a:p>
      </dgm:t>
    </dgm:pt>
    <dgm:pt modelId="{2CE47D64-2B07-47B7-B25A-DA5634E60792}" type="sibTrans" cxnId="{CE0E1ED5-F2DA-4F26-9D54-4DF950280F38}">
      <dgm:prSet/>
      <dgm:spPr/>
      <dgm:t>
        <a:bodyPr/>
        <a:lstStyle/>
        <a:p>
          <a:endParaRPr lang="sr-Latn-RS"/>
        </a:p>
      </dgm:t>
    </dgm:pt>
    <dgm:pt modelId="{0A71ABD1-6DAC-4C31-B37B-C1B3050BA872}">
      <dgm:prSet phldrT="[Text]"/>
      <dgm:spPr/>
      <dgm:t>
        <a:bodyPr/>
        <a:lstStyle/>
        <a:p>
          <a:r>
            <a:rPr lang="sr-Latn-RS" dirty="0" smtClean="0">
              <a:solidFill>
                <a:srgbClr val="FFFF00"/>
              </a:solidFill>
            </a:rPr>
            <a:t>Opsta bolnica Sombor: N=692</a:t>
          </a:r>
          <a:endParaRPr lang="sr-Latn-RS" dirty="0">
            <a:solidFill>
              <a:srgbClr val="FFFF00"/>
            </a:solidFill>
          </a:endParaRPr>
        </a:p>
      </dgm:t>
    </dgm:pt>
    <dgm:pt modelId="{1198B243-A764-4129-84B7-8C0F9FDE380D}" type="parTrans" cxnId="{B785C7B4-B90D-41DF-BF96-9F23B214C4FC}">
      <dgm:prSet/>
      <dgm:spPr/>
      <dgm:t>
        <a:bodyPr/>
        <a:lstStyle/>
        <a:p>
          <a:endParaRPr lang="sr-Latn-RS"/>
        </a:p>
      </dgm:t>
    </dgm:pt>
    <dgm:pt modelId="{853563FB-8A7B-4EC8-A96B-61A4379BCAEB}" type="sibTrans" cxnId="{B785C7B4-B90D-41DF-BF96-9F23B214C4FC}">
      <dgm:prSet/>
      <dgm:spPr/>
      <dgm:t>
        <a:bodyPr/>
        <a:lstStyle/>
        <a:p>
          <a:endParaRPr lang="sr-Latn-RS"/>
        </a:p>
      </dgm:t>
    </dgm:pt>
    <dgm:pt modelId="{233E91A0-A6C8-447F-8478-E1D6E24691C7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ZZJZ Sombor: N=59</a:t>
          </a:r>
          <a:endParaRPr lang="sr-Latn-RS" dirty="0">
            <a:solidFill>
              <a:schemeClr val="tx2">
                <a:lumMod val="50000"/>
              </a:schemeClr>
            </a:solidFill>
          </a:endParaRPr>
        </a:p>
      </dgm:t>
    </dgm:pt>
    <dgm:pt modelId="{98BBB22A-ECDE-4D51-99E2-BC43088B100F}" type="parTrans" cxnId="{DF0C26B7-3D4B-42C8-B241-E9F7F2CBA1DC}">
      <dgm:prSet/>
      <dgm:spPr/>
      <dgm:t>
        <a:bodyPr/>
        <a:lstStyle/>
        <a:p>
          <a:endParaRPr lang="sr-Latn-RS"/>
        </a:p>
      </dgm:t>
    </dgm:pt>
    <dgm:pt modelId="{F1376642-3502-4D12-8483-BAEE641001CE}" type="sibTrans" cxnId="{DF0C26B7-3D4B-42C8-B241-E9F7F2CBA1DC}">
      <dgm:prSet/>
      <dgm:spPr/>
      <dgm:t>
        <a:bodyPr/>
        <a:lstStyle/>
        <a:p>
          <a:endParaRPr lang="sr-Latn-RS"/>
        </a:p>
      </dgm:t>
    </dgm:pt>
    <dgm:pt modelId="{CC99532B-3436-4D32-B7BF-7703C57AA07A}" type="pres">
      <dgm:prSet presAssocID="{4A6C766D-9EC8-4527-844D-80D016FE6F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6330C0CD-B977-4EBB-ABF9-E23E33B29EEB}" type="pres">
      <dgm:prSet presAssocID="{5B1232D1-FB65-40A9-A149-08B9CA1F144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65A571B-CE40-459F-878D-F3164964D908}" type="pres">
      <dgm:prSet presAssocID="{032B6F98-68EB-46E3-90F5-E812F9A29056}" presName="spacer" presStyleCnt="0"/>
      <dgm:spPr/>
    </dgm:pt>
    <dgm:pt modelId="{44C7219D-5DBB-4930-B17E-176B8C6EADB0}" type="pres">
      <dgm:prSet presAssocID="{AF32A6BB-B6D0-4F53-97A5-9EEDA04FD06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FA19E93-0652-4022-946D-2CD24833CD7F}" type="pres">
      <dgm:prSet presAssocID="{2CE47D64-2B07-47B7-B25A-DA5634E60792}" presName="spacer" presStyleCnt="0"/>
      <dgm:spPr/>
    </dgm:pt>
    <dgm:pt modelId="{4794119F-E042-4172-AA13-224EECBAC848}" type="pres">
      <dgm:prSet presAssocID="{0A71ABD1-6DAC-4C31-B37B-C1B3050BA872}" presName="parentText" presStyleLbl="node1" presStyleIdx="2" presStyleCnt="4" custLinFactNeighborX="-3385" custLinFactNeighborY="-39005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5F3F7F5-3C83-4A91-BD5A-217E6F177D2A}" type="pres">
      <dgm:prSet presAssocID="{853563FB-8A7B-4EC8-A96B-61A4379BCAEB}" presName="spacer" presStyleCnt="0"/>
      <dgm:spPr/>
    </dgm:pt>
    <dgm:pt modelId="{3B293768-5AFE-44D8-A19F-C189C882E7D3}" type="pres">
      <dgm:prSet presAssocID="{233E91A0-A6C8-447F-8478-E1D6E24691C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27878B36-9A78-4B3A-A87B-43ADE6BE9029}" type="presOf" srcId="{AF32A6BB-B6D0-4F53-97A5-9EEDA04FD069}" destId="{44C7219D-5DBB-4930-B17E-176B8C6EADB0}" srcOrd="0" destOrd="0" presId="urn:microsoft.com/office/officeart/2005/8/layout/vList2"/>
    <dgm:cxn modelId="{3BB2FF01-1FBE-425D-8FFC-20597E868A20}" type="presOf" srcId="{233E91A0-A6C8-447F-8478-E1D6E24691C7}" destId="{3B293768-5AFE-44D8-A19F-C189C882E7D3}" srcOrd="0" destOrd="0" presId="urn:microsoft.com/office/officeart/2005/8/layout/vList2"/>
    <dgm:cxn modelId="{63E3C7D6-B3F5-4FCD-809B-38957D658A18}" srcId="{4A6C766D-9EC8-4527-844D-80D016FE6F5C}" destId="{5B1232D1-FB65-40A9-A149-08B9CA1F1446}" srcOrd="0" destOrd="0" parTransId="{F4D3E4C9-4AD9-4446-94A2-BD7EB4E4D03F}" sibTransId="{032B6F98-68EB-46E3-90F5-E812F9A29056}"/>
    <dgm:cxn modelId="{DF0C26B7-3D4B-42C8-B241-E9F7F2CBA1DC}" srcId="{4A6C766D-9EC8-4527-844D-80D016FE6F5C}" destId="{233E91A0-A6C8-447F-8478-E1D6E24691C7}" srcOrd="3" destOrd="0" parTransId="{98BBB22A-ECDE-4D51-99E2-BC43088B100F}" sibTransId="{F1376642-3502-4D12-8483-BAEE641001CE}"/>
    <dgm:cxn modelId="{CE0E1ED5-F2DA-4F26-9D54-4DF950280F38}" srcId="{4A6C766D-9EC8-4527-844D-80D016FE6F5C}" destId="{AF32A6BB-B6D0-4F53-97A5-9EEDA04FD069}" srcOrd="1" destOrd="0" parTransId="{228CB15F-A253-40D8-B986-F3261AD4DEDC}" sibTransId="{2CE47D64-2B07-47B7-B25A-DA5634E60792}"/>
    <dgm:cxn modelId="{C7DE0776-0D94-4BEA-BB41-401B9DC6BF66}" type="presOf" srcId="{5B1232D1-FB65-40A9-A149-08B9CA1F1446}" destId="{6330C0CD-B977-4EBB-ABF9-E23E33B29EEB}" srcOrd="0" destOrd="0" presId="urn:microsoft.com/office/officeart/2005/8/layout/vList2"/>
    <dgm:cxn modelId="{65619EAB-6CD4-48D3-A85C-91E0DDA12C33}" type="presOf" srcId="{4A6C766D-9EC8-4527-844D-80D016FE6F5C}" destId="{CC99532B-3436-4D32-B7BF-7703C57AA07A}" srcOrd="0" destOrd="0" presId="urn:microsoft.com/office/officeart/2005/8/layout/vList2"/>
    <dgm:cxn modelId="{B785C7B4-B90D-41DF-BF96-9F23B214C4FC}" srcId="{4A6C766D-9EC8-4527-844D-80D016FE6F5C}" destId="{0A71ABD1-6DAC-4C31-B37B-C1B3050BA872}" srcOrd="2" destOrd="0" parTransId="{1198B243-A764-4129-84B7-8C0F9FDE380D}" sibTransId="{853563FB-8A7B-4EC8-A96B-61A4379BCAEB}"/>
    <dgm:cxn modelId="{B40D018F-0D0A-4A56-9C77-2FF4BE6CA8DE}" type="presOf" srcId="{0A71ABD1-6DAC-4C31-B37B-C1B3050BA872}" destId="{4794119F-E042-4172-AA13-224EECBAC848}" srcOrd="0" destOrd="0" presId="urn:microsoft.com/office/officeart/2005/8/layout/vList2"/>
    <dgm:cxn modelId="{6F4C95ED-0D31-4B9B-8A72-F483753E0982}" type="presParOf" srcId="{CC99532B-3436-4D32-B7BF-7703C57AA07A}" destId="{6330C0CD-B977-4EBB-ABF9-E23E33B29EEB}" srcOrd="0" destOrd="0" presId="urn:microsoft.com/office/officeart/2005/8/layout/vList2"/>
    <dgm:cxn modelId="{6536D07A-1745-40F7-A093-45D46C85B074}" type="presParOf" srcId="{CC99532B-3436-4D32-B7BF-7703C57AA07A}" destId="{265A571B-CE40-459F-878D-F3164964D908}" srcOrd="1" destOrd="0" presId="urn:microsoft.com/office/officeart/2005/8/layout/vList2"/>
    <dgm:cxn modelId="{E12FA972-58EC-4371-B8D8-CE817ED71CE0}" type="presParOf" srcId="{CC99532B-3436-4D32-B7BF-7703C57AA07A}" destId="{44C7219D-5DBB-4930-B17E-176B8C6EADB0}" srcOrd="2" destOrd="0" presId="urn:microsoft.com/office/officeart/2005/8/layout/vList2"/>
    <dgm:cxn modelId="{1C6F67E6-F280-46CA-9FE0-0A4F7E52AA77}" type="presParOf" srcId="{CC99532B-3436-4D32-B7BF-7703C57AA07A}" destId="{0FA19E93-0652-4022-946D-2CD24833CD7F}" srcOrd="3" destOrd="0" presId="urn:microsoft.com/office/officeart/2005/8/layout/vList2"/>
    <dgm:cxn modelId="{2BA5FEDF-7B2B-42F7-9AD7-F4831B701BE6}" type="presParOf" srcId="{CC99532B-3436-4D32-B7BF-7703C57AA07A}" destId="{4794119F-E042-4172-AA13-224EECBAC848}" srcOrd="4" destOrd="0" presId="urn:microsoft.com/office/officeart/2005/8/layout/vList2"/>
    <dgm:cxn modelId="{2EB060EC-2F94-4B08-85DD-15F023C61573}" type="presParOf" srcId="{CC99532B-3436-4D32-B7BF-7703C57AA07A}" destId="{25F3F7F5-3C83-4A91-BD5A-217E6F177D2A}" srcOrd="5" destOrd="0" presId="urn:microsoft.com/office/officeart/2005/8/layout/vList2"/>
    <dgm:cxn modelId="{B5D1D7ED-B5A3-40D0-ACE0-5DB092EDCBE5}" type="presParOf" srcId="{CC99532B-3436-4D32-B7BF-7703C57AA07A}" destId="{3B293768-5AFE-44D8-A19F-C189C882E7D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D4AEBB-BE5E-4579-A495-C4D36E6FCE28}" type="doc">
      <dgm:prSet loTypeId="urn:microsoft.com/office/officeart/2005/8/layout/arrow3" loCatId="relationship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sr-Latn-RS"/>
        </a:p>
      </dgm:t>
    </dgm:pt>
    <dgm:pt modelId="{2A2877C9-119B-4CD6-B337-4577895872E2}">
      <dgm:prSet phldrT="[Text]"/>
      <dgm:spPr/>
      <dgm:t>
        <a:bodyPr/>
        <a:lstStyle/>
        <a:p>
          <a:r>
            <a:rPr lang="sr-Latn-RS" dirty="0" smtClean="0"/>
            <a:t>Manje od 35god: N=294</a:t>
          </a:r>
          <a:endParaRPr lang="sr-Latn-RS" dirty="0"/>
        </a:p>
      </dgm:t>
    </dgm:pt>
    <dgm:pt modelId="{4313B6B4-4E43-4CE9-ADD0-E16CD7E98B1A}" type="parTrans" cxnId="{557B5F43-38DE-4C86-B906-857571FBAC17}">
      <dgm:prSet/>
      <dgm:spPr/>
      <dgm:t>
        <a:bodyPr/>
        <a:lstStyle/>
        <a:p>
          <a:endParaRPr lang="sr-Latn-RS"/>
        </a:p>
      </dgm:t>
    </dgm:pt>
    <dgm:pt modelId="{98038132-86E6-4648-AB19-E326F4642B64}" type="sibTrans" cxnId="{557B5F43-38DE-4C86-B906-857571FBAC17}">
      <dgm:prSet/>
      <dgm:spPr/>
      <dgm:t>
        <a:bodyPr/>
        <a:lstStyle/>
        <a:p>
          <a:endParaRPr lang="sr-Latn-RS"/>
        </a:p>
      </dgm:t>
    </dgm:pt>
    <dgm:pt modelId="{513106B4-8CD8-483A-9C25-0C9A2CA375C5}">
      <dgm:prSet phldrT="[Text]"/>
      <dgm:spPr/>
      <dgm:t>
        <a:bodyPr/>
        <a:lstStyle/>
        <a:p>
          <a:r>
            <a:rPr lang="sr-Latn-RS" dirty="0" smtClean="0"/>
            <a:t>Vise od 55 godina N=303</a:t>
          </a:r>
          <a:endParaRPr lang="sr-Latn-RS" dirty="0"/>
        </a:p>
      </dgm:t>
    </dgm:pt>
    <dgm:pt modelId="{E8282CA5-6840-41CC-A2D4-7F8B982765B0}" type="parTrans" cxnId="{1824315F-8A87-4CAD-889E-8AF7999B455C}">
      <dgm:prSet/>
      <dgm:spPr/>
      <dgm:t>
        <a:bodyPr/>
        <a:lstStyle/>
        <a:p>
          <a:endParaRPr lang="sr-Latn-RS"/>
        </a:p>
      </dgm:t>
    </dgm:pt>
    <dgm:pt modelId="{BC8C9C4D-03B4-444C-9B67-76C4B7DD80D8}" type="sibTrans" cxnId="{1824315F-8A87-4CAD-889E-8AF7999B455C}">
      <dgm:prSet/>
      <dgm:spPr/>
      <dgm:t>
        <a:bodyPr/>
        <a:lstStyle/>
        <a:p>
          <a:endParaRPr lang="sr-Latn-RS"/>
        </a:p>
      </dgm:t>
    </dgm:pt>
    <dgm:pt modelId="{C6C42332-C021-43D3-A983-9923DFE5C24E}" type="pres">
      <dgm:prSet presAssocID="{55D4AEBB-BE5E-4579-A495-C4D36E6FCE2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2434F50B-E137-412E-AE29-979B9D74AA7A}" type="pres">
      <dgm:prSet presAssocID="{55D4AEBB-BE5E-4579-A495-C4D36E6FCE28}" presName="divider" presStyleLbl="fgShp" presStyleIdx="0" presStyleCnt="1"/>
      <dgm:spPr/>
    </dgm:pt>
    <dgm:pt modelId="{251D4B07-65C1-4DD3-9756-87657D6A87B9}" type="pres">
      <dgm:prSet presAssocID="{2A2877C9-119B-4CD6-B337-4577895872E2}" presName="downArrow" presStyleLbl="node1" presStyleIdx="0" presStyleCnt="2"/>
      <dgm:spPr>
        <a:solidFill>
          <a:srgbClr val="7030A0"/>
        </a:solidFill>
        <a:scene3d>
          <a:camera prst="orthographicFront"/>
          <a:lightRig rig="threePt" dir="t"/>
        </a:scene3d>
        <a:sp3d>
          <a:bevelT w="114300" prst="artDeco"/>
        </a:sp3d>
      </dgm:spPr>
    </dgm:pt>
    <dgm:pt modelId="{8E037991-1032-4779-9582-D970961A6C1E}" type="pres">
      <dgm:prSet presAssocID="{2A2877C9-119B-4CD6-B337-4577895872E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1BA7875-72BE-41EB-B655-AF0121B627D1}" type="pres">
      <dgm:prSet presAssocID="{513106B4-8CD8-483A-9C25-0C9A2CA375C5}" presName="upArrow" presStyleLbl="node1" presStyleIdx="1" presStyleCnt="2"/>
      <dgm:spPr>
        <a:solidFill>
          <a:srgbClr val="64834D"/>
        </a:solidFill>
        <a:ln>
          <a:solidFill>
            <a:srgbClr val="64E404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</dgm:pt>
    <dgm:pt modelId="{3230FCCA-C193-43B5-9743-E04E21019077}" type="pres">
      <dgm:prSet presAssocID="{513106B4-8CD8-483A-9C25-0C9A2CA375C5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D306F20A-7F1C-471C-A25B-AD1DA21BDA88}" type="presOf" srcId="{2A2877C9-119B-4CD6-B337-4577895872E2}" destId="{8E037991-1032-4779-9582-D970961A6C1E}" srcOrd="0" destOrd="0" presId="urn:microsoft.com/office/officeart/2005/8/layout/arrow3"/>
    <dgm:cxn modelId="{557B5F43-38DE-4C86-B906-857571FBAC17}" srcId="{55D4AEBB-BE5E-4579-A495-C4D36E6FCE28}" destId="{2A2877C9-119B-4CD6-B337-4577895872E2}" srcOrd="0" destOrd="0" parTransId="{4313B6B4-4E43-4CE9-ADD0-E16CD7E98B1A}" sibTransId="{98038132-86E6-4648-AB19-E326F4642B64}"/>
    <dgm:cxn modelId="{16719EF6-1772-4F7F-BA45-556CD9FB0964}" type="presOf" srcId="{55D4AEBB-BE5E-4579-A495-C4D36E6FCE28}" destId="{C6C42332-C021-43D3-A983-9923DFE5C24E}" srcOrd="0" destOrd="0" presId="urn:microsoft.com/office/officeart/2005/8/layout/arrow3"/>
    <dgm:cxn modelId="{1824315F-8A87-4CAD-889E-8AF7999B455C}" srcId="{55D4AEBB-BE5E-4579-A495-C4D36E6FCE28}" destId="{513106B4-8CD8-483A-9C25-0C9A2CA375C5}" srcOrd="1" destOrd="0" parTransId="{E8282CA5-6840-41CC-A2D4-7F8B982765B0}" sibTransId="{BC8C9C4D-03B4-444C-9B67-76C4B7DD80D8}"/>
    <dgm:cxn modelId="{B16516C7-05B8-481A-A185-6164BCDF075F}" type="presOf" srcId="{513106B4-8CD8-483A-9C25-0C9A2CA375C5}" destId="{3230FCCA-C193-43B5-9743-E04E21019077}" srcOrd="0" destOrd="0" presId="urn:microsoft.com/office/officeart/2005/8/layout/arrow3"/>
    <dgm:cxn modelId="{42EDE3A3-97DA-4240-BA58-403B8C32BE49}" type="presParOf" srcId="{C6C42332-C021-43D3-A983-9923DFE5C24E}" destId="{2434F50B-E137-412E-AE29-979B9D74AA7A}" srcOrd="0" destOrd="0" presId="urn:microsoft.com/office/officeart/2005/8/layout/arrow3"/>
    <dgm:cxn modelId="{39D97153-D57F-4725-9F93-832579F13A3E}" type="presParOf" srcId="{C6C42332-C021-43D3-A983-9923DFE5C24E}" destId="{251D4B07-65C1-4DD3-9756-87657D6A87B9}" srcOrd="1" destOrd="0" presId="urn:microsoft.com/office/officeart/2005/8/layout/arrow3"/>
    <dgm:cxn modelId="{D1E0AA7D-C6AE-40E1-BBBF-D319BC63DA83}" type="presParOf" srcId="{C6C42332-C021-43D3-A983-9923DFE5C24E}" destId="{8E037991-1032-4779-9582-D970961A6C1E}" srcOrd="2" destOrd="0" presId="urn:microsoft.com/office/officeart/2005/8/layout/arrow3"/>
    <dgm:cxn modelId="{0CCCB56A-42A4-4828-9AFE-CE7B8BD2B076}" type="presParOf" srcId="{C6C42332-C021-43D3-A983-9923DFE5C24E}" destId="{91BA7875-72BE-41EB-B655-AF0121B627D1}" srcOrd="3" destOrd="0" presId="urn:microsoft.com/office/officeart/2005/8/layout/arrow3"/>
    <dgm:cxn modelId="{4061FCE6-9969-4D67-A4CA-C297AC33A966}" type="presParOf" srcId="{C6C42332-C021-43D3-A983-9923DFE5C24E}" destId="{3230FCCA-C193-43B5-9743-E04E2101907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0.49728</cdr:x>
      <cdr:y>0.21001</cdr:y>
    </cdr:from>
    <cdr:to>
      <cdr:x>0.60529</cdr:x>
      <cdr:y>0.46372</cdr:y>
    </cdr:to>
    <cdr:cxnSp macro="">
      <cdr:nvCxnSpPr>
        <cdr:cNvPr id="3" name="Curved Connector 2"/>
        <cdr:cNvCxnSpPr/>
      </cdr:nvCxnSpPr>
      <cdr:spPr>
        <a:xfrm xmlns:a="http://schemas.openxmlformats.org/drawingml/2006/main" rot="16200000" flipH="1">
          <a:off x="4246625" y="843285"/>
          <a:ext cx="984759" cy="928488"/>
        </a:xfrm>
        <a:prstGeom xmlns:a="http://schemas.openxmlformats.org/drawingml/2006/main" prst="curvedConnector3">
          <a:avLst>
            <a:gd name="adj1" fmla="val 110000"/>
          </a:avLst>
        </a:prstGeom>
        <a:ln xmlns:a="http://schemas.openxmlformats.org/drawingml/2006/main">
          <a:solidFill>
            <a:schemeClr val="accent5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0.82031</cdr:x>
      <cdr:y>0.11817</cdr:y>
    </cdr:from>
    <cdr:to>
      <cdr:x>0.92668</cdr:x>
      <cdr:y>0.35375</cdr:y>
    </cdr:to>
    <cdr:sp macro="" textlink="">
      <cdr:nvSpPr>
        <cdr:cNvPr id="7" name="Smiley Face 6"/>
        <cdr:cNvSpPr/>
      </cdr:nvSpPr>
      <cdr:spPr>
        <a:xfrm xmlns:a="http://schemas.openxmlformats.org/drawingml/2006/main">
          <a:off x="7051658" y="458657"/>
          <a:ext cx="914390" cy="914389"/>
        </a:xfrm>
        <a:prstGeom xmlns:a="http://schemas.openxmlformats.org/drawingml/2006/main" prst="smileyFace">
          <a:avLst/>
        </a:prstGeom>
        <a:solidFill xmlns:a="http://schemas.openxmlformats.org/drawingml/2006/main">
          <a:srgbClr val="FFFF00"/>
        </a:solidFill>
        <a:ln xmlns:a="http://schemas.openxmlformats.org/drawingml/2006/main" w="53975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>
          <a:scene3d>
            <a:camera prst="orthographicFront"/>
            <a:lightRig rig="threePt" dir="t"/>
          </a:scene3d>
          <a:sp3d extrusionH="57150">
            <a:bevelT w="57150" h="38100" prst="artDeco"/>
          </a:sp3d>
        </a:bodyPr>
        <a:lstStyle xmlns:a="http://schemas.openxmlformats.org/drawingml/2006/main"/>
        <a:p xmlns:a="http://schemas.openxmlformats.org/drawingml/2006/main">
          <a:endParaRPr lang="sr-Latn-RS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0.82345</cdr:x>
      <cdr:y>0.40671</cdr:y>
    </cdr:from>
    <cdr:to>
      <cdr:x>0.92982</cdr:x>
      <cdr:y>0.64229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078602" y="1578619"/>
          <a:ext cx="914390" cy="9143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100" dirty="0" smtClean="0"/>
            <a:t> 14%+9%</a:t>
          </a:r>
        </a:p>
      </cdr:txBody>
    </cdr:sp>
  </cdr:relSizeAnchor>
  <cdr:relSizeAnchor xmlns:cdr="http://schemas.openxmlformats.org/drawingml/2006/chartDrawing">
    <cdr:from>
      <cdr:x>0.48361</cdr:x>
      <cdr:y>0.17769</cdr:y>
    </cdr:from>
    <cdr:to>
      <cdr:x>0.87346</cdr:x>
      <cdr:y>0.48766</cdr:y>
    </cdr:to>
    <cdr:sp macro="" textlink="">
      <cdr:nvSpPr>
        <cdr:cNvPr id="2" name="Freeform 1"/>
        <cdr:cNvSpPr/>
      </cdr:nvSpPr>
      <cdr:spPr>
        <a:xfrm xmlns:a="http://schemas.openxmlformats.org/drawingml/2006/main">
          <a:off x="4157248" y="689677"/>
          <a:ext cx="3351327" cy="1203142"/>
        </a:xfrm>
        <a:custGeom xmlns:a="http://schemas.openxmlformats.org/drawingml/2006/main">
          <a:avLst/>
          <a:gdLst>
            <a:gd name="connsiteX0" fmla="*/ 123204 w 3351327"/>
            <a:gd name="connsiteY0" fmla="*/ 113444 h 1203142"/>
            <a:gd name="connsiteX1" fmla="*/ 176213 w 3351327"/>
            <a:gd name="connsiteY1" fmla="*/ 7427 h 1203142"/>
            <a:gd name="connsiteX2" fmla="*/ 189465 w 3351327"/>
            <a:gd name="connsiteY2" fmla="*/ 47183 h 1203142"/>
            <a:gd name="connsiteX3" fmla="*/ 2720630 w 3351327"/>
            <a:gd name="connsiteY3" fmla="*/ 351983 h 1203142"/>
            <a:gd name="connsiteX4" fmla="*/ 1090613 w 3351327"/>
            <a:gd name="connsiteY4" fmla="*/ 1107357 h 1203142"/>
            <a:gd name="connsiteX5" fmla="*/ 1011100 w 3351327"/>
            <a:gd name="connsiteY5" fmla="*/ 1133862 h 1203142"/>
            <a:gd name="connsiteX6" fmla="*/ 1050856 w 3351327"/>
            <a:gd name="connsiteY6" fmla="*/ 1147114 h 1203142"/>
            <a:gd name="connsiteX7" fmla="*/ 2588109 w 3351327"/>
            <a:gd name="connsiteY7" fmla="*/ 351983 h 1203142"/>
            <a:gd name="connsiteX8" fmla="*/ 2243552 w 3351327"/>
            <a:gd name="connsiteY8" fmla="*/ 1133862 h 1203142"/>
            <a:gd name="connsiteX9" fmla="*/ 3025430 w 3351327"/>
            <a:gd name="connsiteY9" fmla="*/ 802557 h 1203142"/>
            <a:gd name="connsiteX10" fmla="*/ 3025430 w 3351327"/>
            <a:gd name="connsiteY10" fmla="*/ 895323 h 1203142"/>
            <a:gd name="connsiteX11" fmla="*/ 3343482 w 3351327"/>
            <a:gd name="connsiteY11" fmla="*/ 895323 h 1203142"/>
            <a:gd name="connsiteX12" fmla="*/ 3250717 w 3351327"/>
            <a:gd name="connsiteY12" fmla="*/ 1186870 h 1203142"/>
            <a:gd name="connsiteX13" fmla="*/ 3210961 w 3351327"/>
            <a:gd name="connsiteY13" fmla="*/ 921827 h 1203142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</a:cxnLst>
          <a:rect l="l" t="t" r="r" b="b"/>
          <a:pathLst>
            <a:path w="3351327" h="1203142">
              <a:moveTo>
                <a:pt x="123204" y="113444"/>
              </a:moveTo>
              <a:cubicBezTo>
                <a:pt x="144187" y="65957"/>
                <a:pt x="165170" y="18470"/>
                <a:pt x="176213" y="7427"/>
              </a:cubicBezTo>
              <a:cubicBezTo>
                <a:pt x="187256" y="-3616"/>
                <a:pt x="-234604" y="-10243"/>
                <a:pt x="189465" y="47183"/>
              </a:cubicBezTo>
              <a:cubicBezTo>
                <a:pt x="613534" y="104609"/>
                <a:pt x="2570439" y="175287"/>
                <a:pt x="2720630" y="351983"/>
              </a:cubicBezTo>
              <a:cubicBezTo>
                <a:pt x="2870821" y="528679"/>
                <a:pt x="1375535" y="977044"/>
                <a:pt x="1090613" y="1107357"/>
              </a:cubicBezTo>
              <a:cubicBezTo>
                <a:pt x="805691" y="1237670"/>
                <a:pt x="1017726" y="1127236"/>
                <a:pt x="1011100" y="1133862"/>
              </a:cubicBezTo>
              <a:cubicBezTo>
                <a:pt x="1004474" y="1140488"/>
                <a:pt x="788021" y="1277427"/>
                <a:pt x="1050856" y="1147114"/>
              </a:cubicBezTo>
              <a:cubicBezTo>
                <a:pt x="1313691" y="1016801"/>
                <a:pt x="2389326" y="354192"/>
                <a:pt x="2588109" y="351983"/>
              </a:cubicBezTo>
              <a:cubicBezTo>
                <a:pt x="2786892" y="349774"/>
                <a:pt x="2170665" y="1058766"/>
                <a:pt x="2243552" y="1133862"/>
              </a:cubicBezTo>
              <a:cubicBezTo>
                <a:pt x="2316439" y="1208958"/>
                <a:pt x="2895117" y="842313"/>
                <a:pt x="3025430" y="802557"/>
              </a:cubicBezTo>
              <a:cubicBezTo>
                <a:pt x="3155743" y="762801"/>
                <a:pt x="2972421" y="879862"/>
                <a:pt x="3025430" y="895323"/>
              </a:cubicBezTo>
              <a:cubicBezTo>
                <a:pt x="3078439" y="910784"/>
                <a:pt x="3305934" y="846732"/>
                <a:pt x="3343482" y="895323"/>
              </a:cubicBezTo>
              <a:cubicBezTo>
                <a:pt x="3381030" y="943914"/>
                <a:pt x="3272804" y="1182453"/>
                <a:pt x="3250717" y="1186870"/>
              </a:cubicBezTo>
              <a:cubicBezTo>
                <a:pt x="3228630" y="1191287"/>
                <a:pt x="3213170" y="968209"/>
                <a:pt x="3210961" y="921827"/>
              </a:cubicBezTo>
            </a:path>
          </a:pathLst>
        </a:cu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0F02C-525C-4313-8799-B63839F00892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D529F-4E2B-4F62-B2EB-6551D8119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D79E4-B344-433F-BC4A-93DAAE01D8C2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023BB-9AD6-4488-B7FC-BA7FC6F95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0A80-114C-458B-927A-3740DD4BE1A0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6DEE0-E93E-4783-988E-973D921BC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E3116-0220-4262-ACA2-FFB4854804C5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A4C9-4E24-42A7-A940-25C470ACF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9C89E-B335-4AB7-961F-FF0ABAF81C32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60FFE-1608-4B47-8E8D-A67301E13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319AA-BAC3-4B13-92DD-0251D0D7CB7D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DA6CA-8159-4330-974E-8FF156AF1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4BC59-57A2-4C65-AC08-2AAA0DA427AE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8657-6D69-44D6-B959-41030AD13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52686-5B67-4A04-843A-A942279E91D2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C098C-E965-480C-8C38-48B5AA578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386F2-80EA-4CDB-A476-D61D00C0B011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7179E-827B-48AD-A635-866980D05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B8633-3005-41DF-955A-6423ED84D432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38AA4-EEAE-40DC-91DC-33B4DC857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80B72-230F-4B3C-833C-B240D8D873DB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633A9-1881-48C3-8756-1688DD13A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AEDAE-0BE3-4A2F-9AF0-C5E3FFC6941E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C47FF-92D6-44B8-8164-3345A3224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6487C-72B6-4BC4-8ABA-CF3C55F3D427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2965B-2779-428E-A57D-9D3D48C79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143E1-899E-49EA-9084-0FDB73002676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6664B-7FC2-4F9F-A5DB-78FC1AC7B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92170-5061-446F-B94E-8B29616536F8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454CF-345E-4550-9FF9-010BFD408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EC9C9-8DE0-43CB-84AA-96A56BAFA2F4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7771F-DFD6-4323-B0C9-7431BA1F3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14AACC-FC4E-4F53-9E59-2E5D79D85362}" type="datetimeFigureOut">
              <a:rPr lang="en-US"/>
              <a:pPr>
                <a:defRPr/>
              </a:pPr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79B2E1-6F22-4531-93F1-438B26533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66" r:id="rId11"/>
    <p:sldLayoutId id="2147483655" r:id="rId12"/>
    <p:sldLayoutId id="2147483667" r:id="rId13"/>
    <p:sldLayoutId id="2147483654" r:id="rId14"/>
    <p:sldLayoutId id="2147483653" r:id="rId15"/>
    <p:sldLayoutId id="2147483652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oleObject" Target="../embeddings/oleObject3.bin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oleObject" Target="../embeddings/oleObject4.bin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/>
          <a:lstStyle/>
          <a:p>
            <a:pPr eaLnBrk="1" hangingPunct="1"/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ZADOVOLJSTVO ZAPOSLENIH ZDRAVSTVENIH RADNIKA </a:t>
            </a:r>
            <a:br>
              <a:rPr lang="en-US" sz="36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2015</a:t>
            </a:r>
            <a:br>
              <a:rPr lang="en-US" sz="36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ZAPADNO BACKI OKRUG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>
                <a:solidFill>
                  <a:schemeClr val="accent2">
                    <a:lumMod val="75000"/>
                  </a:schemeClr>
                </a:solidFill>
              </a:rPr>
              <a:t>Ustanove</a:t>
            </a:r>
            <a:br>
              <a:rPr lang="sr-Latn-R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Latn-RS" dirty="0" smtClean="0">
                <a:solidFill>
                  <a:schemeClr val="accent2">
                    <a:lumMod val="75000"/>
                  </a:schemeClr>
                </a:solidFill>
              </a:rPr>
              <a:t>N=1571</a:t>
            </a:r>
            <a:endParaRPr lang="sr-Latn-R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1" name="Chart 7"/>
          <p:cNvGraphicFramePr>
            <a:graphicFrameLocks/>
          </p:cNvGraphicFramePr>
          <p:nvPr/>
        </p:nvGraphicFramePr>
        <p:xfrm>
          <a:off x="511175" y="76200"/>
          <a:ext cx="10807700" cy="6670675"/>
        </p:xfrm>
        <a:graphic>
          <a:graphicData uri="http://schemas.openxmlformats.org/presentationml/2006/ole">
            <p:oleObj spid="_x0000_s20481" r:id="rId3" imgW="10809145" imgH="667569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5" name="Chart 7"/>
          <p:cNvGraphicFramePr>
            <a:graphicFrameLocks/>
          </p:cNvGraphicFramePr>
          <p:nvPr/>
        </p:nvGraphicFramePr>
        <p:xfrm>
          <a:off x="892175" y="681038"/>
          <a:ext cx="9836150" cy="5672137"/>
        </p:xfrm>
        <a:graphic>
          <a:graphicData uri="http://schemas.openxmlformats.org/presentationml/2006/ole">
            <p:oleObj spid="_x0000_s21505" r:id="rId3" imgW="9839797" imgH="566977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gradFill flip="none" rotWithShape="1">
            <a:gsLst>
              <a:gs pos="35000">
                <a:schemeClr val="accent4">
                  <a:lumMod val="20000"/>
                  <a:lumOff val="80000"/>
                </a:schemeClr>
              </a:gs>
              <a:gs pos="0">
                <a:schemeClr val="accent5">
                  <a:lumMod val="20000"/>
                  <a:lumOff val="8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2000">
                <a:schemeClr val="accent5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 smtClean="0">
                <a:solidFill>
                  <a:schemeClr val="tx1"/>
                </a:solidFill>
              </a:rPr>
              <a:t>Stres?</a:t>
            </a:r>
            <a:br>
              <a:rPr lang="sr-Latn-RS" dirty="0" smtClean="0">
                <a:solidFill>
                  <a:schemeClr val="tx1"/>
                </a:solidFill>
              </a:rPr>
            </a:br>
            <a:r>
              <a:rPr lang="sr-Latn-RS" sz="1800" dirty="0" smtClean="0">
                <a:solidFill>
                  <a:schemeClr val="tx1"/>
                </a:solidFill>
              </a:rPr>
              <a:t>Koliko ste napeti,pri obavljanju posla, pod stresom ili pritiskom?</a:t>
            </a:r>
            <a:endParaRPr lang="sr-Latn-RS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0" y="1966583"/>
          <a:ext cx="927400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7843838" y="2767013"/>
            <a:ext cx="565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rebuchet MS" pitchFamily="34" charset="0"/>
              </a:rPr>
              <a:t>23%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3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261938"/>
          </a:xfrm>
        </p:spPr>
        <p:txBody>
          <a:bodyPr/>
          <a:lstStyle/>
          <a:p>
            <a:pPr eaLnBrk="1" hangingPunct="1"/>
            <a:r>
              <a:rPr lang="en-US" sz="800" smtClean="0"/>
              <a:t>*</a:t>
            </a:r>
          </a:p>
        </p:txBody>
      </p:sp>
      <p:sp>
        <p:nvSpPr>
          <p:cNvPr id="23559" name="Text Placeholder 4"/>
          <p:cNvSpPr>
            <a:spLocks noGrp="1"/>
          </p:cNvSpPr>
          <p:nvPr>
            <p:ph type="body" idx="1"/>
          </p:nvPr>
        </p:nvSpPr>
        <p:spPr>
          <a:xfrm>
            <a:off x="677863" y="939800"/>
            <a:ext cx="4184650" cy="576263"/>
          </a:xfrm>
        </p:spPr>
        <p:txBody>
          <a:bodyPr/>
          <a:lstStyle/>
          <a:p>
            <a:pPr eaLnBrk="1" hangingPunct="1"/>
            <a:r>
              <a:rPr lang="en-US" sz="2000" smtClean="0"/>
              <a:t>U poredjenju s poslom od pre pet godina sada ste:</a:t>
            </a:r>
          </a:p>
        </p:txBody>
      </p:sp>
      <p:graphicFrame>
        <p:nvGraphicFramePr>
          <p:cNvPr id="23555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625475" y="1989138"/>
          <a:ext cx="4286250" cy="4103687"/>
        </p:xfrm>
        <a:graphic>
          <a:graphicData uri="http://schemas.openxmlformats.org/presentationml/2006/ole">
            <p:oleObj spid="_x0000_s23555" r:id="rId3" imgW="4285859" imgH="4102964" progId="Excel.Chart.8">
              <p:embed/>
            </p:oleObj>
          </a:graphicData>
        </a:graphic>
      </p:graphicFrame>
      <p:sp>
        <p:nvSpPr>
          <p:cNvPr id="23560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087938" y="939800"/>
            <a:ext cx="4186237" cy="576263"/>
          </a:xfrm>
        </p:spPr>
        <p:txBody>
          <a:bodyPr/>
          <a:lstStyle/>
          <a:p>
            <a:pPr eaLnBrk="1" hangingPunct="1"/>
            <a:r>
              <a:rPr lang="en-US" sz="2000" smtClean="0"/>
              <a:t>Kada razmisljate o narednih 5 godina,vi biste</a:t>
            </a:r>
          </a:p>
        </p:txBody>
      </p:sp>
      <p:graphicFrame>
        <p:nvGraphicFramePr>
          <p:cNvPr id="23557" name="Content Placeholder 15"/>
          <p:cNvGraphicFramePr>
            <a:graphicFrameLocks noGrp="1"/>
          </p:cNvGraphicFramePr>
          <p:nvPr>
            <p:ph sz="quarter" idx="4"/>
          </p:nvPr>
        </p:nvGraphicFramePr>
        <p:xfrm>
          <a:off x="4481513" y="1533525"/>
          <a:ext cx="5508625" cy="5037138"/>
        </p:xfrm>
        <a:graphic>
          <a:graphicData uri="http://schemas.openxmlformats.org/presentationml/2006/ole">
            <p:oleObj spid="_x0000_s23557" r:id="rId4" imgW="5511262" imgH="5035732" progId="Excel.Chart.8">
              <p:embed/>
            </p:oleObj>
          </a:graphicData>
        </a:graphic>
      </p:graphicFrame>
      <p:graphicFrame>
        <p:nvGraphicFramePr>
          <p:cNvPr id="17" name="Diagram 16"/>
          <p:cNvGraphicFramePr/>
          <p:nvPr/>
        </p:nvGraphicFramePr>
        <p:xfrm>
          <a:off x="8216348" y="3458817"/>
          <a:ext cx="1943652" cy="2226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3562" name="TextBox 17"/>
          <p:cNvSpPr txBox="1">
            <a:spLocks noChangeArrowheads="1"/>
          </p:cNvSpPr>
          <p:nvPr/>
        </p:nvSpPr>
        <p:spPr bwMode="auto">
          <a:xfrm>
            <a:off x="10071100" y="3922713"/>
            <a:ext cx="3841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7030A0"/>
                </a:solidFill>
                <a:latin typeface="Trebuchet MS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51828" y="322729"/>
            <a:ext cx="8596668" cy="645459"/>
          </a:xfrm>
          <a:gradFill>
            <a:gsLst>
              <a:gs pos="6000">
                <a:schemeClr val="tx1">
                  <a:lumMod val="65000"/>
                  <a:lumOff val="35000"/>
                </a:schemeClr>
              </a:gs>
              <a:gs pos="38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98937">
                <a:srgbClr val="DFDBC9"/>
              </a:gs>
              <a:gs pos="90000">
                <a:srgbClr val="DEDAC7"/>
              </a:gs>
              <a:gs pos="0">
                <a:srgbClr val="DCD8C4"/>
              </a:gs>
              <a:gs pos="82000">
                <a:srgbClr val="D8D3BD"/>
              </a:gs>
              <a:gs pos="59000">
                <a:schemeClr val="accent6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/>
          <a:lstStyle/>
          <a:p>
            <a:pPr eaLnBrk="1" hangingPunct="1"/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 li, pored posla koji ovde obavljate, radite jos neki posao?</a:t>
            </a:r>
          </a:p>
        </p:txBody>
      </p:sp>
      <p:graphicFrame>
        <p:nvGraphicFramePr>
          <p:cNvPr id="24580" name="Content Placeholder 12"/>
          <p:cNvGraphicFramePr>
            <a:graphicFrameLocks noGrp="1"/>
          </p:cNvGraphicFramePr>
          <p:nvPr>
            <p:ph idx="1"/>
          </p:nvPr>
        </p:nvGraphicFramePr>
        <p:xfrm>
          <a:off x="1004888" y="1006475"/>
          <a:ext cx="8826500" cy="5570538"/>
        </p:xfrm>
        <a:graphic>
          <a:graphicData uri="http://schemas.openxmlformats.org/presentationml/2006/ole">
            <p:oleObj spid="_x0000_s24580" name="Chart" r:id="rId3" imgW="8829759" imgH="5572251" progId="Excel.Chart.8">
              <p:embed/>
            </p:oleObj>
          </a:graphicData>
        </a:graphic>
      </p:graphicFrame>
      <p:sp>
        <p:nvSpPr>
          <p:cNvPr id="24584" name="TextBox 13"/>
          <p:cNvSpPr txBox="1">
            <a:spLocks noChangeArrowheads="1"/>
          </p:cNvSpPr>
          <p:nvPr/>
        </p:nvSpPr>
        <p:spPr bwMode="auto">
          <a:xfrm>
            <a:off x="5662613" y="1960563"/>
            <a:ext cx="623887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latin typeface="Trebuchet MS" pitchFamily="34" charset="0"/>
              </a:rPr>
              <a:t>Ne-118</a:t>
            </a:r>
          </a:p>
        </p:txBody>
      </p:sp>
      <p:sp>
        <p:nvSpPr>
          <p:cNvPr id="24585" name="TextBox 14"/>
          <p:cNvSpPr txBox="1">
            <a:spLocks noChangeArrowheads="1"/>
          </p:cNvSpPr>
          <p:nvPr/>
        </p:nvSpPr>
        <p:spPr bwMode="auto">
          <a:xfrm>
            <a:off x="6310313" y="4286250"/>
            <a:ext cx="5492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>
                <a:latin typeface="Trebuchet MS" pitchFamily="34" charset="0"/>
              </a:rPr>
              <a:t>Ne-77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4000">
              <a:schemeClr val="tx1">
                <a:lumMod val="65000"/>
                <a:lumOff val="35000"/>
              </a:schemeClr>
            </a:gs>
            <a:gs pos="38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98937">
              <a:srgbClr val="DFDBC9"/>
            </a:gs>
            <a:gs pos="97875">
              <a:srgbClr val="DEDAC7"/>
            </a:gs>
            <a:gs pos="95750">
              <a:srgbClr val="DCD8C4"/>
            </a:gs>
            <a:gs pos="91500">
              <a:srgbClr val="D8D3BD"/>
            </a:gs>
            <a:gs pos="34000">
              <a:schemeClr val="accent6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5138" y="687962"/>
            <a:ext cx="190148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+mn-lt"/>
                <a:cs typeface="+mn-cs"/>
              </a:rPr>
              <a:t>hvala</a:t>
            </a:r>
            <a:endParaRPr 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7434263" y="5672138"/>
            <a:ext cx="2968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Brush Script MT" pitchFamily="66" charset="0"/>
              </a:rPr>
              <a:t>Davorka Bosnic</a:t>
            </a:r>
          </a:p>
          <a:p>
            <a:r>
              <a:rPr lang="en-US">
                <a:latin typeface="Brush Script MT" pitchFamily="66" charset="0"/>
              </a:rPr>
              <a:t>Dipl.psiholog ZZJZ Sombor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</TotalTime>
  <Words>57</Words>
  <Application>Microsoft Office PowerPoint</Application>
  <PresentationFormat>Custom</PresentationFormat>
  <Paragraphs>13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Trebuchet MS</vt:lpstr>
      <vt:lpstr>Wingdings 3</vt:lpstr>
      <vt:lpstr>Calibri</vt:lpstr>
      <vt:lpstr>Times New Roman</vt:lpstr>
      <vt:lpstr>Brush Script MT</vt:lpstr>
      <vt:lpstr>Facet</vt:lpstr>
      <vt:lpstr>Facet</vt:lpstr>
      <vt:lpstr>Facet</vt:lpstr>
      <vt:lpstr>Facet</vt:lpstr>
      <vt:lpstr>Microsoft Excel Chart</vt:lpstr>
      <vt:lpstr>Microsoft Office Excel Chart</vt:lpstr>
      <vt:lpstr>ZADOVOLJSTVO ZAPOSLENIH ZDRAVSTVENIH RADNIKA  2015 ZAPADNO BACKI OKRUG</vt:lpstr>
      <vt:lpstr>Ustanove N=1571</vt:lpstr>
      <vt:lpstr>Slide 3</vt:lpstr>
      <vt:lpstr>Slide 4</vt:lpstr>
      <vt:lpstr>Slide 5</vt:lpstr>
      <vt:lpstr>*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ZAPOSLENIH ZDRAVSTVENIH RADNIKA  2015 ZAPADNO BACKI OKRUG</dc:title>
  <dc:creator>Korisnik</dc:creator>
  <cp:lastModifiedBy>Statistika</cp:lastModifiedBy>
  <cp:revision>30</cp:revision>
  <dcterms:created xsi:type="dcterms:W3CDTF">2016-01-18T10:07:39Z</dcterms:created>
  <dcterms:modified xsi:type="dcterms:W3CDTF">2016-09-21T08:01:34Z</dcterms:modified>
</cp:coreProperties>
</file>