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35515160454855521"/>
          <c:y val="0.17733406467759241"/>
          <c:w val="0.28969690723184588"/>
          <c:h val="0.6415987171761391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koliko ste pod stresom, priiskom,pri obavljanju posla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5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nimalo</c:v>
                </c:pt>
                <c:pt idx="1">
                  <c:v>malo</c:v>
                </c:pt>
                <c:pt idx="2">
                  <c:v>umereno</c:v>
                </c:pt>
                <c:pt idx="3">
                  <c:v>mnogo</c:v>
                </c:pt>
                <c:pt idx="4">
                  <c:v>veoma mnogo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17</c:v>
                </c:pt>
                <c:pt idx="1">
                  <c:v>9</c:v>
                </c:pt>
                <c:pt idx="2">
                  <c:v>38</c:v>
                </c:pt>
                <c:pt idx="3">
                  <c:v>26</c:v>
                </c:pt>
                <c:pt idx="4">
                  <c:v>14</c:v>
                </c:pt>
                <c:pt idx="5">
                  <c:v>10</c:v>
                </c:pt>
              </c:numCache>
            </c:numRef>
          </c:val>
        </c:ser>
        <c:firstSliceAng val="0"/>
        <c:holeSize val="4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44185481352273"/>
          <c:y val="0.91524674666610062"/>
          <c:w val="0.70911629037295432"/>
          <c:h val="6.501331280241361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</c:chart>
  <c:spPr>
    <a:gradFill>
      <a:gsLst>
        <a:gs pos="11000">
          <a:schemeClr val="accent5">
            <a:lumMod val="40000"/>
            <a:lumOff val="60000"/>
          </a:schemeClr>
        </a:gs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5">
            <a:lumMod val="40000"/>
            <a:lumOff val="60000"/>
          </a:schemeClr>
        </a:gs>
        <a:gs pos="100000">
          <a:schemeClr val="accent1">
            <a:lumMod val="30000"/>
            <a:lumOff val="70000"/>
          </a:schemeClr>
        </a:gs>
      </a:gsLst>
      <a:path path="rect">
        <a:fillToRect l="100000" t="100000"/>
      </a:path>
    </a:gradFill>
    <a:ln>
      <a:gradFill flip="none" rotWithShape="1">
        <a:gsLst>
          <a:gs pos="11000">
            <a:schemeClr val="accent5">
              <a:lumMod val="40000"/>
              <a:lumOff val="60000"/>
            </a:schemeClr>
          </a:gs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60000"/>
              <a:lumOff val="40000"/>
            </a:schemeClr>
          </a:gs>
          <a:gs pos="100000">
            <a:schemeClr val="accent1">
              <a:lumMod val="30000"/>
              <a:lumOff val="70000"/>
            </a:schemeClr>
          </a:gs>
        </a:gsLst>
        <a:path path="rect">
          <a:fillToRect l="100000" t="100000"/>
        </a:path>
        <a:tileRect r="-100000" b="-100000"/>
      </a:gradFill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C766D-9EC8-4527-844D-80D016FE6F5C}" type="doc">
      <dgm:prSet loTypeId="urn:microsoft.com/office/officeart/2005/8/layout/vList2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sr-Latn-RS"/>
        </a:p>
      </dgm:t>
    </dgm:pt>
    <dgm:pt modelId="{5B1232D1-FB65-40A9-A149-08B9CA1F1446}">
      <dgm:prSet phldrT="[Text]" custT="1"/>
      <dgm:spPr>
        <a:noFill/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sr-Latn-RS" sz="65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Dom zdravlja Apatin </a:t>
          </a:r>
        </a:p>
        <a:p>
          <a:r>
            <a:rPr lang="sr-Latn-RS" sz="4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= 114</a:t>
          </a:r>
          <a:endParaRPr lang="sr-Latn-RS" sz="48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3E4C9-4AD9-4446-94A2-BD7EB4E4D03F}" type="parTrans" cxnId="{63E3C7D6-B3F5-4FCD-809B-38957D658A18}">
      <dgm:prSet/>
      <dgm:spPr/>
      <dgm:t>
        <a:bodyPr/>
        <a:lstStyle/>
        <a:p>
          <a:endParaRPr lang="sr-Latn-RS"/>
        </a:p>
      </dgm:t>
    </dgm:pt>
    <dgm:pt modelId="{032B6F98-68EB-46E3-90F5-E812F9A29056}" type="sibTrans" cxnId="{63E3C7D6-B3F5-4FCD-809B-38957D658A18}">
      <dgm:prSet/>
      <dgm:spPr/>
      <dgm:t>
        <a:bodyPr/>
        <a:lstStyle/>
        <a:p>
          <a:endParaRPr lang="sr-Latn-RS"/>
        </a:p>
      </dgm:t>
    </dgm:pt>
    <dgm:pt modelId="{CC99532B-3436-4D32-B7BF-7703C57AA07A}" type="pres">
      <dgm:prSet presAssocID="{4A6C766D-9EC8-4527-844D-80D016FE6F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6330C0CD-B977-4EBB-ABF9-E23E33B29EEB}" type="pres">
      <dgm:prSet presAssocID="{5B1232D1-FB65-40A9-A149-08B9CA1F144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F04711AE-803A-4596-82C9-D5CF4C104240}" type="presOf" srcId="{4A6C766D-9EC8-4527-844D-80D016FE6F5C}" destId="{CC99532B-3436-4D32-B7BF-7703C57AA07A}" srcOrd="0" destOrd="0" presId="urn:microsoft.com/office/officeart/2005/8/layout/vList2"/>
    <dgm:cxn modelId="{63E3C7D6-B3F5-4FCD-809B-38957D658A18}" srcId="{4A6C766D-9EC8-4527-844D-80D016FE6F5C}" destId="{5B1232D1-FB65-40A9-A149-08B9CA1F1446}" srcOrd="0" destOrd="0" parTransId="{F4D3E4C9-4AD9-4446-94A2-BD7EB4E4D03F}" sibTransId="{032B6F98-68EB-46E3-90F5-E812F9A29056}"/>
    <dgm:cxn modelId="{60C8BFD7-F900-4D6D-82A1-DBDC28053ADB}" type="presOf" srcId="{5B1232D1-FB65-40A9-A149-08B9CA1F1446}" destId="{6330C0CD-B977-4EBB-ABF9-E23E33B29EEB}" srcOrd="0" destOrd="0" presId="urn:microsoft.com/office/officeart/2005/8/layout/vList2"/>
    <dgm:cxn modelId="{A9418350-BF24-4C62-BC98-EEA5090E2737}" type="presParOf" srcId="{CC99532B-3436-4D32-B7BF-7703C57AA07A}" destId="{6330C0CD-B977-4EBB-ABF9-E23E33B29E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4AEBB-BE5E-4579-A495-C4D36E6FCE28}" type="doc">
      <dgm:prSet loTypeId="urn:microsoft.com/office/officeart/2005/8/layout/arrow3" loCatId="relationship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sr-Latn-RS"/>
        </a:p>
      </dgm:t>
    </dgm:pt>
    <dgm:pt modelId="{2A2877C9-119B-4CD6-B337-4577895872E2}">
      <dgm:prSet phldrT="[Text]" custT="1"/>
      <dgm:spPr/>
      <dgm:t>
        <a:bodyPr/>
        <a:lstStyle/>
        <a:p>
          <a:r>
            <a:rPr lang="sr-Latn-RS" sz="1200" dirty="0" smtClean="0"/>
            <a:t>Manje od 35godN=18</a:t>
          </a:r>
          <a:endParaRPr lang="sr-Latn-RS" sz="1200" dirty="0"/>
        </a:p>
      </dgm:t>
    </dgm:pt>
    <dgm:pt modelId="{4313B6B4-4E43-4CE9-ADD0-E16CD7E98B1A}" type="parTrans" cxnId="{557B5F43-38DE-4C86-B906-857571FBAC17}">
      <dgm:prSet/>
      <dgm:spPr/>
      <dgm:t>
        <a:bodyPr/>
        <a:lstStyle/>
        <a:p>
          <a:endParaRPr lang="sr-Latn-RS" sz="1200"/>
        </a:p>
      </dgm:t>
    </dgm:pt>
    <dgm:pt modelId="{98038132-86E6-4648-AB19-E326F4642B64}" type="sibTrans" cxnId="{557B5F43-38DE-4C86-B906-857571FBAC17}">
      <dgm:prSet/>
      <dgm:spPr/>
      <dgm:t>
        <a:bodyPr/>
        <a:lstStyle/>
        <a:p>
          <a:endParaRPr lang="sr-Latn-RS" sz="1200"/>
        </a:p>
      </dgm:t>
    </dgm:pt>
    <dgm:pt modelId="{513106B4-8CD8-483A-9C25-0C9A2CA375C5}">
      <dgm:prSet phldrT="[Text]" custT="1"/>
      <dgm:spPr/>
      <dgm:t>
        <a:bodyPr/>
        <a:lstStyle/>
        <a:p>
          <a:r>
            <a:rPr lang="sr-Latn-RS" sz="1200" dirty="0" smtClean="0"/>
            <a:t>Vise od 55 godina N=26</a:t>
          </a:r>
          <a:endParaRPr lang="sr-Latn-RS" sz="1200" dirty="0"/>
        </a:p>
      </dgm:t>
    </dgm:pt>
    <dgm:pt modelId="{E8282CA5-6840-41CC-A2D4-7F8B982765B0}" type="parTrans" cxnId="{1824315F-8A87-4CAD-889E-8AF7999B455C}">
      <dgm:prSet/>
      <dgm:spPr/>
      <dgm:t>
        <a:bodyPr/>
        <a:lstStyle/>
        <a:p>
          <a:endParaRPr lang="sr-Latn-RS" sz="1200"/>
        </a:p>
      </dgm:t>
    </dgm:pt>
    <dgm:pt modelId="{BC8C9C4D-03B4-444C-9B67-76C4B7DD80D8}" type="sibTrans" cxnId="{1824315F-8A87-4CAD-889E-8AF7999B455C}">
      <dgm:prSet/>
      <dgm:spPr/>
      <dgm:t>
        <a:bodyPr/>
        <a:lstStyle/>
        <a:p>
          <a:endParaRPr lang="sr-Latn-RS" sz="1200"/>
        </a:p>
      </dgm:t>
    </dgm:pt>
    <dgm:pt modelId="{C6C42332-C021-43D3-A983-9923DFE5C24E}" type="pres">
      <dgm:prSet presAssocID="{55D4AEBB-BE5E-4579-A495-C4D36E6FCE2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2434F50B-E137-412E-AE29-979B9D74AA7A}" type="pres">
      <dgm:prSet presAssocID="{55D4AEBB-BE5E-4579-A495-C4D36E6FCE28}" presName="divider" presStyleLbl="fgShp" presStyleIdx="0" presStyleCnt="1"/>
      <dgm:spPr/>
    </dgm:pt>
    <dgm:pt modelId="{251D4B07-65C1-4DD3-9756-87657D6A87B9}" type="pres">
      <dgm:prSet presAssocID="{2A2877C9-119B-4CD6-B337-4577895872E2}" presName="downArrow" presStyleLbl="node1" presStyleIdx="0" presStyleCnt="2"/>
      <dgm:spPr>
        <a:solidFill>
          <a:srgbClr val="7030A0"/>
        </a:solidFill>
        <a:scene3d>
          <a:camera prst="orthographicFront"/>
          <a:lightRig rig="threePt" dir="t"/>
        </a:scene3d>
        <a:sp3d>
          <a:bevelT w="114300" prst="artDeco"/>
        </a:sp3d>
      </dgm:spPr>
    </dgm:pt>
    <dgm:pt modelId="{8E037991-1032-4779-9582-D970961A6C1E}" type="pres">
      <dgm:prSet presAssocID="{2A2877C9-119B-4CD6-B337-4577895872E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1BA7875-72BE-41EB-B655-AF0121B627D1}" type="pres">
      <dgm:prSet presAssocID="{513106B4-8CD8-483A-9C25-0C9A2CA375C5}" presName="upArrow" presStyleLbl="node1" presStyleIdx="1" presStyleCnt="2"/>
      <dgm:spPr>
        <a:solidFill>
          <a:srgbClr val="64834D"/>
        </a:solidFill>
        <a:ln>
          <a:solidFill>
            <a:srgbClr val="64E404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</dgm:pt>
    <dgm:pt modelId="{3230FCCA-C193-43B5-9743-E04E21019077}" type="pres">
      <dgm:prSet presAssocID="{513106B4-8CD8-483A-9C25-0C9A2CA375C5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A4F22D17-F78A-41EF-9417-33FC981EAE2E}" type="presOf" srcId="{2A2877C9-119B-4CD6-B337-4577895872E2}" destId="{8E037991-1032-4779-9582-D970961A6C1E}" srcOrd="0" destOrd="0" presId="urn:microsoft.com/office/officeart/2005/8/layout/arrow3"/>
    <dgm:cxn modelId="{8A52CCC3-4826-482C-95EC-97A20F71B821}" type="presOf" srcId="{513106B4-8CD8-483A-9C25-0C9A2CA375C5}" destId="{3230FCCA-C193-43B5-9743-E04E21019077}" srcOrd="0" destOrd="0" presId="urn:microsoft.com/office/officeart/2005/8/layout/arrow3"/>
    <dgm:cxn modelId="{557B5F43-38DE-4C86-B906-857571FBAC17}" srcId="{55D4AEBB-BE5E-4579-A495-C4D36E6FCE28}" destId="{2A2877C9-119B-4CD6-B337-4577895872E2}" srcOrd="0" destOrd="0" parTransId="{4313B6B4-4E43-4CE9-ADD0-E16CD7E98B1A}" sibTransId="{98038132-86E6-4648-AB19-E326F4642B64}"/>
    <dgm:cxn modelId="{53786E9A-B4F9-424C-B14C-25F3C1788035}" type="presOf" srcId="{55D4AEBB-BE5E-4579-A495-C4D36E6FCE28}" destId="{C6C42332-C021-43D3-A983-9923DFE5C24E}" srcOrd="0" destOrd="0" presId="urn:microsoft.com/office/officeart/2005/8/layout/arrow3"/>
    <dgm:cxn modelId="{1824315F-8A87-4CAD-889E-8AF7999B455C}" srcId="{55D4AEBB-BE5E-4579-A495-C4D36E6FCE28}" destId="{513106B4-8CD8-483A-9C25-0C9A2CA375C5}" srcOrd="1" destOrd="0" parTransId="{E8282CA5-6840-41CC-A2D4-7F8B982765B0}" sibTransId="{BC8C9C4D-03B4-444C-9B67-76C4B7DD80D8}"/>
    <dgm:cxn modelId="{0DDE51E2-27CA-4473-BE8B-CCCD8E2EAD9D}" type="presParOf" srcId="{C6C42332-C021-43D3-A983-9923DFE5C24E}" destId="{2434F50B-E137-412E-AE29-979B9D74AA7A}" srcOrd="0" destOrd="0" presId="urn:microsoft.com/office/officeart/2005/8/layout/arrow3"/>
    <dgm:cxn modelId="{6D64A03B-9771-41F7-A1F4-739FF5890510}" type="presParOf" srcId="{C6C42332-C021-43D3-A983-9923DFE5C24E}" destId="{251D4B07-65C1-4DD3-9756-87657D6A87B9}" srcOrd="1" destOrd="0" presId="urn:microsoft.com/office/officeart/2005/8/layout/arrow3"/>
    <dgm:cxn modelId="{7E634402-CF51-4F97-B9CD-E538AC309215}" type="presParOf" srcId="{C6C42332-C021-43D3-A983-9923DFE5C24E}" destId="{8E037991-1032-4779-9582-D970961A6C1E}" srcOrd="2" destOrd="0" presId="urn:microsoft.com/office/officeart/2005/8/layout/arrow3"/>
    <dgm:cxn modelId="{4DA3F171-B1EC-40AD-8DD6-80D2BFF11305}" type="presParOf" srcId="{C6C42332-C021-43D3-A983-9923DFE5C24E}" destId="{91BA7875-72BE-41EB-B655-AF0121B627D1}" srcOrd="3" destOrd="0" presId="urn:microsoft.com/office/officeart/2005/8/layout/arrow3"/>
    <dgm:cxn modelId="{333FDC5C-9034-4A03-8680-443AC338B9BE}" type="presParOf" srcId="{C6C42332-C021-43D3-A983-9923DFE5C24E}" destId="{3230FCCA-C193-43B5-9743-E04E2101907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0.49728</cdr:x>
      <cdr:y>0.21001</cdr:y>
    </cdr:from>
    <cdr:to>
      <cdr:x>0.60529</cdr:x>
      <cdr:y>0.46372</cdr:y>
    </cdr:to>
    <cdr:cxnSp macro="">
      <cdr:nvCxnSpPr>
        <cdr:cNvPr id="3" name="Curved Connector 2"/>
        <cdr:cNvCxnSpPr/>
      </cdr:nvCxnSpPr>
      <cdr:spPr>
        <a:xfrm xmlns:a="http://schemas.openxmlformats.org/drawingml/2006/main" rot="16200000" flipH="1">
          <a:off x="4246625" y="843285"/>
          <a:ext cx="984759" cy="928488"/>
        </a:xfrm>
        <a:prstGeom xmlns:a="http://schemas.openxmlformats.org/drawingml/2006/main" prst="curvedConnector3">
          <a:avLst>
            <a:gd name="adj1" fmla="val 110000"/>
          </a:avLst>
        </a:prstGeom>
        <a:ln xmlns:a="http://schemas.openxmlformats.org/drawingml/2006/main">
          <a:solidFill>
            <a:schemeClr val="accent5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0.82031</cdr:x>
      <cdr:y>0.11817</cdr:y>
    </cdr:from>
    <cdr:to>
      <cdr:x>0.92668</cdr:x>
      <cdr:y>0.35375</cdr:y>
    </cdr:to>
    <cdr:sp macro="" textlink="">
      <cdr:nvSpPr>
        <cdr:cNvPr id="7" name="Smiley Face 6"/>
        <cdr:cNvSpPr/>
      </cdr:nvSpPr>
      <cdr:spPr>
        <a:xfrm xmlns:a="http://schemas.openxmlformats.org/drawingml/2006/main">
          <a:off x="7051658" y="458657"/>
          <a:ext cx="914390" cy="914389"/>
        </a:xfrm>
        <a:prstGeom xmlns:a="http://schemas.openxmlformats.org/drawingml/2006/main" prst="smileyFace">
          <a:avLst/>
        </a:prstGeom>
        <a:solidFill xmlns:a="http://schemas.openxmlformats.org/drawingml/2006/main">
          <a:srgbClr val="FFFF00"/>
        </a:solidFill>
        <a:ln xmlns:a="http://schemas.openxmlformats.org/drawingml/2006/main" w="539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>
          <a:scene3d>
            <a:camera prst="orthographicFront"/>
            <a:lightRig rig="threePt" dir="t"/>
          </a:scene3d>
          <a:sp3d extrusionH="57150">
            <a:bevelT w="57150" h="38100" prst="artDeco"/>
          </a:sp3d>
        </a:bodyPr>
        <a:lstStyle xmlns:a="http://schemas.openxmlformats.org/drawingml/2006/main"/>
        <a:p xmlns:a="http://schemas.openxmlformats.org/drawingml/2006/main">
          <a:endParaRPr lang="sr-Latn-RS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0.88347</cdr:x>
      <cdr:y>0.33501</cdr:y>
    </cdr:from>
    <cdr:to>
      <cdr:x>0.98984</cdr:x>
      <cdr:y>0.57059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8193268" y="1300324"/>
          <a:ext cx="986476" cy="914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600" dirty="0" smtClean="0"/>
            <a:t> </a:t>
          </a:r>
          <a:r>
            <a:rPr lang="sr-Latn-R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15%+9%</a:t>
          </a:r>
          <a:endParaRPr lang="sr-Latn-RS" sz="1600" dirty="0" smtClean="0"/>
        </a:p>
      </cdr:txBody>
    </cdr:sp>
  </cdr:relSizeAnchor>
  <cdr:relSizeAnchor xmlns:cdr="http://schemas.openxmlformats.org/drawingml/2006/chartDrawing">
    <cdr:from>
      <cdr:x>0.48361</cdr:x>
      <cdr:y>0.17769</cdr:y>
    </cdr:from>
    <cdr:to>
      <cdr:x>0.87346</cdr:x>
      <cdr:y>0.48766</cdr:y>
    </cdr:to>
    <cdr:sp macro="" textlink="">
      <cdr:nvSpPr>
        <cdr:cNvPr id="2" name="Freeform 1"/>
        <cdr:cNvSpPr/>
      </cdr:nvSpPr>
      <cdr:spPr>
        <a:xfrm xmlns:a="http://schemas.openxmlformats.org/drawingml/2006/main">
          <a:off x="4157248" y="689677"/>
          <a:ext cx="3351327" cy="1203142"/>
        </a:xfrm>
        <a:custGeom xmlns:a="http://schemas.openxmlformats.org/drawingml/2006/main">
          <a:avLst/>
          <a:gdLst>
            <a:gd name="connsiteX0" fmla="*/ 123204 w 3351327"/>
            <a:gd name="connsiteY0" fmla="*/ 113444 h 1203142"/>
            <a:gd name="connsiteX1" fmla="*/ 176213 w 3351327"/>
            <a:gd name="connsiteY1" fmla="*/ 7427 h 1203142"/>
            <a:gd name="connsiteX2" fmla="*/ 189465 w 3351327"/>
            <a:gd name="connsiteY2" fmla="*/ 47183 h 1203142"/>
            <a:gd name="connsiteX3" fmla="*/ 2720630 w 3351327"/>
            <a:gd name="connsiteY3" fmla="*/ 351983 h 1203142"/>
            <a:gd name="connsiteX4" fmla="*/ 1090613 w 3351327"/>
            <a:gd name="connsiteY4" fmla="*/ 1107357 h 1203142"/>
            <a:gd name="connsiteX5" fmla="*/ 1011100 w 3351327"/>
            <a:gd name="connsiteY5" fmla="*/ 1133862 h 1203142"/>
            <a:gd name="connsiteX6" fmla="*/ 1050856 w 3351327"/>
            <a:gd name="connsiteY6" fmla="*/ 1147114 h 1203142"/>
            <a:gd name="connsiteX7" fmla="*/ 2588109 w 3351327"/>
            <a:gd name="connsiteY7" fmla="*/ 351983 h 1203142"/>
            <a:gd name="connsiteX8" fmla="*/ 2243552 w 3351327"/>
            <a:gd name="connsiteY8" fmla="*/ 1133862 h 1203142"/>
            <a:gd name="connsiteX9" fmla="*/ 3025430 w 3351327"/>
            <a:gd name="connsiteY9" fmla="*/ 802557 h 1203142"/>
            <a:gd name="connsiteX10" fmla="*/ 3025430 w 3351327"/>
            <a:gd name="connsiteY10" fmla="*/ 895323 h 1203142"/>
            <a:gd name="connsiteX11" fmla="*/ 3343482 w 3351327"/>
            <a:gd name="connsiteY11" fmla="*/ 895323 h 1203142"/>
            <a:gd name="connsiteX12" fmla="*/ 3250717 w 3351327"/>
            <a:gd name="connsiteY12" fmla="*/ 1186870 h 1203142"/>
            <a:gd name="connsiteX13" fmla="*/ 3210961 w 3351327"/>
            <a:gd name="connsiteY13" fmla="*/ 921827 h 1203142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</a:cxnLst>
          <a:rect l="l" t="t" r="r" b="b"/>
          <a:pathLst>
            <a:path w="3351327" h="1203142">
              <a:moveTo>
                <a:pt x="123204" y="113444"/>
              </a:moveTo>
              <a:cubicBezTo>
                <a:pt x="144187" y="65957"/>
                <a:pt x="165170" y="18470"/>
                <a:pt x="176213" y="7427"/>
              </a:cubicBezTo>
              <a:cubicBezTo>
                <a:pt x="187256" y="-3616"/>
                <a:pt x="-234604" y="-10243"/>
                <a:pt x="189465" y="47183"/>
              </a:cubicBezTo>
              <a:cubicBezTo>
                <a:pt x="613534" y="104609"/>
                <a:pt x="2570439" y="175287"/>
                <a:pt x="2720630" y="351983"/>
              </a:cubicBezTo>
              <a:cubicBezTo>
                <a:pt x="2870821" y="528679"/>
                <a:pt x="1375535" y="977044"/>
                <a:pt x="1090613" y="1107357"/>
              </a:cubicBezTo>
              <a:cubicBezTo>
                <a:pt x="805691" y="1237670"/>
                <a:pt x="1017726" y="1127236"/>
                <a:pt x="1011100" y="1133862"/>
              </a:cubicBezTo>
              <a:cubicBezTo>
                <a:pt x="1004474" y="1140488"/>
                <a:pt x="788021" y="1277427"/>
                <a:pt x="1050856" y="1147114"/>
              </a:cubicBezTo>
              <a:cubicBezTo>
                <a:pt x="1313691" y="1016801"/>
                <a:pt x="2389326" y="354192"/>
                <a:pt x="2588109" y="351983"/>
              </a:cubicBezTo>
              <a:cubicBezTo>
                <a:pt x="2786892" y="349774"/>
                <a:pt x="2170665" y="1058766"/>
                <a:pt x="2243552" y="1133862"/>
              </a:cubicBezTo>
              <a:cubicBezTo>
                <a:pt x="2316439" y="1208958"/>
                <a:pt x="2895117" y="842313"/>
                <a:pt x="3025430" y="802557"/>
              </a:cubicBezTo>
              <a:cubicBezTo>
                <a:pt x="3155743" y="762801"/>
                <a:pt x="2972421" y="879862"/>
                <a:pt x="3025430" y="895323"/>
              </a:cubicBezTo>
              <a:cubicBezTo>
                <a:pt x="3078439" y="910784"/>
                <a:pt x="3305934" y="846732"/>
                <a:pt x="3343482" y="895323"/>
              </a:cubicBezTo>
              <a:cubicBezTo>
                <a:pt x="3381030" y="943914"/>
                <a:pt x="3272804" y="1182453"/>
                <a:pt x="3250717" y="1186870"/>
              </a:cubicBezTo>
              <a:cubicBezTo>
                <a:pt x="3228630" y="1191287"/>
                <a:pt x="3213170" y="968209"/>
                <a:pt x="3210961" y="921827"/>
              </a:cubicBezTo>
            </a:path>
          </a:pathLst>
        </a:cu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48B4AB-A7AD-45B3-953E-793ECD629568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A90BDE-0A02-4BB3-AB64-6919A8B5E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22CFB2-1AE2-449E-BCD0-9AF8FF437333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2F5F129-534E-43DA-9E37-EAD3BADB2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9867C7-A62C-43E5-B6C7-EDA6F994645B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C0880F-C833-499C-9751-DBFE467E7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15C63C-E6C6-4778-B9D7-F2F3C52F175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43D0F0-8F3E-4F4D-ACB3-2A043A355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4D92C2-3A0F-4663-900D-2D0A4BC39B5A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7C3DF5D-A166-4EE2-8D20-5ABBDB26B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C266DD-0EEE-4A4B-8A5C-4688722EB08D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D66322B-E17E-4B6F-903F-2E30EEEB6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5CA21C-06D6-4886-B2FC-3C834FB27FA3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5155384-1ECA-439B-898A-5893C6859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81BA21-295B-4B10-B15A-A2E74754F466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2BD7BA-30D0-44C1-A2CB-7D37BAC8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2C3288-1808-41B4-B961-14633231033A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DA671EF-5F4F-49C5-881E-125CFE5EC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B4A1E5-4FC1-4FD5-AAEC-3973F3ADDA0C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80E9989-FB77-4B7D-847D-74411A22F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A525C4-C526-4002-B37D-F40F6B00241B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B205279-271C-44D1-80E9-3ECE64DA0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D5DB17-40FE-429F-BC74-767B161C7214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AFDF58F-9B52-47B9-BE33-ED74A3729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866800-6879-4078-B047-D45E1673F07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1E5401F-4176-4F88-9FC1-449594AC7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DE921F-6794-45CB-8412-302A93EEA85C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9E805-D9FD-474B-BB16-D332CD4AA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7198D2-FF5D-4CEE-8A13-3D005F9035E3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B1755EB-B0C4-4DFA-82B6-751CB4331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226EB0-9BE1-497C-BACF-D3B637127C7E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6A2095-99DF-43A0-94D5-B5F4A6EFE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3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A617C317-3705-4465-901D-B0418A7FEBBA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0C226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65FA79AD-0D53-4434-A9E5-554FCA0D8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oleObject" Target="../embeddings/oleObject3.bin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oleObject" Target="../embeddings/oleObject4.bin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ZAPOSLENIH ZDRAVSTVENIH RADNIKA 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APATIN</a:t>
            </a:r>
            <a:endParaRPr lang="sr-Latn-RS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3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75" y="1495426"/>
          <a:ext cx="8596313" cy="3881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Chart 7"/>
          <p:cNvGraphicFramePr>
            <a:graphicFrameLocks/>
          </p:cNvGraphicFramePr>
          <p:nvPr/>
        </p:nvGraphicFramePr>
        <p:xfrm>
          <a:off x="511175" y="76200"/>
          <a:ext cx="10807700" cy="6670675"/>
        </p:xfrm>
        <a:graphic>
          <a:graphicData uri="http://schemas.openxmlformats.org/presentationml/2006/ole">
            <p:oleObj spid="_x0000_s20481" r:id="rId3" imgW="10809145" imgH="667569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3">
                <a:lumMod val="40000"/>
                <a:lumOff val="6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Chart 7"/>
          <p:cNvGraphicFramePr>
            <a:graphicFrameLocks/>
          </p:cNvGraphicFramePr>
          <p:nvPr/>
        </p:nvGraphicFramePr>
        <p:xfrm>
          <a:off x="892175" y="681038"/>
          <a:ext cx="9836150" cy="5672137"/>
        </p:xfrm>
        <a:graphic>
          <a:graphicData uri="http://schemas.openxmlformats.org/presentationml/2006/ole">
            <p:oleObj spid="_x0000_s21506" r:id="rId3" imgW="9839797" imgH="566977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gradFill flip="none" rotWithShape="1">
            <a:gsLst>
              <a:gs pos="35000">
                <a:schemeClr val="accent4">
                  <a:lumMod val="20000"/>
                  <a:lumOff val="80000"/>
                </a:schemeClr>
              </a:gs>
              <a:gs pos="0">
                <a:schemeClr val="accent5">
                  <a:lumMod val="20000"/>
                  <a:lumOff val="8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2000">
                <a:schemeClr val="accent5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tx1"/>
                </a:solidFill>
              </a:rPr>
              <a:t>Stres?</a:t>
            </a:r>
            <a:br>
              <a:rPr lang="sr-Latn-RS" dirty="0" smtClean="0">
                <a:solidFill>
                  <a:schemeClr val="tx1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Koliko ste napeti,pri obavljanju posla, pod stresom ili pritiskom?</a:t>
            </a:r>
            <a:endParaRPr lang="sr-Latn-RS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16226" y="2365513"/>
          <a:ext cx="8657776" cy="3860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7843838" y="2767013"/>
            <a:ext cx="565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>
                <a:solidFill>
                  <a:srgbClr val="000000"/>
                </a:solidFill>
                <a:latin typeface="Trebuchet MS" pitchFamily="34" charset="0"/>
              </a:rPr>
              <a:t>24%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3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61938"/>
          </a:xfrm>
        </p:spPr>
        <p:txBody>
          <a:bodyPr/>
          <a:lstStyle/>
          <a:p>
            <a:pPr eaLnBrk="1" hangingPunct="1"/>
            <a:r>
              <a:rPr lang="en-US" sz="800" smtClean="0"/>
              <a:t>*</a:t>
            </a:r>
          </a:p>
        </p:txBody>
      </p:sp>
      <p:sp>
        <p:nvSpPr>
          <p:cNvPr id="23559" name="Text Placeholder 4"/>
          <p:cNvSpPr>
            <a:spLocks noGrp="1"/>
          </p:cNvSpPr>
          <p:nvPr>
            <p:ph type="body" idx="1"/>
          </p:nvPr>
        </p:nvSpPr>
        <p:spPr>
          <a:xfrm>
            <a:off x="677863" y="939800"/>
            <a:ext cx="4184650" cy="576263"/>
          </a:xfrm>
        </p:spPr>
        <p:txBody>
          <a:bodyPr/>
          <a:lstStyle/>
          <a:p>
            <a:pPr eaLnBrk="1" hangingPunct="1"/>
            <a:r>
              <a:rPr lang="en-US" sz="2000" smtClean="0"/>
              <a:t>U poredjenju s poslom od pre pet godina sada ste:</a:t>
            </a:r>
          </a:p>
        </p:txBody>
      </p:sp>
      <p:graphicFrame>
        <p:nvGraphicFramePr>
          <p:cNvPr id="23555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625475" y="1989138"/>
          <a:ext cx="4286250" cy="4103687"/>
        </p:xfrm>
        <a:graphic>
          <a:graphicData uri="http://schemas.openxmlformats.org/presentationml/2006/ole">
            <p:oleObj spid="_x0000_s23555" r:id="rId3" imgW="4285859" imgH="4102964" progId="Excel.Chart.8">
              <p:embed/>
            </p:oleObj>
          </a:graphicData>
        </a:graphic>
      </p:graphicFrame>
      <p:sp>
        <p:nvSpPr>
          <p:cNvPr id="23560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087938" y="939800"/>
            <a:ext cx="4186237" cy="576263"/>
          </a:xfrm>
        </p:spPr>
        <p:txBody>
          <a:bodyPr/>
          <a:lstStyle/>
          <a:p>
            <a:pPr eaLnBrk="1" hangingPunct="1"/>
            <a:r>
              <a:rPr lang="en-US" sz="2000" smtClean="0"/>
              <a:t>Kada razmisljate o narednih 5 godina,vi biste</a:t>
            </a:r>
          </a:p>
        </p:txBody>
      </p:sp>
      <p:graphicFrame>
        <p:nvGraphicFramePr>
          <p:cNvPr id="23557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4481513" y="1533525"/>
          <a:ext cx="6681787" cy="5037138"/>
        </p:xfrm>
        <a:graphic>
          <a:graphicData uri="http://schemas.openxmlformats.org/presentationml/2006/ole">
            <p:oleObj spid="_x0000_s23557" r:id="rId4" imgW="6681795" imgH="5035732" progId="Excel.Chart.8">
              <p:embed/>
            </p:oleObj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8613913" y="3498574"/>
          <a:ext cx="1943652" cy="222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3562" name="TextBox 17"/>
          <p:cNvSpPr txBox="1">
            <a:spLocks noChangeArrowheads="1"/>
          </p:cNvSpPr>
          <p:nvPr/>
        </p:nvSpPr>
        <p:spPr bwMode="auto">
          <a:xfrm>
            <a:off x="10071100" y="3922713"/>
            <a:ext cx="3841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4400">
                <a:solidFill>
                  <a:srgbClr val="7030A0"/>
                </a:solidFill>
                <a:latin typeface="Trebuchet MS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gradFill>
            <a:gsLst>
              <a:gs pos="6000">
                <a:schemeClr val="tx1">
                  <a:lumMod val="65000"/>
                  <a:lumOff val="35000"/>
                </a:schemeClr>
              </a:gs>
              <a:gs pos="38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98937">
                <a:srgbClr val="DFDBC9"/>
              </a:gs>
              <a:gs pos="90000">
                <a:srgbClr val="DEDAC7"/>
              </a:gs>
              <a:gs pos="0">
                <a:srgbClr val="DCD8C4"/>
              </a:gs>
              <a:gs pos="82000">
                <a:srgbClr val="D8D3BD"/>
              </a:gs>
              <a:gs pos="59000">
                <a:schemeClr val="accent6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Da li,pored posla koji ovde obavljate,radite jos neki posao?</a:t>
            </a:r>
            <a:endParaRPr lang="sr-Latn-RS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45163" y="4233863"/>
            <a:ext cx="184150" cy="584200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r-Latn-RS" sz="3200" dirty="0">
              <a:latin typeface="Brush Script MT" panose="03060802040406070304" pitchFamily="66" charset="0"/>
              <a:cs typeface="+mn-cs"/>
            </a:endParaRPr>
          </a:p>
        </p:txBody>
      </p:sp>
      <p:pic>
        <p:nvPicPr>
          <p:cNvPr id="24581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373438"/>
            <a:ext cx="5151438" cy="3484562"/>
          </a:xfrm>
        </p:spPr>
      </p:pic>
      <p:pic>
        <p:nvPicPr>
          <p:cNvPr id="24582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37588" y="3756025"/>
            <a:ext cx="355441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7613" y="2101850"/>
            <a:ext cx="558482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ction Button: Help 10">
            <a:hlinkClick r:id="" action="ppaction://noaction" highlightClick="1"/>
          </p:cNvPr>
          <p:cNvSpPr/>
          <p:nvPr/>
        </p:nvSpPr>
        <p:spPr>
          <a:xfrm>
            <a:off x="10475913" y="2166938"/>
            <a:ext cx="1400175" cy="1550987"/>
          </a:xfrm>
          <a:prstGeom prst="actionButtonHelp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R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43573" y="2516762"/>
            <a:ext cx="309759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dirty="0">
                <a:ln w="6600">
                  <a:solidFill>
                    <a:srgbClr val="54A02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54A021"/>
                  </a:outerShdw>
                </a:effectLst>
                <a:latin typeface="+mn-lt"/>
                <a:cs typeface="+mn-cs"/>
              </a:rPr>
              <a:t>hvala</a:t>
            </a:r>
            <a:endParaRPr lang="en-US" sz="5400" b="1" dirty="0">
              <a:ln w="6600">
                <a:solidFill>
                  <a:srgbClr val="54A02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54A021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6599238" y="5672138"/>
            <a:ext cx="3803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2000">
                <a:solidFill>
                  <a:srgbClr val="000000"/>
                </a:solidFill>
                <a:latin typeface="Brush Script MT" pitchFamily="66" charset="0"/>
              </a:rPr>
              <a:t>Davorka Bosnic</a:t>
            </a:r>
          </a:p>
          <a:p>
            <a:pPr defTabSz="457200"/>
            <a:r>
              <a:rPr lang="en-US" sz="2000">
                <a:solidFill>
                  <a:srgbClr val="000000"/>
                </a:solidFill>
                <a:latin typeface="Brush Script MT" pitchFamily="66" charset="0"/>
              </a:rPr>
              <a:t>Dipl.psiholog ZZJZ Sombor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49</Words>
  <Application>Microsoft Office PowerPoint</Application>
  <PresentationFormat>Custom</PresentationFormat>
  <Paragraphs>10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33" baseType="lpstr">
      <vt:lpstr>Arial</vt:lpstr>
      <vt:lpstr>Trebuchet MS</vt:lpstr>
      <vt:lpstr>Wingdings 3</vt:lpstr>
      <vt:lpstr>Calibri</vt:lpstr>
      <vt:lpstr>Times New Roman</vt:lpstr>
      <vt:lpstr>Baskerville Old Face</vt:lpstr>
      <vt:lpstr>Brush Script MT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Microsoft Excel Chart</vt:lpstr>
      <vt:lpstr>ZADOVOLJSTVO ZAPOSLENIH ZDRAVSTVENIH RADNIKA  2015 APATIN</vt:lpstr>
      <vt:lpstr>Slide 2</vt:lpstr>
      <vt:lpstr>Slide 3</vt:lpstr>
      <vt:lpstr>Slide 4</vt:lpstr>
      <vt:lpstr>Slide 5</vt:lpstr>
      <vt:lpstr>*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Statistika</cp:lastModifiedBy>
  <cp:revision>17</cp:revision>
  <dcterms:created xsi:type="dcterms:W3CDTF">2016-06-13T07:00:27Z</dcterms:created>
  <dcterms:modified xsi:type="dcterms:W3CDTF">2016-09-21T07:38:47Z</dcterms:modified>
</cp:coreProperties>
</file>