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01A"/>
    <a:srgbClr val="409A28"/>
    <a:srgbClr val="8E03CD"/>
    <a:srgbClr val="64834D"/>
    <a:srgbClr val="64E404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C766D-9EC8-4527-844D-80D016FE6F5C}" type="doc">
      <dgm:prSet loTypeId="urn:microsoft.com/office/officeart/2005/8/layout/vList2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sr-Latn-RS"/>
        </a:p>
      </dgm:t>
    </dgm:pt>
    <dgm:pt modelId="{5B1232D1-FB65-40A9-A149-08B9CA1F1446}">
      <dgm:prSet phldrT="[Text]" custT="1"/>
      <dgm:spPr/>
      <dgm:t>
        <a:bodyPr/>
        <a:lstStyle/>
        <a:p>
          <a:r>
            <a:rPr lang="sr-Latn-R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DZ Odzaci</a:t>
          </a:r>
        </a:p>
        <a:p>
          <a:r>
            <a:rPr lang="sr-Latn-R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 = 144</a:t>
          </a:r>
          <a:endParaRPr lang="sr-Latn-RS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3E4C9-4AD9-4446-94A2-BD7EB4E4D03F}" type="parTrans" cxnId="{63E3C7D6-B3F5-4FCD-809B-38957D658A18}">
      <dgm:prSet/>
      <dgm:spPr/>
      <dgm:t>
        <a:bodyPr/>
        <a:lstStyle/>
        <a:p>
          <a:endParaRPr lang="sr-Latn-RS"/>
        </a:p>
      </dgm:t>
    </dgm:pt>
    <dgm:pt modelId="{032B6F98-68EB-46E3-90F5-E812F9A29056}" type="sibTrans" cxnId="{63E3C7D6-B3F5-4FCD-809B-38957D658A18}">
      <dgm:prSet/>
      <dgm:spPr/>
      <dgm:t>
        <a:bodyPr/>
        <a:lstStyle/>
        <a:p>
          <a:endParaRPr lang="sr-Latn-RS"/>
        </a:p>
      </dgm:t>
    </dgm:pt>
    <dgm:pt modelId="{CC99532B-3436-4D32-B7BF-7703C57AA07A}" type="pres">
      <dgm:prSet presAssocID="{4A6C766D-9EC8-4527-844D-80D016FE6F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6330C0CD-B977-4EBB-ABF9-E23E33B29EEB}" type="pres">
      <dgm:prSet presAssocID="{5B1232D1-FB65-40A9-A149-08B9CA1F144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63E3C7D6-B3F5-4FCD-809B-38957D658A18}" srcId="{4A6C766D-9EC8-4527-844D-80D016FE6F5C}" destId="{5B1232D1-FB65-40A9-A149-08B9CA1F1446}" srcOrd="0" destOrd="0" parTransId="{F4D3E4C9-4AD9-4446-94A2-BD7EB4E4D03F}" sibTransId="{032B6F98-68EB-46E3-90F5-E812F9A29056}"/>
    <dgm:cxn modelId="{C7DE0776-0D94-4BEA-BB41-401B9DC6BF66}" type="presOf" srcId="{5B1232D1-FB65-40A9-A149-08B9CA1F1446}" destId="{6330C0CD-B977-4EBB-ABF9-E23E33B29EEB}" srcOrd="0" destOrd="0" presId="urn:microsoft.com/office/officeart/2005/8/layout/vList2"/>
    <dgm:cxn modelId="{65619EAB-6CD4-48D3-A85C-91E0DDA12C33}" type="presOf" srcId="{4A6C766D-9EC8-4527-844D-80D016FE6F5C}" destId="{CC99532B-3436-4D32-B7BF-7703C57AA07A}" srcOrd="0" destOrd="0" presId="urn:microsoft.com/office/officeart/2005/8/layout/vList2"/>
    <dgm:cxn modelId="{6F4C95ED-0D31-4B9B-8A72-F483753E0982}" type="presParOf" srcId="{CC99532B-3436-4D32-B7BF-7703C57AA07A}" destId="{6330C0CD-B977-4EBB-ABF9-E23E33B29E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4AEBB-BE5E-4579-A495-C4D36E6FCE28}" type="doc">
      <dgm:prSet loTypeId="urn:microsoft.com/office/officeart/2005/8/layout/arrow3" loCatId="relationship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sr-Latn-RS"/>
        </a:p>
      </dgm:t>
    </dgm:pt>
    <dgm:pt modelId="{2A2877C9-119B-4CD6-B337-4577895872E2}">
      <dgm:prSet phldrT="[Text]"/>
      <dgm:spPr/>
      <dgm:t>
        <a:bodyPr/>
        <a:lstStyle/>
        <a:p>
          <a:r>
            <a:rPr lang="sr-Latn-RS" dirty="0" smtClean="0"/>
            <a:t>Manje od 35god: 22,2%</a:t>
          </a:r>
          <a:endParaRPr lang="sr-Latn-RS" dirty="0"/>
        </a:p>
      </dgm:t>
    </dgm:pt>
    <dgm:pt modelId="{4313B6B4-4E43-4CE9-ADD0-E16CD7E98B1A}" type="parTrans" cxnId="{557B5F43-38DE-4C86-B906-857571FBAC17}">
      <dgm:prSet/>
      <dgm:spPr/>
      <dgm:t>
        <a:bodyPr/>
        <a:lstStyle/>
        <a:p>
          <a:endParaRPr lang="sr-Latn-RS"/>
        </a:p>
      </dgm:t>
    </dgm:pt>
    <dgm:pt modelId="{98038132-86E6-4648-AB19-E326F4642B64}" type="sibTrans" cxnId="{557B5F43-38DE-4C86-B906-857571FBAC17}">
      <dgm:prSet/>
      <dgm:spPr/>
      <dgm:t>
        <a:bodyPr/>
        <a:lstStyle/>
        <a:p>
          <a:endParaRPr lang="sr-Latn-RS"/>
        </a:p>
      </dgm:t>
    </dgm:pt>
    <dgm:pt modelId="{6D0E49F0-F1BE-4EEF-BA3D-068D4031ED25}">
      <dgm:prSet phldrT="[Text]" custT="1"/>
      <dgm:spPr/>
      <dgm:t>
        <a:bodyPr/>
        <a:lstStyle/>
        <a:p>
          <a:r>
            <a:rPr lang="sr-Latn-RS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Vise od 55 godina 17,4%</a:t>
          </a:r>
          <a:endParaRPr lang="sr-Latn-RS" sz="11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3E44AD-A381-447E-B6A5-91F2D86456D4}" type="parTrans" cxnId="{5D5041B2-124F-487B-B8C2-FEB01B4EBA3B}">
      <dgm:prSet/>
      <dgm:spPr/>
      <dgm:t>
        <a:bodyPr/>
        <a:lstStyle/>
        <a:p>
          <a:endParaRPr lang="sr-Latn-RS"/>
        </a:p>
      </dgm:t>
    </dgm:pt>
    <dgm:pt modelId="{1D7E949C-1AFD-413F-9151-BF565DB33795}" type="sibTrans" cxnId="{5D5041B2-124F-487B-B8C2-FEB01B4EBA3B}">
      <dgm:prSet/>
      <dgm:spPr/>
      <dgm:t>
        <a:bodyPr/>
        <a:lstStyle/>
        <a:p>
          <a:endParaRPr lang="sr-Latn-RS"/>
        </a:p>
      </dgm:t>
    </dgm:pt>
    <dgm:pt modelId="{C6C42332-C021-43D3-A983-9923DFE5C24E}" type="pres">
      <dgm:prSet presAssocID="{55D4AEBB-BE5E-4579-A495-C4D36E6FCE2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2434F50B-E137-412E-AE29-979B9D74AA7A}" type="pres">
      <dgm:prSet presAssocID="{55D4AEBB-BE5E-4579-A495-C4D36E6FCE28}" presName="divider" presStyleLbl="fgShp" presStyleIdx="0" presStyleCnt="1"/>
      <dgm:spPr/>
    </dgm:pt>
    <dgm:pt modelId="{251D4B07-65C1-4DD3-9756-87657D6A87B9}" type="pres">
      <dgm:prSet presAssocID="{2A2877C9-119B-4CD6-B337-4577895872E2}" presName="downArrow" presStyleLbl="node1" presStyleIdx="0" presStyleCnt="2"/>
      <dgm:spPr>
        <a:solidFill>
          <a:srgbClr val="7030A0"/>
        </a:solidFill>
        <a:scene3d>
          <a:camera prst="orthographicFront"/>
          <a:lightRig rig="threePt" dir="t"/>
        </a:scene3d>
        <a:sp3d>
          <a:bevelT w="114300" prst="artDeco"/>
        </a:sp3d>
      </dgm:spPr>
    </dgm:pt>
    <dgm:pt modelId="{8E037991-1032-4779-9582-D970961A6C1E}" type="pres">
      <dgm:prSet presAssocID="{2A2877C9-119B-4CD6-B337-4577895872E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8FD582A-B5EC-4DAA-977B-431A8BEA3A0D}" type="pres">
      <dgm:prSet presAssocID="{6D0E49F0-F1BE-4EEF-BA3D-068D4031ED25}" presName="upArrow" presStyleLbl="node1" presStyleIdx="1" presStyleCnt="2"/>
      <dgm:spPr>
        <a:solidFill>
          <a:srgbClr val="64834D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sr-Latn-RS"/>
        </a:p>
      </dgm:t>
    </dgm:pt>
    <dgm:pt modelId="{ED5D01CF-7B17-455B-9017-4200088F9FB1}" type="pres">
      <dgm:prSet presAssocID="{6D0E49F0-F1BE-4EEF-BA3D-068D4031ED25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D306F20A-7F1C-471C-A25B-AD1DA21BDA88}" type="presOf" srcId="{2A2877C9-119B-4CD6-B337-4577895872E2}" destId="{8E037991-1032-4779-9582-D970961A6C1E}" srcOrd="0" destOrd="0" presId="urn:microsoft.com/office/officeart/2005/8/layout/arrow3"/>
    <dgm:cxn modelId="{557B5F43-38DE-4C86-B906-857571FBAC17}" srcId="{55D4AEBB-BE5E-4579-A495-C4D36E6FCE28}" destId="{2A2877C9-119B-4CD6-B337-4577895872E2}" srcOrd="0" destOrd="0" parTransId="{4313B6B4-4E43-4CE9-ADD0-E16CD7E98B1A}" sibTransId="{98038132-86E6-4648-AB19-E326F4642B64}"/>
    <dgm:cxn modelId="{16719EF6-1772-4F7F-BA45-556CD9FB0964}" type="presOf" srcId="{55D4AEBB-BE5E-4579-A495-C4D36E6FCE28}" destId="{C6C42332-C021-43D3-A983-9923DFE5C24E}" srcOrd="0" destOrd="0" presId="urn:microsoft.com/office/officeart/2005/8/layout/arrow3"/>
    <dgm:cxn modelId="{AFAA6E8E-0AA2-4791-91C9-17037FE4A141}" type="presOf" srcId="{6D0E49F0-F1BE-4EEF-BA3D-068D4031ED25}" destId="{ED5D01CF-7B17-455B-9017-4200088F9FB1}" srcOrd="0" destOrd="0" presId="urn:microsoft.com/office/officeart/2005/8/layout/arrow3"/>
    <dgm:cxn modelId="{5D5041B2-124F-487B-B8C2-FEB01B4EBA3B}" srcId="{55D4AEBB-BE5E-4579-A495-C4D36E6FCE28}" destId="{6D0E49F0-F1BE-4EEF-BA3D-068D4031ED25}" srcOrd="1" destOrd="0" parTransId="{073E44AD-A381-447E-B6A5-91F2D86456D4}" sibTransId="{1D7E949C-1AFD-413F-9151-BF565DB33795}"/>
    <dgm:cxn modelId="{F8B02143-7A14-4960-9C73-30C8D6F506F6}" type="presParOf" srcId="{C6C42332-C021-43D3-A983-9923DFE5C24E}" destId="{2434F50B-E137-412E-AE29-979B9D74AA7A}" srcOrd="0" destOrd="0" presId="urn:microsoft.com/office/officeart/2005/8/layout/arrow3"/>
    <dgm:cxn modelId="{39D97153-D57F-4725-9F93-832579F13A3E}" type="presParOf" srcId="{C6C42332-C021-43D3-A983-9923DFE5C24E}" destId="{251D4B07-65C1-4DD3-9756-87657D6A87B9}" srcOrd="1" destOrd="0" presId="urn:microsoft.com/office/officeart/2005/8/layout/arrow3"/>
    <dgm:cxn modelId="{D1E0AA7D-C6AE-40E1-BBBF-D319BC63DA83}" type="presParOf" srcId="{C6C42332-C021-43D3-A983-9923DFE5C24E}" destId="{8E037991-1032-4779-9582-D970961A6C1E}" srcOrd="2" destOrd="0" presId="urn:microsoft.com/office/officeart/2005/8/layout/arrow3"/>
    <dgm:cxn modelId="{ADFAE57A-5991-40D5-A9AD-65A4F8EDE7E3}" type="presParOf" srcId="{C6C42332-C021-43D3-A983-9923DFE5C24E}" destId="{08FD582A-B5EC-4DAA-977B-431A8BEA3A0D}" srcOrd="3" destOrd="0" presId="urn:microsoft.com/office/officeart/2005/8/layout/arrow3"/>
    <dgm:cxn modelId="{C268F454-7C03-4FCB-B1A3-7142270B2075}" type="presParOf" srcId="{C6C42332-C021-43D3-A983-9923DFE5C24E}" destId="{ED5D01CF-7B17-455B-9017-4200088F9FB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F273B-2B22-48BE-88B8-48318582D3AF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51702-DC91-4632-B171-0A690A5787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FBD72-916B-41A8-B9DB-25BE68C6049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BC1E2-A792-4146-9598-8048879F59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22907-26E3-4ECC-9D58-947F27A3418E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F3308-BB8E-4F13-BEDB-C8C92C5FD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2FB18-9FA0-4B53-B9F3-2BBA824CDDA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0E136-F8FF-47CA-8F21-526BD5DCC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CB76-00DF-4DE1-9A5B-C844FE0CC165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A1810-5BAB-4DE5-9AFB-9E7A2B8CE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E23E9-5492-42F0-A438-EE3A99977BB3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02200-9B61-4C0D-BE56-418F278B63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D25AF-E81C-4327-B115-CE92CE70287D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6989E-184C-4FD5-863C-72D85F315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411D2-EDF4-4703-AB1A-0768CAA28220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CC6E1-0972-4062-A88A-A8E3D68A7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B1A98-7DBB-4E6B-B34E-5DCF9BB5BB7D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3E261-5D97-49F2-93BE-5EAB96AA07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1740-4DE4-4BFA-B2C1-843DA5F87E7B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2075D-EE51-4EA6-96CE-ECCE0420C7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8A732-2D1F-4D6D-BA3A-5E0F6CE6C47D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0E52F-EA28-4D41-9BE1-23CB71CEAB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53F2D-30ED-472D-BDF1-5E199A97B2CD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F99F2-3D07-420D-A960-FD15A0CC19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EE707-1D9E-43B4-9417-4540BC96EC77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E3A76-449D-411A-8CCC-147966027D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6EBD-DEAE-41EA-9989-6152F9EE1BF4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24C4-AAA7-495D-A505-463EA13A06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28F0C-3C36-4EAC-B8A4-A719F88BDFB3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B80F0-2C6C-4EA5-8D06-50C523B368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F7A48-1F4C-4ECF-B20D-B05FB9E9194A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7378F-427D-4DBE-81F7-1746CADB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55DD59-D322-4BAA-81B8-3938DCCD8C9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10C82E-0D5C-416F-8173-96E3CD8D8A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2" r:id="rId3"/>
    <p:sldLayoutId id="2147483801" r:id="rId4"/>
    <p:sldLayoutId id="2147483800" r:id="rId5"/>
    <p:sldLayoutId id="2147483799" r:id="rId6"/>
    <p:sldLayoutId id="2147483798" r:id="rId7"/>
    <p:sldLayoutId id="2147483797" r:id="rId8"/>
    <p:sldLayoutId id="2147483796" r:id="rId9"/>
    <p:sldLayoutId id="2147483795" r:id="rId10"/>
    <p:sldLayoutId id="2147483805" r:id="rId11"/>
    <p:sldLayoutId id="2147483794" r:id="rId12"/>
    <p:sldLayoutId id="2147483806" r:id="rId13"/>
    <p:sldLayoutId id="2147483793" r:id="rId14"/>
    <p:sldLayoutId id="2147483792" r:id="rId15"/>
    <p:sldLayoutId id="2147483791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oleObject" Target="../embeddings/oleObject4.bin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oleObject" Target="../embeddings/oleObject5.bin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  <a:solidFill>
            <a:srgbClr val="00B0F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ZAPOSLENIH ZDRAVSTVENIH RADNIKA </a:t>
            </a:r>
            <a:b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b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Odzaci</a:t>
            </a:r>
            <a:endParaRPr lang="sr-Latn-RS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750888"/>
            <a:ext cx="1841500" cy="985837"/>
          </a:xfrm>
          <a:solidFill>
            <a:schemeClr val="accent1">
              <a:alpha val="93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Muski pol = 25</a:t>
            </a:r>
            <a:b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zenski pol = 115</a:t>
            </a:r>
            <a:b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missing = </a:t>
            </a:r>
            <a:r>
              <a:rPr lang="sr-Latn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6870700" y="258763"/>
            <a:ext cx="2955925" cy="23082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Zanimanje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Lekari = 26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Med sestre/tehnicari = 69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Zdravstveni radnik/drugo =21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Zdravstveni saradnik =1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Admin.radnik =4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Tehnicki radnik =21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Missing =2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59100" y="1057275"/>
            <a:ext cx="3876675" cy="339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11,8% obavlja neku od rukovodecih funkcija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3313" y="3495675"/>
            <a:ext cx="2105025" cy="120015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Do 35 godina=   32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Od 35 do 54 =  83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Vise od 55 god= 25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+mn-lt"/>
                <a:cs typeface="+mn-cs"/>
              </a:rPr>
              <a:t>Missing =          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1" name="Chart 7"/>
          <p:cNvGraphicFramePr>
            <a:graphicFrameLocks/>
          </p:cNvGraphicFramePr>
          <p:nvPr/>
        </p:nvGraphicFramePr>
        <p:xfrm>
          <a:off x="511175" y="76200"/>
          <a:ext cx="10807700" cy="6670675"/>
        </p:xfrm>
        <a:graphic>
          <a:graphicData uri="http://schemas.openxmlformats.org/presentationml/2006/ole">
            <p:oleObj spid="_x0000_s20481" r:id="rId3" imgW="10809145" imgH="6675699" progId="Excel.Chart.8">
              <p:embed/>
            </p:oleObj>
          </a:graphicData>
        </a:graphic>
      </p:graphicFrame>
      <p:sp>
        <p:nvSpPr>
          <p:cNvPr id="2" name="Action Button: Help 1">
            <a:hlinkClick r:id="" action="ppaction://noaction" highlightClick="1"/>
          </p:cNvPr>
          <p:cNvSpPr/>
          <p:nvPr/>
        </p:nvSpPr>
        <p:spPr>
          <a:xfrm>
            <a:off x="5253038" y="501650"/>
            <a:ext cx="412750" cy="466725"/>
          </a:xfrm>
          <a:prstGeom prst="actionButtonHelp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RS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697413" y="447675"/>
            <a:ext cx="592137" cy="412750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Chart 7"/>
          <p:cNvGraphicFramePr>
            <a:graphicFrameLocks/>
          </p:cNvGraphicFramePr>
          <p:nvPr/>
        </p:nvGraphicFramePr>
        <p:xfrm>
          <a:off x="165100" y="-50800"/>
          <a:ext cx="11504613" cy="6789738"/>
        </p:xfrm>
        <a:graphic>
          <a:graphicData uri="http://schemas.openxmlformats.org/presentationml/2006/ole">
            <p:oleObj spid="_x0000_s21506" r:id="rId3" imgW="11504149" imgH="6785436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gradFill flip="none" rotWithShape="1">
            <a:gsLst>
              <a:gs pos="28000">
                <a:srgbClr val="FF0000"/>
              </a:gs>
              <a:gs pos="0">
                <a:srgbClr val="C00000"/>
              </a:gs>
              <a:gs pos="51112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chemeClr val="tx1"/>
                </a:solidFill>
              </a:rPr>
              <a:t>Stres?</a:t>
            </a:r>
            <a:br>
              <a:rPr lang="sr-Latn-RS" dirty="0" smtClean="0">
                <a:solidFill>
                  <a:schemeClr val="tx1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Koliko ste napeti,pri obavljanju posla, pod stresom ili pritiskom?</a:t>
            </a:r>
            <a:endParaRPr lang="sr-Latn-RS" dirty="0">
              <a:solidFill>
                <a:schemeClr val="tx1"/>
              </a:solidFill>
            </a:endParaRPr>
          </a:p>
        </p:txBody>
      </p:sp>
      <p:graphicFrame>
        <p:nvGraphicFramePr>
          <p:cNvPr id="22532" name="Content Placeholder 7"/>
          <p:cNvGraphicFramePr>
            <a:graphicFrameLocks noGrp="1"/>
          </p:cNvGraphicFramePr>
          <p:nvPr>
            <p:ph idx="1"/>
          </p:nvPr>
        </p:nvGraphicFramePr>
        <p:xfrm>
          <a:off x="146050" y="1897063"/>
          <a:ext cx="10914063" cy="4500562"/>
        </p:xfrm>
        <a:graphic>
          <a:graphicData uri="http://schemas.openxmlformats.org/presentationml/2006/ole">
            <p:oleObj spid="_x0000_s22532" r:id="rId3" imgW="10912786" imgH="4505334" progId="Excel.Chart.8">
              <p:embed/>
            </p:oleObj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192213" y="5187950"/>
            <a:ext cx="565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rebuchet MS" pitchFamily="34" charset="0"/>
              </a:rPr>
              <a:t>32%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3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261938"/>
          </a:xfrm>
        </p:spPr>
        <p:txBody>
          <a:bodyPr/>
          <a:lstStyle/>
          <a:p>
            <a:pPr eaLnBrk="1" hangingPunct="1"/>
            <a:r>
              <a:rPr lang="en-US" sz="800" smtClean="0"/>
              <a:t>*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77863" y="939800"/>
            <a:ext cx="4184650" cy="5762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poredjenju s poslom od pre pet godina sada ste:</a:t>
            </a:r>
            <a:endParaRPr lang="sr-Latn-R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555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625475" y="1989138"/>
          <a:ext cx="4286250" cy="4103687"/>
        </p:xfrm>
        <a:graphic>
          <a:graphicData uri="http://schemas.openxmlformats.org/presentationml/2006/ole">
            <p:oleObj spid="_x0000_s23555" r:id="rId3" imgW="4285859" imgH="4102964" progId="Excel.Chart.8">
              <p:embed/>
            </p:oleObj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81813" y="850900"/>
            <a:ext cx="4184650" cy="5762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 razmisljate o narednih 5 godina,vi biste</a:t>
            </a:r>
            <a:endParaRPr lang="sr-Latn-R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557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5737225" y="1247775"/>
          <a:ext cx="5507038" cy="5035550"/>
        </p:xfrm>
        <a:graphic>
          <a:graphicData uri="http://schemas.openxmlformats.org/presentationml/2006/ole">
            <p:oleObj spid="_x0000_s23557" r:id="rId4" imgW="5511262" imgH="5035732" progId="Excel.Chart.8">
              <p:embed/>
            </p:oleObj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10027218" y="2777499"/>
          <a:ext cx="1943652" cy="2226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3562" name="TextBox 17"/>
          <p:cNvSpPr txBox="1">
            <a:spLocks noChangeArrowheads="1"/>
          </p:cNvSpPr>
          <p:nvPr/>
        </p:nvSpPr>
        <p:spPr bwMode="auto">
          <a:xfrm>
            <a:off x="11807825" y="2792413"/>
            <a:ext cx="3841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7030A0"/>
                </a:solidFill>
                <a:latin typeface="Trebuchet MS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350" y="427598"/>
            <a:ext cx="11614673" cy="1450757"/>
          </a:xfrm>
          <a:gradFill>
            <a:gsLst>
              <a:gs pos="3100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75000"/>
                </a:schemeClr>
              </a:gs>
              <a:gs pos="83000">
                <a:schemeClr val="accent1"/>
              </a:gs>
              <a:gs pos="98937">
                <a:schemeClr val="bg1">
                  <a:lumMod val="95000"/>
                </a:schemeClr>
              </a:gs>
              <a:gs pos="90000">
                <a:schemeClr val="accent2">
                  <a:lumMod val="20000"/>
                  <a:lumOff val="80000"/>
                </a:schemeClr>
              </a:gs>
              <a:gs pos="73000">
                <a:schemeClr val="accent1">
                  <a:lumMod val="60000"/>
                  <a:lumOff val="40000"/>
                </a:schemeClr>
              </a:gs>
              <a:gs pos="49000">
                <a:schemeClr val="accent1">
                  <a:lumMod val="20000"/>
                  <a:lumOff val="80000"/>
                </a:schemeClr>
              </a:gs>
              <a:gs pos="0">
                <a:schemeClr val="accent1">
                  <a:lumMod val="75000"/>
                </a:schemeClr>
              </a:gs>
              <a:gs pos="95000">
                <a:schemeClr val="accent1">
                  <a:lumMod val="20000"/>
                  <a:lumOff val="80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Autofit/>
          </a:bodyPr>
          <a:lstStyle/>
          <a:p>
            <a:pPr eaLnBrk="1" hangingPunct="1"/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 li pored ovoga radite jos neki posao ? U nastavi,privatno,nesto drugo?</a:t>
            </a:r>
            <a:b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80" name="Content Placeholder 12"/>
          <p:cNvGraphicFramePr>
            <a:graphicFrameLocks noGrp="1"/>
          </p:cNvGraphicFramePr>
          <p:nvPr>
            <p:ph idx="1"/>
          </p:nvPr>
        </p:nvGraphicFramePr>
        <p:xfrm>
          <a:off x="185738" y="2136775"/>
          <a:ext cx="10160000" cy="4124325"/>
        </p:xfrm>
        <a:graphic>
          <a:graphicData uri="http://schemas.openxmlformats.org/presentationml/2006/ole">
            <p:oleObj spid="_x0000_s24580" r:id="rId3" imgW="10162913" imgH="412735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5138" y="687962"/>
            <a:ext cx="19014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  <a:cs typeface="+mn-cs"/>
              </a:rPr>
              <a:t>hvala</a:t>
            </a:r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7631113" y="4757738"/>
            <a:ext cx="4310062" cy="830262"/>
          </a:xfrm>
          <a:prstGeom prst="rect">
            <a:avLst/>
          </a:prstGeom>
          <a:noFill/>
          <a:ln w="9525">
            <a:solidFill>
              <a:srgbClr val="409A2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Brush Script MT" pitchFamily="66" charset="0"/>
              </a:rPr>
              <a:t>Davorka Bosnic</a:t>
            </a:r>
          </a:p>
          <a:p>
            <a:r>
              <a:rPr lang="en-US" sz="2400">
                <a:latin typeface="Brush Script MT" pitchFamily="66" charset="0"/>
              </a:rPr>
              <a:t>Dipl.psiholog ZZJZ Sombor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444</TotalTime>
  <Words>100</Words>
  <Application>Microsoft Office PowerPoint</Application>
  <PresentationFormat>Custom</PresentationFormat>
  <Paragraphs>24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Trebuchet MS</vt:lpstr>
      <vt:lpstr>Wingdings 3</vt:lpstr>
      <vt:lpstr>Calibri</vt:lpstr>
      <vt:lpstr>Times New Roman</vt:lpstr>
      <vt:lpstr>Brush Script MT</vt:lpstr>
      <vt:lpstr>Facet</vt:lpstr>
      <vt:lpstr>Facet</vt:lpstr>
      <vt:lpstr>Facet</vt:lpstr>
      <vt:lpstr>Facet</vt:lpstr>
      <vt:lpstr>Microsoft Excel Chart</vt:lpstr>
      <vt:lpstr>ZADOVOLJSTVO ZAPOSLENIH ZDRAVSTVENIH RADNIKA  2015 Odzaci</vt:lpstr>
      <vt:lpstr>Muski pol = 25 zenski pol = 115 missing = 4</vt:lpstr>
      <vt:lpstr>Slide 3</vt:lpstr>
      <vt:lpstr>Slide 4</vt:lpstr>
      <vt:lpstr>Slide 5</vt:lpstr>
      <vt:lpstr>*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ZDRAVSTVENIH RADNIKA  2015 ZAPADNO BACKI OKRUG</dc:title>
  <dc:creator>Korisnik</dc:creator>
  <cp:lastModifiedBy>Statistika</cp:lastModifiedBy>
  <cp:revision>66</cp:revision>
  <dcterms:created xsi:type="dcterms:W3CDTF">2016-01-18T10:07:39Z</dcterms:created>
  <dcterms:modified xsi:type="dcterms:W3CDTF">2016-09-21T07:37:00Z</dcterms:modified>
</cp:coreProperties>
</file>