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35515160454855521"/>
          <c:y val="0.17733406467759241"/>
          <c:w val="0.28969690723184588"/>
          <c:h val="0.6415987171761391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koliko ste pod stresom, priiskom,pri obavljanju posla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3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4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5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nimalo</c:v>
                </c:pt>
                <c:pt idx="1">
                  <c:v>malo</c:v>
                </c:pt>
                <c:pt idx="2">
                  <c:v>umereno</c:v>
                </c:pt>
                <c:pt idx="3">
                  <c:v>mnogo</c:v>
                </c:pt>
                <c:pt idx="4">
                  <c:v>veoma mnogo</c:v>
                </c:pt>
                <c:pt idx="5">
                  <c:v>missing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</c:v>
                </c:pt>
                <c:pt idx="1">
                  <c:v>28</c:v>
                </c:pt>
                <c:pt idx="2">
                  <c:v>51</c:v>
                </c:pt>
                <c:pt idx="3">
                  <c:v>27</c:v>
                </c:pt>
                <c:pt idx="4">
                  <c:v>18</c:v>
                </c:pt>
                <c:pt idx="5">
                  <c:v>15</c:v>
                </c:pt>
              </c:numCache>
            </c:numRef>
          </c:val>
        </c:ser>
        <c:firstSliceAng val="0"/>
        <c:holeSize val="45"/>
      </c:doughnut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zero"/>
  </c:chart>
  <c:spPr>
    <a:gradFill>
      <a:gsLst>
        <a:gs pos="35000">
          <a:schemeClr val="accent4">
            <a:lumMod val="20000"/>
            <a:lumOff val="80000"/>
          </a:schemeClr>
        </a:gs>
        <a:gs pos="0">
          <a:schemeClr val="accent5">
            <a:lumMod val="20000"/>
            <a:lumOff val="80000"/>
          </a:schemeClr>
        </a:gs>
        <a:gs pos="46000">
          <a:schemeClr val="accent5">
            <a:lumMod val="95000"/>
            <a:lumOff val="5000"/>
          </a:schemeClr>
        </a:gs>
        <a:gs pos="12000">
          <a:schemeClr val="accent5">
            <a:lumMod val="60000"/>
          </a:schemeClr>
        </a:gs>
      </a:gsLst>
      <a:path path="circle">
        <a:fillToRect l="50000" t="50000" r="50000" b="50000"/>
      </a:path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C766D-9EC8-4527-844D-80D016FE6F5C}" type="doc">
      <dgm:prSet loTypeId="urn:microsoft.com/office/officeart/2005/8/layout/vList2" loCatId="list" qsTypeId="urn:microsoft.com/office/officeart/2005/8/quickstyle/simple1#13" qsCatId="simple" csTypeId="urn:microsoft.com/office/officeart/2005/8/colors/accent1_2#13" csCatId="accent1" phldr="1"/>
      <dgm:spPr/>
      <dgm:t>
        <a:bodyPr/>
        <a:lstStyle/>
        <a:p>
          <a:endParaRPr lang="sr-Latn-RS"/>
        </a:p>
      </dgm:t>
    </dgm:pt>
    <dgm:pt modelId="{5B1232D1-FB65-40A9-A149-08B9CA1F1446}">
      <dgm:prSet phldrT="[Text]"/>
      <dgm:spPr/>
      <dgm:t>
        <a:bodyPr/>
        <a:lstStyle/>
        <a:p>
          <a:r>
            <a:rPr lang="sr-Latn-R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Dom zdravlja Kula</a:t>
          </a:r>
          <a:endParaRPr lang="sr-Latn-RS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D3E4C9-4AD9-4446-94A2-BD7EB4E4D03F}" type="parTrans" cxnId="{63E3C7D6-B3F5-4FCD-809B-38957D658A18}">
      <dgm:prSet/>
      <dgm:spPr/>
      <dgm:t>
        <a:bodyPr/>
        <a:lstStyle/>
        <a:p>
          <a:endParaRPr lang="sr-Latn-RS"/>
        </a:p>
      </dgm:t>
    </dgm:pt>
    <dgm:pt modelId="{032B6F98-68EB-46E3-90F5-E812F9A29056}" type="sibTrans" cxnId="{63E3C7D6-B3F5-4FCD-809B-38957D658A18}">
      <dgm:prSet/>
      <dgm:spPr/>
      <dgm:t>
        <a:bodyPr/>
        <a:lstStyle/>
        <a:p>
          <a:endParaRPr lang="sr-Latn-RS"/>
        </a:p>
      </dgm:t>
    </dgm:pt>
    <dgm:pt modelId="{CC99532B-3436-4D32-B7BF-7703C57AA07A}" type="pres">
      <dgm:prSet presAssocID="{4A6C766D-9EC8-4527-844D-80D016FE6F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6330C0CD-B977-4EBB-ABF9-E23E33B29EEB}" type="pres">
      <dgm:prSet presAssocID="{5B1232D1-FB65-40A9-A149-08B9CA1F144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75D42DE7-BD1E-4781-84DB-19848936620C}" type="presOf" srcId="{4A6C766D-9EC8-4527-844D-80D016FE6F5C}" destId="{CC99532B-3436-4D32-B7BF-7703C57AA07A}" srcOrd="0" destOrd="0" presId="urn:microsoft.com/office/officeart/2005/8/layout/vList2"/>
    <dgm:cxn modelId="{96C1C61F-9876-45ED-BF92-3EF8991BE18D}" type="presOf" srcId="{5B1232D1-FB65-40A9-A149-08B9CA1F1446}" destId="{6330C0CD-B977-4EBB-ABF9-E23E33B29EEB}" srcOrd="0" destOrd="0" presId="urn:microsoft.com/office/officeart/2005/8/layout/vList2"/>
    <dgm:cxn modelId="{63E3C7D6-B3F5-4FCD-809B-38957D658A18}" srcId="{4A6C766D-9EC8-4527-844D-80D016FE6F5C}" destId="{5B1232D1-FB65-40A9-A149-08B9CA1F1446}" srcOrd="0" destOrd="0" parTransId="{F4D3E4C9-4AD9-4446-94A2-BD7EB4E4D03F}" sibTransId="{032B6F98-68EB-46E3-90F5-E812F9A29056}"/>
    <dgm:cxn modelId="{0199125F-470A-4D53-A241-4C3642601554}" type="presParOf" srcId="{CC99532B-3436-4D32-B7BF-7703C57AA07A}" destId="{6330C0CD-B977-4EBB-ABF9-E23E33B29E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D4AEBB-BE5E-4579-A495-C4D36E6FCE28}" type="doc">
      <dgm:prSet loTypeId="urn:microsoft.com/office/officeart/2005/8/layout/arrow3" loCatId="relationship" qsTypeId="urn:microsoft.com/office/officeart/2005/8/quickstyle/simple1#14" qsCatId="simple" csTypeId="urn:microsoft.com/office/officeart/2005/8/colors/accent1_2#14" csCatId="accent1" phldr="1"/>
      <dgm:spPr/>
      <dgm:t>
        <a:bodyPr/>
        <a:lstStyle/>
        <a:p>
          <a:endParaRPr lang="sr-Latn-RS"/>
        </a:p>
      </dgm:t>
    </dgm:pt>
    <dgm:pt modelId="{2A2877C9-119B-4CD6-B337-4577895872E2}">
      <dgm:prSet phldrT="[Text]" custT="1"/>
      <dgm:spPr/>
      <dgm:t>
        <a:bodyPr/>
        <a:lstStyle/>
        <a:p>
          <a:r>
            <a:rPr lang="sr-Latn-R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Manje od 35god: N=18</a:t>
          </a:r>
          <a:endParaRPr lang="sr-Latn-R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13B6B4-4E43-4CE9-ADD0-E16CD7E98B1A}" type="parTrans" cxnId="{557B5F43-38DE-4C86-B906-857571FBAC17}">
      <dgm:prSet/>
      <dgm:spPr/>
      <dgm:t>
        <a:bodyPr/>
        <a:lstStyle/>
        <a:p>
          <a:endParaRPr lang="sr-Latn-RS"/>
        </a:p>
      </dgm:t>
    </dgm:pt>
    <dgm:pt modelId="{98038132-86E6-4648-AB19-E326F4642B64}" type="sibTrans" cxnId="{557B5F43-38DE-4C86-B906-857571FBAC17}">
      <dgm:prSet/>
      <dgm:spPr/>
      <dgm:t>
        <a:bodyPr/>
        <a:lstStyle/>
        <a:p>
          <a:endParaRPr lang="sr-Latn-RS"/>
        </a:p>
      </dgm:t>
    </dgm:pt>
    <dgm:pt modelId="{513106B4-8CD8-483A-9C25-0C9A2CA375C5}">
      <dgm:prSet phldrT="[Text]" custT="1"/>
      <dgm:spPr/>
      <dgm:t>
        <a:bodyPr/>
        <a:lstStyle/>
        <a:p>
          <a:r>
            <a:rPr lang="sr-Latn-RS" sz="1400" b="1" dirty="0" smtClean="0"/>
            <a:t>Vise od 55 godina N=53</a:t>
          </a:r>
          <a:endParaRPr lang="sr-Latn-RS" sz="1400" b="1" dirty="0"/>
        </a:p>
      </dgm:t>
    </dgm:pt>
    <dgm:pt modelId="{E8282CA5-6840-41CC-A2D4-7F8B982765B0}" type="parTrans" cxnId="{1824315F-8A87-4CAD-889E-8AF7999B455C}">
      <dgm:prSet/>
      <dgm:spPr/>
      <dgm:t>
        <a:bodyPr/>
        <a:lstStyle/>
        <a:p>
          <a:endParaRPr lang="sr-Latn-RS"/>
        </a:p>
      </dgm:t>
    </dgm:pt>
    <dgm:pt modelId="{BC8C9C4D-03B4-444C-9B67-76C4B7DD80D8}" type="sibTrans" cxnId="{1824315F-8A87-4CAD-889E-8AF7999B455C}">
      <dgm:prSet/>
      <dgm:spPr/>
      <dgm:t>
        <a:bodyPr/>
        <a:lstStyle/>
        <a:p>
          <a:endParaRPr lang="sr-Latn-RS"/>
        </a:p>
      </dgm:t>
    </dgm:pt>
    <dgm:pt modelId="{C6C42332-C021-43D3-A983-9923DFE5C24E}" type="pres">
      <dgm:prSet presAssocID="{55D4AEBB-BE5E-4579-A495-C4D36E6FCE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2434F50B-E137-412E-AE29-979B9D74AA7A}" type="pres">
      <dgm:prSet presAssocID="{55D4AEBB-BE5E-4579-A495-C4D36E6FCE28}" presName="divider" presStyleLbl="fgShp" presStyleIdx="0" presStyleCnt="1"/>
      <dgm:spPr/>
    </dgm:pt>
    <dgm:pt modelId="{251D4B07-65C1-4DD3-9756-87657D6A87B9}" type="pres">
      <dgm:prSet presAssocID="{2A2877C9-119B-4CD6-B337-4577895872E2}" presName="downArrow" presStyleLbl="node1" presStyleIdx="0" presStyleCnt="2"/>
      <dgm:spPr>
        <a:solidFill>
          <a:srgbClr val="7030A0"/>
        </a:solidFill>
        <a:scene3d>
          <a:camera prst="orthographicFront"/>
          <a:lightRig rig="threePt" dir="t"/>
        </a:scene3d>
        <a:sp3d>
          <a:bevelT w="114300" prst="artDeco"/>
        </a:sp3d>
      </dgm:spPr>
    </dgm:pt>
    <dgm:pt modelId="{8E037991-1032-4779-9582-D970961A6C1E}" type="pres">
      <dgm:prSet presAssocID="{2A2877C9-119B-4CD6-B337-4577895872E2}" presName="downArrowText" presStyleLbl="revTx" presStyleIdx="0" presStyleCnt="2" custScaleX="17088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1BA7875-72BE-41EB-B655-AF0121B627D1}" type="pres">
      <dgm:prSet presAssocID="{513106B4-8CD8-483A-9C25-0C9A2CA375C5}" presName="upArrow" presStyleLbl="node1" presStyleIdx="1" presStyleCnt="2"/>
      <dgm:spPr>
        <a:solidFill>
          <a:srgbClr val="64834D"/>
        </a:solidFill>
        <a:ln>
          <a:solidFill>
            <a:srgbClr val="64E404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</dgm:pt>
    <dgm:pt modelId="{3230FCCA-C193-43B5-9743-E04E21019077}" type="pres">
      <dgm:prSet presAssocID="{513106B4-8CD8-483A-9C25-0C9A2CA375C5}" presName="upArrowText" presStyleLbl="revTx" presStyleIdx="1" presStyleCnt="2" custScaleX="17968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DBA24BB3-AA39-419E-908D-14A255CDD235}" type="presOf" srcId="{55D4AEBB-BE5E-4579-A495-C4D36E6FCE28}" destId="{C6C42332-C021-43D3-A983-9923DFE5C24E}" srcOrd="0" destOrd="0" presId="urn:microsoft.com/office/officeart/2005/8/layout/arrow3"/>
    <dgm:cxn modelId="{49830E62-A570-49FE-88E3-3B090A4BE0D0}" type="presOf" srcId="{2A2877C9-119B-4CD6-B337-4577895872E2}" destId="{8E037991-1032-4779-9582-D970961A6C1E}" srcOrd="0" destOrd="0" presId="urn:microsoft.com/office/officeart/2005/8/layout/arrow3"/>
    <dgm:cxn modelId="{557B5F43-38DE-4C86-B906-857571FBAC17}" srcId="{55D4AEBB-BE5E-4579-A495-C4D36E6FCE28}" destId="{2A2877C9-119B-4CD6-B337-4577895872E2}" srcOrd="0" destOrd="0" parTransId="{4313B6B4-4E43-4CE9-ADD0-E16CD7E98B1A}" sibTransId="{98038132-86E6-4648-AB19-E326F4642B64}"/>
    <dgm:cxn modelId="{1824315F-8A87-4CAD-889E-8AF7999B455C}" srcId="{55D4AEBB-BE5E-4579-A495-C4D36E6FCE28}" destId="{513106B4-8CD8-483A-9C25-0C9A2CA375C5}" srcOrd="1" destOrd="0" parTransId="{E8282CA5-6840-41CC-A2D4-7F8B982765B0}" sibTransId="{BC8C9C4D-03B4-444C-9B67-76C4B7DD80D8}"/>
    <dgm:cxn modelId="{E28A4581-5520-4185-8C62-5B48D422EA38}" type="presOf" srcId="{513106B4-8CD8-483A-9C25-0C9A2CA375C5}" destId="{3230FCCA-C193-43B5-9743-E04E21019077}" srcOrd="0" destOrd="0" presId="urn:microsoft.com/office/officeart/2005/8/layout/arrow3"/>
    <dgm:cxn modelId="{660E6290-A11E-42C7-9400-9D05BD8AE69B}" type="presParOf" srcId="{C6C42332-C021-43D3-A983-9923DFE5C24E}" destId="{2434F50B-E137-412E-AE29-979B9D74AA7A}" srcOrd="0" destOrd="0" presId="urn:microsoft.com/office/officeart/2005/8/layout/arrow3"/>
    <dgm:cxn modelId="{9E7F8C21-12CE-4D26-A5F1-747935BAB922}" type="presParOf" srcId="{C6C42332-C021-43D3-A983-9923DFE5C24E}" destId="{251D4B07-65C1-4DD3-9756-87657D6A87B9}" srcOrd="1" destOrd="0" presId="urn:microsoft.com/office/officeart/2005/8/layout/arrow3"/>
    <dgm:cxn modelId="{4B51D4B4-D839-4B99-9724-461CCC9D996E}" type="presParOf" srcId="{C6C42332-C021-43D3-A983-9923DFE5C24E}" destId="{8E037991-1032-4779-9582-D970961A6C1E}" srcOrd="2" destOrd="0" presId="urn:microsoft.com/office/officeart/2005/8/layout/arrow3"/>
    <dgm:cxn modelId="{D49CEB67-8E62-4E1F-A4F3-530BA0F9565F}" type="presParOf" srcId="{C6C42332-C021-43D3-A983-9923DFE5C24E}" destId="{91BA7875-72BE-41EB-B655-AF0121B627D1}" srcOrd="3" destOrd="0" presId="urn:microsoft.com/office/officeart/2005/8/layout/arrow3"/>
    <dgm:cxn modelId="{D3894540-C336-484B-B092-8C48D0A91AAE}" type="presParOf" srcId="{C6C42332-C021-43D3-A983-9923DFE5C24E}" destId="{3230FCCA-C193-43B5-9743-E04E2101907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0.49728</cdr:x>
      <cdr:y>0.21001</cdr:y>
    </cdr:from>
    <cdr:to>
      <cdr:x>0.60529</cdr:x>
      <cdr:y>0.46372</cdr:y>
    </cdr:to>
    <cdr:cxnSp macro="">
      <cdr:nvCxnSpPr>
        <cdr:cNvPr id="3" name="Curved Connector 2"/>
        <cdr:cNvCxnSpPr/>
      </cdr:nvCxnSpPr>
      <cdr:spPr>
        <a:xfrm xmlns:a="http://schemas.openxmlformats.org/drawingml/2006/main" rot="16200000" flipH="1">
          <a:off x="4246625" y="843285"/>
          <a:ext cx="984759" cy="928488"/>
        </a:xfrm>
        <a:prstGeom xmlns:a="http://schemas.openxmlformats.org/drawingml/2006/main" prst="curvedConnector3">
          <a:avLst>
            <a:gd name="adj1" fmla="val 110000"/>
          </a:avLst>
        </a:prstGeom>
        <a:ln xmlns:a="http://schemas.openxmlformats.org/drawingml/2006/main">
          <a:solidFill>
            <a:schemeClr val="accent5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0.82031</cdr:x>
      <cdr:y>0.11817</cdr:y>
    </cdr:from>
    <cdr:to>
      <cdr:x>0.92668</cdr:x>
      <cdr:y>0.35375</cdr:y>
    </cdr:to>
    <cdr:sp macro="" textlink="">
      <cdr:nvSpPr>
        <cdr:cNvPr id="7" name="Smiley Face 6"/>
        <cdr:cNvSpPr/>
      </cdr:nvSpPr>
      <cdr:spPr>
        <a:xfrm xmlns:a="http://schemas.openxmlformats.org/drawingml/2006/main">
          <a:off x="7051658" y="458657"/>
          <a:ext cx="914390" cy="914389"/>
        </a:xfrm>
        <a:prstGeom xmlns:a="http://schemas.openxmlformats.org/drawingml/2006/main" prst="smileyFace">
          <a:avLst/>
        </a:prstGeom>
        <a:solidFill xmlns:a="http://schemas.openxmlformats.org/drawingml/2006/main">
          <a:srgbClr val="FFFF00"/>
        </a:solidFill>
        <a:ln xmlns:a="http://schemas.openxmlformats.org/drawingml/2006/main" w="38100">
          <a:solidFill>
            <a:schemeClr val="accent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>
          <a:scene3d>
            <a:camera prst="orthographicFront"/>
            <a:lightRig rig="threePt" dir="t"/>
          </a:scene3d>
          <a:sp3d extrusionH="57150">
            <a:bevelT w="57150" h="38100" prst="artDeco"/>
          </a:sp3d>
        </a:bodyPr>
        <a:lstStyle xmlns:a="http://schemas.openxmlformats.org/drawingml/2006/main"/>
        <a:p xmlns:a="http://schemas.openxmlformats.org/drawingml/2006/main">
          <a:endParaRPr lang="sr-Latn-RS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0.82345</cdr:x>
      <cdr:y>0.40671</cdr:y>
    </cdr:from>
    <cdr:to>
      <cdr:x>0.92982</cdr:x>
      <cdr:y>0.64229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078602" y="1578619"/>
          <a:ext cx="914390" cy="914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r-Latn-RS" sz="1100" dirty="0" smtClean="0"/>
            <a:t> </a:t>
          </a:r>
          <a:r>
            <a:rPr lang="sr-Latn-RS" sz="1400" dirty="0" smtClean="0">
              <a:solidFill>
                <a:schemeClr val="bg1"/>
              </a:solidFill>
            </a:rPr>
            <a:t>14%+17%</a:t>
          </a:r>
        </a:p>
      </cdr:txBody>
    </cdr:sp>
  </cdr:relSizeAnchor>
  <cdr:relSizeAnchor xmlns:cdr="http://schemas.openxmlformats.org/drawingml/2006/chartDrawing">
    <cdr:from>
      <cdr:x>0.48361</cdr:x>
      <cdr:y>0.17769</cdr:y>
    </cdr:from>
    <cdr:to>
      <cdr:x>0.96462</cdr:x>
      <cdr:y>0.62806</cdr:y>
    </cdr:to>
    <cdr:sp macro="" textlink="">
      <cdr:nvSpPr>
        <cdr:cNvPr id="2" name="Freeform 1"/>
        <cdr:cNvSpPr/>
      </cdr:nvSpPr>
      <cdr:spPr>
        <a:xfrm xmlns:a="http://schemas.openxmlformats.org/drawingml/2006/main">
          <a:off x="4485000" y="689693"/>
          <a:ext cx="4460880" cy="1748084"/>
        </a:xfrm>
        <a:custGeom xmlns:a="http://schemas.openxmlformats.org/drawingml/2006/main">
          <a:avLst/>
          <a:gdLst>
            <a:gd name="connsiteX0" fmla="*/ 123204 w 3351327"/>
            <a:gd name="connsiteY0" fmla="*/ 113444 h 1203142"/>
            <a:gd name="connsiteX1" fmla="*/ 176213 w 3351327"/>
            <a:gd name="connsiteY1" fmla="*/ 7427 h 1203142"/>
            <a:gd name="connsiteX2" fmla="*/ 189465 w 3351327"/>
            <a:gd name="connsiteY2" fmla="*/ 47183 h 1203142"/>
            <a:gd name="connsiteX3" fmla="*/ 2720630 w 3351327"/>
            <a:gd name="connsiteY3" fmla="*/ 351983 h 1203142"/>
            <a:gd name="connsiteX4" fmla="*/ 1090613 w 3351327"/>
            <a:gd name="connsiteY4" fmla="*/ 1107357 h 1203142"/>
            <a:gd name="connsiteX5" fmla="*/ 1011100 w 3351327"/>
            <a:gd name="connsiteY5" fmla="*/ 1133862 h 1203142"/>
            <a:gd name="connsiteX6" fmla="*/ 1050856 w 3351327"/>
            <a:gd name="connsiteY6" fmla="*/ 1147114 h 1203142"/>
            <a:gd name="connsiteX7" fmla="*/ 2588109 w 3351327"/>
            <a:gd name="connsiteY7" fmla="*/ 351983 h 1203142"/>
            <a:gd name="connsiteX8" fmla="*/ 2243552 w 3351327"/>
            <a:gd name="connsiteY8" fmla="*/ 1133862 h 1203142"/>
            <a:gd name="connsiteX9" fmla="*/ 3025430 w 3351327"/>
            <a:gd name="connsiteY9" fmla="*/ 802557 h 1203142"/>
            <a:gd name="connsiteX10" fmla="*/ 3025430 w 3351327"/>
            <a:gd name="connsiteY10" fmla="*/ 895323 h 1203142"/>
            <a:gd name="connsiteX11" fmla="*/ 3343482 w 3351327"/>
            <a:gd name="connsiteY11" fmla="*/ 895323 h 1203142"/>
            <a:gd name="connsiteX12" fmla="*/ 3250717 w 3351327"/>
            <a:gd name="connsiteY12" fmla="*/ 1186870 h 1203142"/>
            <a:gd name="connsiteX13" fmla="*/ 3210961 w 3351327"/>
            <a:gd name="connsiteY13" fmla="*/ 921827 h 1203142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</a:cxnLst>
          <a:rect l="l" t="t" r="r" b="b"/>
          <a:pathLst>
            <a:path w="3351327" h="1203142">
              <a:moveTo>
                <a:pt x="123204" y="113444"/>
              </a:moveTo>
              <a:cubicBezTo>
                <a:pt x="144187" y="65957"/>
                <a:pt x="165170" y="18470"/>
                <a:pt x="176213" y="7427"/>
              </a:cubicBezTo>
              <a:cubicBezTo>
                <a:pt x="187256" y="-3616"/>
                <a:pt x="-234604" y="-10243"/>
                <a:pt x="189465" y="47183"/>
              </a:cubicBezTo>
              <a:cubicBezTo>
                <a:pt x="613534" y="104609"/>
                <a:pt x="2570439" y="175287"/>
                <a:pt x="2720630" y="351983"/>
              </a:cubicBezTo>
              <a:cubicBezTo>
                <a:pt x="2870821" y="528679"/>
                <a:pt x="1375535" y="977044"/>
                <a:pt x="1090613" y="1107357"/>
              </a:cubicBezTo>
              <a:cubicBezTo>
                <a:pt x="805691" y="1237670"/>
                <a:pt x="1017726" y="1127236"/>
                <a:pt x="1011100" y="1133862"/>
              </a:cubicBezTo>
              <a:cubicBezTo>
                <a:pt x="1004474" y="1140488"/>
                <a:pt x="788021" y="1277427"/>
                <a:pt x="1050856" y="1147114"/>
              </a:cubicBezTo>
              <a:cubicBezTo>
                <a:pt x="1313691" y="1016801"/>
                <a:pt x="2389326" y="354192"/>
                <a:pt x="2588109" y="351983"/>
              </a:cubicBezTo>
              <a:cubicBezTo>
                <a:pt x="2786892" y="349774"/>
                <a:pt x="2170665" y="1058766"/>
                <a:pt x="2243552" y="1133862"/>
              </a:cubicBezTo>
              <a:cubicBezTo>
                <a:pt x="2316439" y="1208958"/>
                <a:pt x="2895117" y="842313"/>
                <a:pt x="3025430" y="802557"/>
              </a:cubicBezTo>
              <a:cubicBezTo>
                <a:pt x="3155743" y="762801"/>
                <a:pt x="2972421" y="879862"/>
                <a:pt x="3025430" y="895323"/>
              </a:cubicBezTo>
              <a:cubicBezTo>
                <a:pt x="3078439" y="910784"/>
                <a:pt x="3305934" y="846732"/>
                <a:pt x="3343482" y="895323"/>
              </a:cubicBezTo>
              <a:cubicBezTo>
                <a:pt x="3381030" y="943914"/>
                <a:pt x="3272804" y="1182453"/>
                <a:pt x="3250717" y="1186870"/>
              </a:cubicBezTo>
              <a:cubicBezTo>
                <a:pt x="3228630" y="1191287"/>
                <a:pt x="3213170" y="968209"/>
                <a:pt x="3210961" y="921827"/>
              </a:cubicBezTo>
            </a:path>
          </a:pathLst>
        </a:cu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r-Latn-R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D4764-995C-4216-AF34-9A081CF86EC3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7ACE5-BE4F-4EEE-B81D-C36C82E25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9327C-7DD6-41F0-9F1C-F678DAD7FA15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C9520-3C77-46C9-892B-4C3A75640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4BEB-B317-4F3C-81F6-ECFA084C7FAF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06F80-7EF1-4057-AFB8-000CC1B07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2ED75-13E7-435F-AE05-E4706294542B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7CFBC-FD64-4C51-A694-A6C23B1D6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815F4-78A0-4FF8-9405-B0E635FBD367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B68E-B818-438D-B78D-FEBD6600B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B272-81A7-41E4-B0E1-205B1EC7CF0C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FE854-4363-4B53-ADA7-28CE87816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B37A9-9354-4578-88F9-1FA0A4D7C128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3FD8-F1C2-4371-A834-1D5A285E2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60017-5247-47D4-918E-340F4896596E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1C613-34B6-40F7-86CB-9180E4338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42148-D9C9-441E-99C2-410F5C72801B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F94FF-134C-4467-9F23-D48C591B4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E47B0-374E-4571-825B-771331713533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D75CA-D74C-4CC9-9491-CE2504489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AD328-0D71-4D1B-B187-1B5301EE937C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918C0-A69A-4FAA-A76B-E31708893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F04A7-4492-42BB-91FE-61D4FD7E9058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C107E-F53F-4D00-9EA7-10C149B1F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57E84-BF42-4A8E-B22B-7D4A49E07E54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20AFF-BF72-4FB0-BFEA-28779A45E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8B4E6-0FFA-45EF-8D60-47538946CE19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E04EB-8FD5-4128-870F-557C551D9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9DB35-369F-4053-8B15-2D22248A6D82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B89E8-BF73-40B6-84A0-41F2BD93E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295BA-0270-4A8E-BAB4-2F4A4C06DBC3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7BBF1-3760-4B37-9040-AE79E0173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06CFD-7E9A-452C-82F4-310C5BE5B3CE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47975-219F-4074-9CD8-BB1F9C0F3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/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4AE8D4-BDE0-4E14-A236-0939329EBF39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7B28E9-9290-4721-BAB7-4693B7084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66" r:id="rId12"/>
    <p:sldLayoutId id="2147483654" r:id="rId13"/>
    <p:sldLayoutId id="2147483667" r:id="rId14"/>
    <p:sldLayoutId id="2147483668" r:id="rId15"/>
    <p:sldLayoutId id="2147483653" r:id="rId16"/>
    <p:sldLayoutId id="2147483652" r:id="rId17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oleObject" Target="../embeddings/oleObject3.bin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oleObject" Target="../embeddings/oleObject4.bin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1155700" y="1447800"/>
            <a:ext cx="8824913" cy="3328988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ZADOVOLJSTVO ZAPOSLENIH ZDRAVSTVENIH RADNIKA </a:t>
            </a:r>
            <a:br>
              <a:rPr lang="en-US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2015</a:t>
            </a:r>
            <a:br>
              <a:rPr lang="en-US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KULA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r-Latn-R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r-Latn-R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N=162</a:t>
            </a:r>
            <a:endParaRPr lang="sr-Latn-R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Chart 7"/>
          <p:cNvGraphicFramePr>
            <a:graphicFrameLocks/>
          </p:cNvGraphicFramePr>
          <p:nvPr/>
        </p:nvGraphicFramePr>
        <p:xfrm>
          <a:off x="511175" y="76200"/>
          <a:ext cx="10807700" cy="6670675"/>
        </p:xfrm>
        <a:graphic>
          <a:graphicData uri="http://schemas.openxmlformats.org/presentationml/2006/ole">
            <p:oleObj spid="_x0000_s21506" r:id="rId4" imgW="10809145" imgH="667569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Chart 7"/>
          <p:cNvGraphicFramePr>
            <a:graphicFrameLocks/>
          </p:cNvGraphicFramePr>
          <p:nvPr/>
        </p:nvGraphicFramePr>
        <p:xfrm>
          <a:off x="892175" y="681038"/>
          <a:ext cx="9836150" cy="5672137"/>
        </p:xfrm>
        <a:graphic>
          <a:graphicData uri="http://schemas.openxmlformats.org/presentationml/2006/ole">
            <p:oleObj spid="_x0000_s22529" r:id="rId3" imgW="9839797" imgH="566977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gradFill flip="none" rotWithShape="1">
            <a:gsLst>
              <a:gs pos="35000">
                <a:schemeClr val="accent4">
                  <a:lumMod val="20000"/>
                  <a:lumOff val="8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2000">
                <a:schemeClr val="accent5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Stres?</a:t>
            </a:r>
            <a:r>
              <a:rPr lang="sr-Latn-RS" dirty="0" smtClean="0">
                <a:solidFill>
                  <a:srgbClr val="FF0000"/>
                </a:solidFill>
              </a:rPr>
              <a:t/>
            </a:r>
            <a:br>
              <a:rPr lang="sr-Latn-RS" dirty="0" smtClean="0">
                <a:solidFill>
                  <a:srgbClr val="FF0000"/>
                </a:solidFill>
              </a:rPr>
            </a:br>
            <a:r>
              <a:rPr lang="sr-Latn-R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Koliko ste napeti,pri obavljanju posla, pod stresom ili pritiskom?</a:t>
            </a:r>
            <a:endParaRPr lang="sr-Latn-R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701040" y="2134223"/>
          <a:ext cx="9585960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9229725" y="2859088"/>
            <a:ext cx="62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31%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itle 3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261938"/>
          </a:xfrm>
        </p:spPr>
        <p:txBody>
          <a:bodyPr/>
          <a:lstStyle/>
          <a:p>
            <a:pPr eaLnBrk="1" hangingPunct="1"/>
            <a:r>
              <a:rPr lang="en-US" sz="800" smtClean="0"/>
              <a:t>*</a:t>
            </a:r>
          </a:p>
        </p:txBody>
      </p:sp>
      <p:sp>
        <p:nvSpPr>
          <p:cNvPr id="24583" name="Text Placeholder 4"/>
          <p:cNvSpPr>
            <a:spLocks noGrp="1"/>
          </p:cNvSpPr>
          <p:nvPr>
            <p:ph type="body" idx="1"/>
          </p:nvPr>
        </p:nvSpPr>
        <p:spPr>
          <a:xfrm>
            <a:off x="677863" y="939800"/>
            <a:ext cx="4184650" cy="5762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poredjenju s poslom od pre pet godina sada ste:</a:t>
            </a:r>
          </a:p>
        </p:txBody>
      </p:sp>
      <p:graphicFrame>
        <p:nvGraphicFramePr>
          <p:cNvPr id="24579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625475" y="1989138"/>
          <a:ext cx="4286250" cy="4103687"/>
        </p:xfrm>
        <a:graphic>
          <a:graphicData uri="http://schemas.openxmlformats.org/presentationml/2006/ole">
            <p:oleObj spid="_x0000_s24579" r:id="rId3" imgW="4285859" imgH="4102964" progId="Excel.Chart.8">
              <p:embed/>
            </p:oleObj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87938" y="939800"/>
            <a:ext cx="4186237" cy="576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sr-Latn-RS" sz="2000" dirty="0" smtClean="0"/>
              <a:t>Kada razmisljate o narednih 5 godina,vi biste</a:t>
            </a:r>
            <a:endParaRPr lang="sr-Latn-RS" sz="2000" dirty="0"/>
          </a:p>
        </p:txBody>
      </p:sp>
      <p:graphicFrame>
        <p:nvGraphicFramePr>
          <p:cNvPr id="24581" name="Content Placeholder 15"/>
          <p:cNvGraphicFramePr>
            <a:graphicFrameLocks noGrp="1"/>
          </p:cNvGraphicFramePr>
          <p:nvPr>
            <p:ph sz="quarter" idx="4"/>
          </p:nvPr>
        </p:nvGraphicFramePr>
        <p:xfrm>
          <a:off x="4481513" y="1533525"/>
          <a:ext cx="5508625" cy="5037138"/>
        </p:xfrm>
        <a:graphic>
          <a:graphicData uri="http://schemas.openxmlformats.org/presentationml/2006/ole">
            <p:oleObj spid="_x0000_s24581" r:id="rId4" imgW="5511262" imgH="5035732" progId="Excel.Chart.8">
              <p:embed/>
            </p:oleObj>
          </a:graphicData>
        </a:graphic>
      </p:graphicFrame>
      <p:graphicFrame>
        <p:nvGraphicFramePr>
          <p:cNvPr id="17" name="Diagram 16"/>
          <p:cNvGraphicFramePr/>
          <p:nvPr/>
        </p:nvGraphicFramePr>
        <p:xfrm>
          <a:off x="8505908" y="3458817"/>
          <a:ext cx="1943652" cy="2226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285413" y="3511550"/>
            <a:ext cx="733425" cy="830263"/>
          </a:xfrm>
          <a:prstGeom prst="rect">
            <a:avLst/>
          </a:prstGeom>
          <a:solidFill>
            <a:schemeClr val="accent1">
              <a:lumMod val="40000"/>
              <a:lumOff val="60000"/>
              <a:alpha val="17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46111" y="452718"/>
            <a:ext cx="8680769" cy="1400530"/>
          </a:xfrm>
          <a:gradFill>
            <a:gsLst>
              <a:gs pos="6000">
                <a:schemeClr val="tx1">
                  <a:lumMod val="65000"/>
                  <a:lumOff val="35000"/>
                </a:schemeClr>
              </a:gs>
              <a:gs pos="38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98937">
                <a:srgbClr val="DFDBC9"/>
              </a:gs>
              <a:gs pos="90000">
                <a:srgbClr val="DEDAC7"/>
              </a:gs>
              <a:gs pos="0">
                <a:srgbClr val="DCD8C4"/>
              </a:gs>
              <a:gs pos="82000">
                <a:srgbClr val="D8D3BD"/>
              </a:gs>
              <a:gs pos="59000">
                <a:schemeClr val="accent6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3200" b="1" dirty="0" smtClean="0">
                <a:solidFill>
                  <a:srgbClr val="7030A0"/>
                </a:solidFill>
                <a:latin typeface="Baskerville Old Face" panose="02020602080505020303" pitchFamily="18" charset="0"/>
              </a:rPr>
              <a:t>Da li,pored posla koji ovde obavljate,radite jos neki posao?</a:t>
            </a:r>
            <a:endParaRPr lang="sr-Latn-RS" sz="3200" b="1" dirty="0">
              <a:solidFill>
                <a:srgbClr val="7030A0"/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25604" name="Content Placeholder 12"/>
          <p:cNvGraphicFramePr>
            <a:graphicFrameLocks noGrp="1"/>
          </p:cNvGraphicFramePr>
          <p:nvPr>
            <p:ph idx="1"/>
          </p:nvPr>
        </p:nvGraphicFramePr>
        <p:xfrm>
          <a:off x="1427163" y="2132013"/>
          <a:ext cx="8812212" cy="3983037"/>
        </p:xfrm>
        <a:graphic>
          <a:graphicData uri="http://schemas.openxmlformats.org/presentationml/2006/ole">
            <p:oleObj spid="_x0000_s25604" name="Chart" r:id="rId3" imgW="8829759" imgH="399087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5138" y="687962"/>
            <a:ext cx="19014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+mn-cs"/>
              </a:rPr>
              <a:t>hvala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7434263" y="5672138"/>
            <a:ext cx="2968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rush Script MT" pitchFamily="66" charset="0"/>
              </a:rPr>
              <a:t>Davorka Bosnic</a:t>
            </a:r>
          </a:p>
          <a:p>
            <a:r>
              <a:rPr lang="en-US">
                <a:latin typeface="Brush Script MT" pitchFamily="66" charset="0"/>
              </a:rPr>
              <a:t>Dipl.psiholog ZZJZ Sombor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</TotalTime>
  <Words>50</Words>
  <Application>Microsoft Office PowerPoint</Application>
  <PresentationFormat>Custom</PresentationFormat>
  <Paragraphs>11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Century Gothic</vt:lpstr>
      <vt:lpstr>Wingdings 3</vt:lpstr>
      <vt:lpstr>Calibri</vt:lpstr>
      <vt:lpstr>Times New Roman</vt:lpstr>
      <vt:lpstr>Baskerville Old Face</vt:lpstr>
      <vt:lpstr>Brush Script MT</vt:lpstr>
      <vt:lpstr>Ion</vt:lpstr>
      <vt:lpstr>Ion</vt:lpstr>
      <vt:lpstr>Ion</vt:lpstr>
      <vt:lpstr>Ion</vt:lpstr>
      <vt:lpstr>Microsoft Excel Chart</vt:lpstr>
      <vt:lpstr>Microsoft Office Excel Chart</vt:lpstr>
      <vt:lpstr>ZADOVOLJSTVO ZAPOSLENIH ZDRAVSTVENIH RADNIKA  2015 KULA</vt:lpstr>
      <vt:lpstr>Slide 2</vt:lpstr>
      <vt:lpstr>Slide 3</vt:lpstr>
      <vt:lpstr>Slide 4</vt:lpstr>
      <vt:lpstr>Slide 5</vt:lpstr>
      <vt:lpstr>*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Statistika</cp:lastModifiedBy>
  <cp:revision>16</cp:revision>
  <dcterms:created xsi:type="dcterms:W3CDTF">2016-06-17T06:27:53Z</dcterms:created>
  <dcterms:modified xsi:type="dcterms:W3CDTF">2016-09-21T07:35:38Z</dcterms:modified>
</cp:coreProperties>
</file>