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A28"/>
    <a:srgbClr val="8E03CD"/>
    <a:srgbClr val="DBE01A"/>
    <a:srgbClr val="64834D"/>
    <a:srgbClr val="64E404"/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C766D-9EC8-4527-844D-80D016FE6F5C}" type="doc">
      <dgm:prSet loTypeId="urn:microsoft.com/office/officeart/2005/8/layout/vList2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sr-Latn-RS"/>
        </a:p>
      </dgm:t>
    </dgm:pt>
    <dgm:pt modelId="{5B1232D1-FB65-40A9-A149-08B9CA1F1446}">
      <dgm:prSet phldrT="[Text]" custT="1"/>
      <dgm:spPr/>
      <dgm:t>
        <a:bodyPr/>
        <a:lstStyle/>
        <a:p>
          <a:r>
            <a:rPr lang="sr-Latn-R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Opsta bolnica Sombor </a:t>
          </a:r>
        </a:p>
        <a:p>
          <a:r>
            <a:rPr lang="sr-Latn-R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 = 692</a:t>
          </a:r>
          <a:endParaRPr lang="sr-Latn-RS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3E4C9-4AD9-4446-94A2-BD7EB4E4D03F}" type="parTrans" cxnId="{63E3C7D6-B3F5-4FCD-809B-38957D658A18}">
      <dgm:prSet/>
      <dgm:spPr/>
      <dgm:t>
        <a:bodyPr/>
        <a:lstStyle/>
        <a:p>
          <a:endParaRPr lang="sr-Latn-RS"/>
        </a:p>
      </dgm:t>
    </dgm:pt>
    <dgm:pt modelId="{032B6F98-68EB-46E3-90F5-E812F9A29056}" type="sibTrans" cxnId="{63E3C7D6-B3F5-4FCD-809B-38957D658A18}">
      <dgm:prSet/>
      <dgm:spPr/>
      <dgm:t>
        <a:bodyPr/>
        <a:lstStyle/>
        <a:p>
          <a:endParaRPr lang="sr-Latn-RS"/>
        </a:p>
      </dgm:t>
    </dgm:pt>
    <dgm:pt modelId="{CC99532B-3436-4D32-B7BF-7703C57AA07A}" type="pres">
      <dgm:prSet presAssocID="{4A6C766D-9EC8-4527-844D-80D016FE6F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6330C0CD-B977-4EBB-ABF9-E23E33B29EEB}" type="pres">
      <dgm:prSet presAssocID="{5B1232D1-FB65-40A9-A149-08B9CA1F144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63E3C7D6-B3F5-4FCD-809B-38957D658A18}" srcId="{4A6C766D-9EC8-4527-844D-80D016FE6F5C}" destId="{5B1232D1-FB65-40A9-A149-08B9CA1F1446}" srcOrd="0" destOrd="0" parTransId="{F4D3E4C9-4AD9-4446-94A2-BD7EB4E4D03F}" sibTransId="{032B6F98-68EB-46E3-90F5-E812F9A29056}"/>
    <dgm:cxn modelId="{C7DE0776-0D94-4BEA-BB41-401B9DC6BF66}" type="presOf" srcId="{5B1232D1-FB65-40A9-A149-08B9CA1F1446}" destId="{6330C0CD-B977-4EBB-ABF9-E23E33B29EEB}" srcOrd="0" destOrd="0" presId="urn:microsoft.com/office/officeart/2005/8/layout/vList2"/>
    <dgm:cxn modelId="{65619EAB-6CD4-48D3-A85C-91E0DDA12C33}" type="presOf" srcId="{4A6C766D-9EC8-4527-844D-80D016FE6F5C}" destId="{CC99532B-3436-4D32-B7BF-7703C57AA07A}" srcOrd="0" destOrd="0" presId="urn:microsoft.com/office/officeart/2005/8/layout/vList2"/>
    <dgm:cxn modelId="{6F4C95ED-0D31-4B9B-8A72-F483753E0982}" type="presParOf" srcId="{CC99532B-3436-4D32-B7BF-7703C57AA07A}" destId="{6330C0CD-B977-4EBB-ABF9-E23E33B29E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4AEBB-BE5E-4579-A495-C4D36E6FCE28}" type="doc">
      <dgm:prSet loTypeId="urn:microsoft.com/office/officeart/2005/8/layout/arrow3" loCatId="relationship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sr-Latn-RS"/>
        </a:p>
      </dgm:t>
    </dgm:pt>
    <dgm:pt modelId="{2A2877C9-119B-4CD6-B337-4577895872E2}">
      <dgm:prSet phldrT="[Text]"/>
      <dgm:spPr/>
      <dgm:t>
        <a:bodyPr/>
        <a:lstStyle/>
        <a:p>
          <a:r>
            <a:rPr lang="sr-Latn-RS" dirty="0" smtClean="0"/>
            <a:t>Manje od 35god: N=139</a:t>
          </a:r>
          <a:endParaRPr lang="sr-Latn-RS" dirty="0"/>
        </a:p>
      </dgm:t>
    </dgm:pt>
    <dgm:pt modelId="{4313B6B4-4E43-4CE9-ADD0-E16CD7E98B1A}" type="parTrans" cxnId="{557B5F43-38DE-4C86-B906-857571FBAC17}">
      <dgm:prSet/>
      <dgm:spPr/>
      <dgm:t>
        <a:bodyPr/>
        <a:lstStyle/>
        <a:p>
          <a:endParaRPr lang="sr-Latn-RS"/>
        </a:p>
      </dgm:t>
    </dgm:pt>
    <dgm:pt modelId="{98038132-86E6-4648-AB19-E326F4642B64}" type="sibTrans" cxnId="{557B5F43-38DE-4C86-B906-857571FBAC17}">
      <dgm:prSet/>
      <dgm:spPr/>
      <dgm:t>
        <a:bodyPr/>
        <a:lstStyle/>
        <a:p>
          <a:endParaRPr lang="sr-Latn-RS"/>
        </a:p>
      </dgm:t>
    </dgm:pt>
    <dgm:pt modelId="{6D0E49F0-F1BE-4EEF-BA3D-068D4031ED25}">
      <dgm:prSet phldrT="[Text]" custT="1"/>
      <dgm:spPr/>
      <dgm:t>
        <a:bodyPr/>
        <a:lstStyle/>
        <a:p>
          <a:r>
            <a:rPr lang="sr-Latn-R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Vise od 55 godina N=128+398 onih izmedju</a:t>
          </a:r>
          <a:endParaRPr lang="sr-Latn-RS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3E44AD-A381-447E-B6A5-91F2D86456D4}" type="parTrans" cxnId="{5D5041B2-124F-487B-B8C2-FEB01B4EBA3B}">
      <dgm:prSet/>
      <dgm:spPr/>
      <dgm:t>
        <a:bodyPr/>
        <a:lstStyle/>
        <a:p>
          <a:endParaRPr lang="sr-Latn-RS"/>
        </a:p>
      </dgm:t>
    </dgm:pt>
    <dgm:pt modelId="{1D7E949C-1AFD-413F-9151-BF565DB33795}" type="sibTrans" cxnId="{5D5041B2-124F-487B-B8C2-FEB01B4EBA3B}">
      <dgm:prSet/>
      <dgm:spPr/>
      <dgm:t>
        <a:bodyPr/>
        <a:lstStyle/>
        <a:p>
          <a:endParaRPr lang="sr-Latn-RS"/>
        </a:p>
      </dgm:t>
    </dgm:pt>
    <dgm:pt modelId="{C6C42332-C021-43D3-A983-9923DFE5C24E}" type="pres">
      <dgm:prSet presAssocID="{55D4AEBB-BE5E-4579-A495-C4D36E6FCE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2434F50B-E137-412E-AE29-979B9D74AA7A}" type="pres">
      <dgm:prSet presAssocID="{55D4AEBB-BE5E-4579-A495-C4D36E6FCE28}" presName="divider" presStyleLbl="fgShp" presStyleIdx="0" presStyleCnt="1"/>
      <dgm:spPr/>
    </dgm:pt>
    <dgm:pt modelId="{251D4B07-65C1-4DD3-9756-87657D6A87B9}" type="pres">
      <dgm:prSet presAssocID="{2A2877C9-119B-4CD6-B337-4577895872E2}" presName="downArrow" presStyleLbl="node1" presStyleIdx="0" presStyleCnt="2"/>
      <dgm:spPr>
        <a:solidFill>
          <a:srgbClr val="7030A0"/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8E037991-1032-4779-9582-D970961A6C1E}" type="pres">
      <dgm:prSet presAssocID="{2A2877C9-119B-4CD6-B337-4577895872E2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8FD582A-B5EC-4DAA-977B-431A8BEA3A0D}" type="pres">
      <dgm:prSet presAssocID="{6D0E49F0-F1BE-4EEF-BA3D-068D4031ED25}" presName="upArrow" presStyleLbl="node1" presStyleIdx="1" presStyleCnt="2"/>
      <dgm:spPr>
        <a:solidFill>
          <a:srgbClr val="64834D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sr-Latn-RS"/>
        </a:p>
      </dgm:t>
    </dgm:pt>
    <dgm:pt modelId="{ED5D01CF-7B17-455B-9017-4200088F9FB1}" type="pres">
      <dgm:prSet presAssocID="{6D0E49F0-F1BE-4EEF-BA3D-068D4031ED25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D306F20A-7F1C-471C-A25B-AD1DA21BDA88}" type="presOf" srcId="{2A2877C9-119B-4CD6-B337-4577895872E2}" destId="{8E037991-1032-4779-9582-D970961A6C1E}" srcOrd="0" destOrd="0" presId="urn:microsoft.com/office/officeart/2005/8/layout/arrow3"/>
    <dgm:cxn modelId="{557B5F43-38DE-4C86-B906-857571FBAC17}" srcId="{55D4AEBB-BE5E-4579-A495-C4D36E6FCE28}" destId="{2A2877C9-119B-4CD6-B337-4577895872E2}" srcOrd="0" destOrd="0" parTransId="{4313B6B4-4E43-4CE9-ADD0-E16CD7E98B1A}" sibTransId="{98038132-86E6-4648-AB19-E326F4642B64}"/>
    <dgm:cxn modelId="{16719EF6-1772-4F7F-BA45-556CD9FB0964}" type="presOf" srcId="{55D4AEBB-BE5E-4579-A495-C4D36E6FCE28}" destId="{C6C42332-C021-43D3-A983-9923DFE5C24E}" srcOrd="0" destOrd="0" presId="urn:microsoft.com/office/officeart/2005/8/layout/arrow3"/>
    <dgm:cxn modelId="{AFAA6E8E-0AA2-4791-91C9-17037FE4A141}" type="presOf" srcId="{6D0E49F0-F1BE-4EEF-BA3D-068D4031ED25}" destId="{ED5D01CF-7B17-455B-9017-4200088F9FB1}" srcOrd="0" destOrd="0" presId="urn:microsoft.com/office/officeart/2005/8/layout/arrow3"/>
    <dgm:cxn modelId="{5D5041B2-124F-487B-B8C2-FEB01B4EBA3B}" srcId="{55D4AEBB-BE5E-4579-A495-C4D36E6FCE28}" destId="{6D0E49F0-F1BE-4EEF-BA3D-068D4031ED25}" srcOrd="1" destOrd="0" parTransId="{073E44AD-A381-447E-B6A5-91F2D86456D4}" sibTransId="{1D7E949C-1AFD-413F-9151-BF565DB33795}"/>
    <dgm:cxn modelId="{F8B02143-7A14-4960-9C73-30C8D6F506F6}" type="presParOf" srcId="{C6C42332-C021-43D3-A983-9923DFE5C24E}" destId="{2434F50B-E137-412E-AE29-979B9D74AA7A}" srcOrd="0" destOrd="0" presId="urn:microsoft.com/office/officeart/2005/8/layout/arrow3"/>
    <dgm:cxn modelId="{39D97153-D57F-4725-9F93-832579F13A3E}" type="presParOf" srcId="{C6C42332-C021-43D3-A983-9923DFE5C24E}" destId="{251D4B07-65C1-4DD3-9756-87657D6A87B9}" srcOrd="1" destOrd="0" presId="urn:microsoft.com/office/officeart/2005/8/layout/arrow3"/>
    <dgm:cxn modelId="{D1E0AA7D-C6AE-40E1-BBBF-D319BC63DA83}" type="presParOf" srcId="{C6C42332-C021-43D3-A983-9923DFE5C24E}" destId="{8E037991-1032-4779-9582-D970961A6C1E}" srcOrd="2" destOrd="0" presId="urn:microsoft.com/office/officeart/2005/8/layout/arrow3"/>
    <dgm:cxn modelId="{ADFAE57A-5991-40D5-A9AD-65A4F8EDE7E3}" type="presParOf" srcId="{C6C42332-C021-43D3-A983-9923DFE5C24E}" destId="{08FD582A-B5EC-4DAA-977B-431A8BEA3A0D}" srcOrd="3" destOrd="0" presId="urn:microsoft.com/office/officeart/2005/8/layout/arrow3"/>
    <dgm:cxn modelId="{C268F454-7C03-4FCB-B1A3-7142270B2075}" type="presParOf" srcId="{C6C42332-C021-43D3-A983-9923DFE5C24E}" destId="{ED5D01CF-7B17-455B-9017-4200088F9FB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C40F3-1344-4941-AB95-E2194B69568F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9B27E-B439-41A6-B7B4-A87E4895CA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690E7-9506-4CE0-9A79-41279A649CEC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FD5A-E6A4-4E24-A9DD-DCCE0A8806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A49F0-A62E-40DB-B6DF-BEFE632129AC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86AB-6C5C-48F6-A991-C34A93BA7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2DA7-0E3D-46D6-A4E7-2484755AF190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FDDA7-FC09-4DDE-9057-BE278CDCA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B54A7-0691-4A3F-910F-6E421066AF00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6694B-46F3-4143-8B5D-F9452E5690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F503-2372-46EB-98DF-15FE19CBE4DA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8DFD-B0C4-4E32-B9A8-6266421EE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E586-022F-49A5-88D3-5B3EF9AC1769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03E0-674F-4758-9E3C-D2A39A93B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C25C5-69B8-4A2E-A24F-36BB6842496F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D62D5-4EC9-4E19-BEEE-A97BBE294A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E96D4-7792-4753-A1F9-51E78756C3F3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F7AFC-8447-4302-89CE-69842BBDEF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D07D1D2-F306-4509-91AB-0F19F8D27DAA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45B5D9-C1B1-40C2-B864-E35366C86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C24FB-84D3-447D-9B49-CB9265EF177E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03BF-B968-42AD-B0C8-FB94A02541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>
                <a:lumMod val="65000"/>
                <a:lumOff val="35000"/>
              </a:schemeClr>
            </a:gs>
            <a:gs pos="38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98937">
              <a:srgbClr val="DFDBC9"/>
            </a:gs>
            <a:gs pos="97875">
              <a:srgbClr val="DEDAC7"/>
            </a:gs>
            <a:gs pos="95750">
              <a:srgbClr val="DCD8C4"/>
            </a:gs>
            <a:gs pos="91500">
              <a:srgbClr val="D8D3BD"/>
            </a:gs>
            <a:gs pos="34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C27243-A4BD-41CA-9528-5B00FE9A5082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D859DC-CDF1-4C7A-B501-991759C796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7" r:id="rId3"/>
    <p:sldLayoutId id="2147483714" r:id="rId4"/>
    <p:sldLayoutId id="2147483713" r:id="rId5"/>
    <p:sldLayoutId id="2147483712" r:id="rId6"/>
    <p:sldLayoutId id="2147483718" r:id="rId7"/>
    <p:sldLayoutId id="2147483719" r:id="rId8"/>
    <p:sldLayoutId id="2147483720" r:id="rId9"/>
    <p:sldLayoutId id="2147483711" r:id="rId10"/>
    <p:sldLayoutId id="2147483721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oleObject" Target="../embeddings/oleObject4.bin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oleObject" Target="../embeddings/oleObject5.bin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63" y="758825"/>
            <a:ext cx="10058400" cy="35655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ZADOVOLJSTVO ZAPOSLENIH ZDRAVSTVENIH RADNIKA </a:t>
            </a:r>
            <a:br>
              <a:rPr lang="en-US" sz="3600" b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br>
              <a:rPr lang="en-US" sz="3600" b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Opsta bolnica Sombor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750888"/>
            <a:ext cx="1841500" cy="985837"/>
          </a:xfrm>
          <a:solidFill>
            <a:schemeClr val="accent1">
              <a:alpha val="46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Muski pol = 160</a:t>
            </a:r>
            <a:br>
              <a:rPr lang="sr-Latn-R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zenski pol = 507</a:t>
            </a:r>
            <a:br>
              <a:rPr lang="sr-Latn-R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 = 25</a:t>
            </a:r>
            <a:endParaRPr lang="sr-Latn-R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6870700" y="258763"/>
            <a:ext cx="2955925" cy="2308225"/>
          </a:xfrm>
          <a:prstGeom prst="rect">
            <a:avLst/>
          </a:prstGeom>
          <a:solidFill>
            <a:schemeClr val="accent1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Zanimanje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Lekari = 112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Med sestre/tehnicari = 357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Zdravstveni radnik/drugo =40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Zdravstveni saradnik =17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Admin.radnik =34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Tehnicki radnik =106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Missing =26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9100" y="1057275"/>
            <a:ext cx="3883025" cy="339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12,9% obavlja neku od rukovodecih funkcija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Chart 7"/>
          <p:cNvGraphicFramePr>
            <a:graphicFrameLocks/>
          </p:cNvGraphicFramePr>
          <p:nvPr/>
        </p:nvGraphicFramePr>
        <p:xfrm>
          <a:off x="511175" y="76200"/>
          <a:ext cx="10807700" cy="6670675"/>
        </p:xfrm>
        <a:graphic>
          <a:graphicData uri="http://schemas.openxmlformats.org/presentationml/2006/ole">
            <p:oleObj spid="_x0000_s15361" r:id="rId3" imgW="10809145" imgH="667569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Chart 7"/>
          <p:cNvGraphicFramePr>
            <a:graphicFrameLocks/>
          </p:cNvGraphicFramePr>
          <p:nvPr/>
        </p:nvGraphicFramePr>
        <p:xfrm>
          <a:off x="892175" y="165100"/>
          <a:ext cx="11009313" cy="6743700"/>
        </p:xfrm>
        <a:graphic>
          <a:graphicData uri="http://schemas.openxmlformats.org/presentationml/2006/ole">
            <p:oleObj spid="_x0000_s16385" r:id="rId3" imgW="11010330" imgH="674276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gradFill flip="none" rotWithShape="1">
            <a:gsLst>
              <a:gs pos="46000">
                <a:srgbClr val="FF0000"/>
              </a:gs>
              <a:gs pos="0">
                <a:srgbClr val="C00000"/>
              </a:gs>
              <a:gs pos="46000">
                <a:schemeClr val="accent5">
                  <a:lumMod val="95000"/>
                  <a:lumOff val="5000"/>
                </a:schemeClr>
              </a:gs>
              <a:gs pos="21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 smtClean="0">
                <a:solidFill>
                  <a:schemeClr val="tx1"/>
                </a:solidFill>
              </a:rPr>
              <a:t>Stres?</a:t>
            </a:r>
            <a:br>
              <a:rPr lang="sr-Latn-RS" dirty="0" smtClean="0">
                <a:solidFill>
                  <a:schemeClr val="tx1"/>
                </a:solidFill>
              </a:rPr>
            </a:br>
            <a:r>
              <a:rPr lang="sr-Latn-RS" sz="1800" dirty="0" smtClean="0">
                <a:solidFill>
                  <a:schemeClr val="tx1"/>
                </a:solidFill>
              </a:rPr>
              <a:t>Koliko ste napeti,pri obavljanju posla, pod stresom ili pritiskom?</a:t>
            </a:r>
            <a:endParaRPr lang="sr-Latn-RS" dirty="0">
              <a:solidFill>
                <a:schemeClr val="tx1"/>
              </a:solidFill>
            </a:endParaRPr>
          </a:p>
        </p:txBody>
      </p:sp>
      <p:graphicFrame>
        <p:nvGraphicFramePr>
          <p:cNvPr id="17412" name="Content Placeholder 7"/>
          <p:cNvGraphicFramePr>
            <a:graphicFrameLocks noGrp="1"/>
          </p:cNvGraphicFramePr>
          <p:nvPr>
            <p:ph idx="1"/>
          </p:nvPr>
        </p:nvGraphicFramePr>
        <p:xfrm>
          <a:off x="146050" y="1897063"/>
          <a:ext cx="10914063" cy="4500562"/>
        </p:xfrm>
        <a:graphic>
          <a:graphicData uri="http://schemas.openxmlformats.org/presentationml/2006/ole">
            <p:oleObj spid="_x0000_s17412" r:id="rId3" imgW="10912786" imgH="4505334" progId="Excel.Chart.8">
              <p:embed/>
            </p:oleObj>
          </a:graphicData>
        </a:graphic>
      </p:graphicFrame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192213" y="5187950"/>
            <a:ext cx="582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16%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2619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endParaRPr lang="sr-Latn-R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7863" y="939800"/>
            <a:ext cx="4184650" cy="5762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defRPr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poredjenju s poslom od pre pet godina sada ste: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435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625475" y="1989138"/>
          <a:ext cx="4286250" cy="4103687"/>
        </p:xfrm>
        <a:graphic>
          <a:graphicData uri="http://schemas.openxmlformats.org/presentationml/2006/ole">
            <p:oleObj spid="_x0000_s18435" r:id="rId3" imgW="4285859" imgH="4102964" progId="Excel.Chart.8">
              <p:embed/>
            </p:oleObj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881813" y="850900"/>
            <a:ext cx="4184650" cy="5762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defRPr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Kada razmisljate o narednih 5 godina,vi biste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437" name="Content Placeholder 15"/>
          <p:cNvGraphicFramePr>
            <a:graphicFrameLocks noGrp="1"/>
          </p:cNvGraphicFramePr>
          <p:nvPr>
            <p:ph sz="quarter" idx="4"/>
          </p:nvPr>
        </p:nvGraphicFramePr>
        <p:xfrm>
          <a:off x="5737225" y="1247775"/>
          <a:ext cx="5507038" cy="5035550"/>
        </p:xfrm>
        <a:graphic>
          <a:graphicData uri="http://schemas.openxmlformats.org/presentationml/2006/ole">
            <p:oleObj spid="_x0000_s18437" r:id="rId4" imgW="5511262" imgH="5035732" progId="Excel.Chart.8">
              <p:embed/>
            </p:oleObj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10027218" y="2777499"/>
          <a:ext cx="1943652" cy="222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442" name="TextBox 17"/>
          <p:cNvSpPr txBox="1">
            <a:spLocks noChangeArrowheads="1"/>
          </p:cNvSpPr>
          <p:nvPr/>
        </p:nvSpPr>
        <p:spPr bwMode="auto">
          <a:xfrm>
            <a:off x="11807825" y="2792413"/>
            <a:ext cx="3841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7030A0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99627" y="6350"/>
            <a:ext cx="10058400" cy="1450757"/>
          </a:xfrm>
          <a:gradFill>
            <a:gsLst>
              <a:gs pos="6000">
                <a:schemeClr val="tx1">
                  <a:lumMod val="65000"/>
                  <a:lumOff val="35000"/>
                </a:schemeClr>
              </a:gs>
              <a:gs pos="38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98937">
                <a:srgbClr val="DFDBC9"/>
              </a:gs>
              <a:gs pos="90000">
                <a:srgbClr val="DEDAC7"/>
              </a:gs>
              <a:gs pos="0">
                <a:srgbClr val="DCD8C4"/>
              </a:gs>
              <a:gs pos="82000">
                <a:srgbClr val="D8D3BD"/>
              </a:gs>
              <a:gs pos="59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 li pored ovoga radite jos neki posao ? U nastavi,privatno,nesto drugo?</a:t>
            </a:r>
            <a:b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0" name="Content Placeholder 12"/>
          <p:cNvGraphicFramePr>
            <a:graphicFrameLocks noGrp="1"/>
          </p:cNvGraphicFramePr>
          <p:nvPr>
            <p:ph idx="1"/>
          </p:nvPr>
        </p:nvGraphicFramePr>
        <p:xfrm>
          <a:off x="1736725" y="1670050"/>
          <a:ext cx="8850313" cy="4124325"/>
        </p:xfrm>
        <a:graphic>
          <a:graphicData uri="http://schemas.openxmlformats.org/presentationml/2006/ole">
            <p:oleObj spid="_x0000_s19460" name="Chart" r:id="rId3" imgW="8829759" imgH="411488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5138" y="687962"/>
            <a:ext cx="19014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hvala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1692" y="4757530"/>
            <a:ext cx="4309296" cy="830997"/>
          </a:xfrm>
          <a:prstGeom prst="rect">
            <a:avLst/>
          </a:prstGeom>
          <a:gradFill>
            <a:gsLst>
              <a:gs pos="14000">
                <a:srgbClr val="FFFF00"/>
              </a:gs>
              <a:gs pos="38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98937">
                <a:srgbClr val="DFDBC9"/>
              </a:gs>
              <a:gs pos="97875">
                <a:srgbClr val="DEDAC7"/>
              </a:gs>
              <a:gs pos="95750">
                <a:srgbClr val="DCD8C4"/>
              </a:gs>
              <a:gs pos="82000">
                <a:srgbClr val="8E03CD">
                  <a:alpha val="22000"/>
                </a:srgbClr>
              </a:gs>
              <a:gs pos="34000">
                <a:srgbClr val="409A28">
                  <a:alpha val="88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409A28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latin typeface="Brush Script MT" panose="03060802040406070304" pitchFamily="66" charset="0"/>
                <a:cs typeface="+mn-cs"/>
              </a:rPr>
              <a:t>Davorka Bosnic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latin typeface="Brush Script MT" panose="03060802040406070304" pitchFamily="66" charset="0"/>
                <a:cs typeface="+mn-cs"/>
              </a:rPr>
              <a:t>Dipl.psiholog ZZJZ Sombor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392</TotalTime>
  <Words>86</Words>
  <Application>Microsoft Office PowerPoint</Application>
  <PresentationFormat>Custom</PresentationFormat>
  <Paragraphs>20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Calibri Light</vt:lpstr>
      <vt:lpstr>Calibri</vt:lpstr>
      <vt:lpstr>Times New Roman</vt:lpstr>
      <vt:lpstr>Brush Script MT</vt:lpstr>
      <vt:lpstr>Retrospect</vt:lpstr>
      <vt:lpstr>Retrospect</vt:lpstr>
      <vt:lpstr>Retrospect</vt:lpstr>
      <vt:lpstr>Retrospect</vt:lpstr>
      <vt:lpstr>Retrospect</vt:lpstr>
      <vt:lpstr>Retrospect</vt:lpstr>
      <vt:lpstr>Retrospect</vt:lpstr>
      <vt:lpstr>Microsoft Excel Chart</vt:lpstr>
      <vt:lpstr>Microsoft Office Excel Chart</vt:lpstr>
      <vt:lpstr>ZADOVOLJSTVO ZAPOSLENIH ZDRAVSTVENIH RADNIKA  2015 Opsta bolnica Sombor</vt:lpstr>
      <vt:lpstr>Muski pol = 160 zenski pol = 507 missing = 25</vt:lpstr>
      <vt:lpstr>Slide 3</vt:lpstr>
      <vt:lpstr>Slide 4</vt:lpstr>
      <vt:lpstr>Slide 5</vt:lpstr>
      <vt:lpstr>*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ZADOVOLJSTVO ZAPOSLENIH ZDRAVSTVENIH RADNIKA  2015 ZAPADNO BACKI OKRUG</dc:title>
  <dc:creator>Korisnik</dc:creator>
  <cp:lastModifiedBy>Statistika</cp:lastModifiedBy>
  <cp:revision>45</cp:revision>
  <dcterms:created xsi:type="dcterms:W3CDTF">2016-01-18T10:07:39Z</dcterms:created>
  <dcterms:modified xsi:type="dcterms:W3CDTF">2016-09-21T07:33:02Z</dcterms:modified>
</cp:coreProperties>
</file>