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A28"/>
    <a:srgbClr val="8E03CD"/>
    <a:srgbClr val="DBE01A"/>
    <a:srgbClr val="64834D"/>
    <a:srgbClr val="64E404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C766D-9EC8-4527-844D-80D016FE6F5C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sr-Latn-RS"/>
        </a:p>
      </dgm:t>
    </dgm:pt>
    <dgm:pt modelId="{5B1232D1-FB65-40A9-A149-08B9CA1F1446}">
      <dgm:prSet phldrT="[Text]" custT="1"/>
      <dgm:spPr>
        <a:gradFill flip="none" rotWithShape="1">
          <a:gsLst>
            <a:gs pos="95000">
              <a:schemeClr val="bg2">
                <a:lumMod val="50000"/>
                <a:alpha val="0"/>
              </a:schemeClr>
            </a:gs>
            <a:gs pos="38000">
              <a:schemeClr val="accent6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  <a:gs pos="98937">
              <a:srgbClr val="DFDBC9"/>
            </a:gs>
            <a:gs pos="97875">
              <a:srgbClr val="DEDAC7"/>
            </a:gs>
            <a:gs pos="95750">
              <a:srgbClr val="DCD8C4"/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sr-Latn-R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Dom zdravlja Sombor </a:t>
          </a:r>
        </a:p>
        <a:p>
          <a:r>
            <a:rPr lang="sr-Latn-R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 = 316</a:t>
          </a:r>
          <a:endParaRPr lang="sr-Latn-R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3E4C9-4AD9-4446-94A2-BD7EB4E4D03F}" type="parTrans" cxnId="{63E3C7D6-B3F5-4FCD-809B-38957D658A18}">
      <dgm:prSet/>
      <dgm:spPr/>
      <dgm:t>
        <a:bodyPr/>
        <a:lstStyle/>
        <a:p>
          <a:endParaRPr lang="sr-Latn-RS"/>
        </a:p>
      </dgm:t>
    </dgm:pt>
    <dgm:pt modelId="{032B6F98-68EB-46E3-90F5-E812F9A29056}" type="sibTrans" cxnId="{63E3C7D6-B3F5-4FCD-809B-38957D658A18}">
      <dgm:prSet/>
      <dgm:spPr/>
      <dgm:t>
        <a:bodyPr/>
        <a:lstStyle/>
        <a:p>
          <a:endParaRPr lang="sr-Latn-RS"/>
        </a:p>
      </dgm:t>
    </dgm:pt>
    <dgm:pt modelId="{CC99532B-3436-4D32-B7BF-7703C57AA07A}" type="pres">
      <dgm:prSet presAssocID="{4A6C766D-9EC8-4527-844D-80D016FE6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6330C0CD-B977-4EBB-ABF9-E23E33B29EEB}" type="pres">
      <dgm:prSet presAssocID="{5B1232D1-FB65-40A9-A149-08B9CA1F14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63E3C7D6-B3F5-4FCD-809B-38957D658A18}" srcId="{4A6C766D-9EC8-4527-844D-80D016FE6F5C}" destId="{5B1232D1-FB65-40A9-A149-08B9CA1F1446}" srcOrd="0" destOrd="0" parTransId="{F4D3E4C9-4AD9-4446-94A2-BD7EB4E4D03F}" sibTransId="{032B6F98-68EB-46E3-90F5-E812F9A29056}"/>
    <dgm:cxn modelId="{C7DE0776-0D94-4BEA-BB41-401B9DC6BF66}" type="presOf" srcId="{5B1232D1-FB65-40A9-A149-08B9CA1F1446}" destId="{6330C0CD-B977-4EBB-ABF9-E23E33B29EEB}" srcOrd="0" destOrd="0" presId="urn:microsoft.com/office/officeart/2005/8/layout/vList2"/>
    <dgm:cxn modelId="{65619EAB-6CD4-48D3-A85C-91E0DDA12C33}" type="presOf" srcId="{4A6C766D-9EC8-4527-844D-80D016FE6F5C}" destId="{CC99532B-3436-4D32-B7BF-7703C57AA07A}" srcOrd="0" destOrd="0" presId="urn:microsoft.com/office/officeart/2005/8/layout/vList2"/>
    <dgm:cxn modelId="{6F4C95ED-0D31-4B9B-8A72-F483753E0982}" type="presParOf" srcId="{CC99532B-3436-4D32-B7BF-7703C57AA07A}" destId="{6330C0CD-B977-4EBB-ABF9-E23E33B29E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4AEBB-BE5E-4579-A495-C4D36E6FCE28}" type="doc">
      <dgm:prSet loTypeId="urn:microsoft.com/office/officeart/2005/8/layout/arrow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sr-Latn-RS"/>
        </a:p>
      </dgm:t>
    </dgm:pt>
    <dgm:pt modelId="{2A2877C9-119B-4CD6-B337-4577895872E2}">
      <dgm:prSet phldrT="[Text]"/>
      <dgm:spPr/>
      <dgm:t>
        <a:bodyPr/>
        <a:lstStyle/>
        <a:p>
          <a:r>
            <a:rPr lang="sr-Latn-RS" dirty="0" smtClean="0"/>
            <a:t>Manje od 35god: N=57</a:t>
          </a:r>
          <a:endParaRPr lang="sr-Latn-RS" dirty="0"/>
        </a:p>
      </dgm:t>
    </dgm:pt>
    <dgm:pt modelId="{4313B6B4-4E43-4CE9-ADD0-E16CD7E98B1A}" type="parTrans" cxnId="{557B5F43-38DE-4C86-B906-857571FBAC17}">
      <dgm:prSet/>
      <dgm:spPr/>
      <dgm:t>
        <a:bodyPr/>
        <a:lstStyle/>
        <a:p>
          <a:endParaRPr lang="sr-Latn-RS"/>
        </a:p>
      </dgm:t>
    </dgm:pt>
    <dgm:pt modelId="{98038132-86E6-4648-AB19-E326F4642B64}" type="sibTrans" cxnId="{557B5F43-38DE-4C86-B906-857571FBAC17}">
      <dgm:prSet/>
      <dgm:spPr/>
      <dgm:t>
        <a:bodyPr/>
        <a:lstStyle/>
        <a:p>
          <a:endParaRPr lang="sr-Latn-RS"/>
        </a:p>
      </dgm:t>
    </dgm:pt>
    <dgm:pt modelId="{6D0E49F0-F1BE-4EEF-BA3D-068D4031ED25}">
      <dgm:prSet phldrT="[Text]" custT="1"/>
      <dgm:spPr/>
      <dgm:t>
        <a:bodyPr/>
        <a:lstStyle/>
        <a:p>
          <a:r>
            <a:rPr lang="sr-Latn-R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Vise od 55 godina N=69+178 onih izmedju</a:t>
          </a:r>
          <a:endParaRPr lang="sr-Latn-RS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E44AD-A381-447E-B6A5-91F2D86456D4}" type="parTrans" cxnId="{5D5041B2-124F-487B-B8C2-FEB01B4EBA3B}">
      <dgm:prSet/>
      <dgm:spPr/>
      <dgm:t>
        <a:bodyPr/>
        <a:lstStyle/>
        <a:p>
          <a:endParaRPr lang="sr-Latn-RS"/>
        </a:p>
      </dgm:t>
    </dgm:pt>
    <dgm:pt modelId="{1D7E949C-1AFD-413F-9151-BF565DB33795}" type="sibTrans" cxnId="{5D5041B2-124F-487B-B8C2-FEB01B4EBA3B}">
      <dgm:prSet/>
      <dgm:spPr/>
      <dgm:t>
        <a:bodyPr/>
        <a:lstStyle/>
        <a:p>
          <a:endParaRPr lang="sr-Latn-RS"/>
        </a:p>
      </dgm:t>
    </dgm:pt>
    <dgm:pt modelId="{C6C42332-C021-43D3-A983-9923DFE5C24E}" type="pres">
      <dgm:prSet presAssocID="{55D4AEBB-BE5E-4579-A495-C4D36E6FCE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2434F50B-E137-412E-AE29-979B9D74AA7A}" type="pres">
      <dgm:prSet presAssocID="{55D4AEBB-BE5E-4579-A495-C4D36E6FCE28}" presName="divider" presStyleLbl="fgShp" presStyleIdx="0" presStyleCnt="1"/>
      <dgm:spPr/>
    </dgm:pt>
    <dgm:pt modelId="{251D4B07-65C1-4DD3-9756-87657D6A87B9}" type="pres">
      <dgm:prSet presAssocID="{2A2877C9-119B-4CD6-B337-4577895872E2}" presName="downArrow" presStyleLbl="node1" presStyleIdx="0" presStyleCnt="2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8E037991-1032-4779-9582-D970961A6C1E}" type="pres">
      <dgm:prSet presAssocID="{2A2877C9-119B-4CD6-B337-4577895872E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8FD582A-B5EC-4DAA-977B-431A8BEA3A0D}" type="pres">
      <dgm:prSet presAssocID="{6D0E49F0-F1BE-4EEF-BA3D-068D4031ED25}" presName="upArrow" presStyleLbl="node1" presStyleIdx="1" presStyleCnt="2"/>
      <dgm:spPr>
        <a:solidFill>
          <a:srgbClr val="64834D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sr-Latn-RS"/>
        </a:p>
      </dgm:t>
    </dgm:pt>
    <dgm:pt modelId="{ED5D01CF-7B17-455B-9017-4200088F9FB1}" type="pres">
      <dgm:prSet presAssocID="{6D0E49F0-F1BE-4EEF-BA3D-068D4031ED2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306F20A-7F1C-471C-A25B-AD1DA21BDA88}" type="presOf" srcId="{2A2877C9-119B-4CD6-B337-4577895872E2}" destId="{8E037991-1032-4779-9582-D970961A6C1E}" srcOrd="0" destOrd="0" presId="urn:microsoft.com/office/officeart/2005/8/layout/arrow3"/>
    <dgm:cxn modelId="{557B5F43-38DE-4C86-B906-857571FBAC17}" srcId="{55D4AEBB-BE5E-4579-A495-C4D36E6FCE28}" destId="{2A2877C9-119B-4CD6-B337-4577895872E2}" srcOrd="0" destOrd="0" parTransId="{4313B6B4-4E43-4CE9-ADD0-E16CD7E98B1A}" sibTransId="{98038132-86E6-4648-AB19-E326F4642B64}"/>
    <dgm:cxn modelId="{16719EF6-1772-4F7F-BA45-556CD9FB0964}" type="presOf" srcId="{55D4AEBB-BE5E-4579-A495-C4D36E6FCE28}" destId="{C6C42332-C021-43D3-A983-9923DFE5C24E}" srcOrd="0" destOrd="0" presId="urn:microsoft.com/office/officeart/2005/8/layout/arrow3"/>
    <dgm:cxn modelId="{AFAA6E8E-0AA2-4791-91C9-17037FE4A141}" type="presOf" srcId="{6D0E49F0-F1BE-4EEF-BA3D-068D4031ED25}" destId="{ED5D01CF-7B17-455B-9017-4200088F9FB1}" srcOrd="0" destOrd="0" presId="urn:microsoft.com/office/officeart/2005/8/layout/arrow3"/>
    <dgm:cxn modelId="{5D5041B2-124F-487B-B8C2-FEB01B4EBA3B}" srcId="{55D4AEBB-BE5E-4579-A495-C4D36E6FCE28}" destId="{6D0E49F0-F1BE-4EEF-BA3D-068D4031ED25}" srcOrd="1" destOrd="0" parTransId="{073E44AD-A381-447E-B6A5-91F2D86456D4}" sibTransId="{1D7E949C-1AFD-413F-9151-BF565DB33795}"/>
    <dgm:cxn modelId="{F8B02143-7A14-4960-9C73-30C8D6F506F6}" type="presParOf" srcId="{C6C42332-C021-43D3-A983-9923DFE5C24E}" destId="{2434F50B-E137-412E-AE29-979B9D74AA7A}" srcOrd="0" destOrd="0" presId="urn:microsoft.com/office/officeart/2005/8/layout/arrow3"/>
    <dgm:cxn modelId="{39D97153-D57F-4725-9F93-832579F13A3E}" type="presParOf" srcId="{C6C42332-C021-43D3-A983-9923DFE5C24E}" destId="{251D4B07-65C1-4DD3-9756-87657D6A87B9}" srcOrd="1" destOrd="0" presId="urn:microsoft.com/office/officeart/2005/8/layout/arrow3"/>
    <dgm:cxn modelId="{D1E0AA7D-C6AE-40E1-BBBF-D319BC63DA83}" type="presParOf" srcId="{C6C42332-C021-43D3-A983-9923DFE5C24E}" destId="{8E037991-1032-4779-9582-D970961A6C1E}" srcOrd="2" destOrd="0" presId="urn:microsoft.com/office/officeart/2005/8/layout/arrow3"/>
    <dgm:cxn modelId="{ADFAE57A-5991-40D5-A9AD-65A4F8EDE7E3}" type="presParOf" srcId="{C6C42332-C021-43D3-A983-9923DFE5C24E}" destId="{08FD582A-B5EC-4DAA-977B-431A8BEA3A0D}" srcOrd="3" destOrd="0" presId="urn:microsoft.com/office/officeart/2005/8/layout/arrow3"/>
    <dgm:cxn modelId="{C268F454-7C03-4FCB-B1A3-7142270B2075}" type="presParOf" srcId="{C6C42332-C021-43D3-A983-9923DFE5C24E}" destId="{ED5D01CF-7B17-455B-9017-4200088F9FB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B356-1797-4870-8016-9037F362A34A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D530-E665-41D9-A2F4-D17AF0D18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BFB1-5580-40D0-AAC4-FF5888577655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C2B7-F784-440F-9558-5ADC08DA3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5D37-8561-4E9E-9F32-89414AE0C955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0A73-A992-4B80-AFCE-85D59FB0E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B2D5-A0A9-4C64-9A70-71AC28B430C2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BFEE-3366-4A91-9147-D9A7D561A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08AA-1789-4A42-BA61-612302C1CCC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94DB-0AA3-4A04-904F-2FDFCA849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99B0-A202-42A4-ADF1-893EBDF614BE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204D-7AC3-4C58-A8B6-32CA14CE7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119D-AD3E-4285-AAA2-0674AA4C33C5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8890-3AAE-40D4-AEC0-2668F11D6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322D-E14C-4326-A6EB-A3B3952E9D9E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CF72-4265-46CD-989B-03EB81E29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6D64-042E-4F0C-996E-3AB0D9CDCDD9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34E9-CD59-432D-8D4F-158220425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071BBAD-A7BB-4880-AC32-826F8CE1500A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9F8991-443A-4415-99CD-8B047339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0063-EE97-4E97-8304-E9CF8AE9FB4A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BAE5-4E50-414C-8454-A5D1BCC20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2">
                <a:lumMod val="50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98000">
              <a:schemeClr val="bg2">
                <a:lumMod val="90000"/>
              </a:schemeClr>
            </a:gs>
            <a:gs pos="98937">
              <a:srgbClr val="DFDBC9"/>
            </a:gs>
            <a:gs pos="97875">
              <a:srgbClr val="DEDAC7"/>
            </a:gs>
            <a:gs pos="95750">
              <a:srgbClr val="DCD8C4"/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F425B-1164-48E0-AF8B-D7F8C0020379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B2C8F-1605-4675-8861-7E4A7458E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7" r:id="rId3"/>
    <p:sldLayoutId id="2147483714" r:id="rId4"/>
    <p:sldLayoutId id="2147483713" r:id="rId5"/>
    <p:sldLayoutId id="2147483712" r:id="rId6"/>
    <p:sldLayoutId id="2147483718" r:id="rId7"/>
    <p:sldLayoutId id="2147483719" r:id="rId8"/>
    <p:sldLayoutId id="2147483720" r:id="rId9"/>
    <p:sldLayoutId id="2147483711" r:id="rId10"/>
    <p:sldLayoutId id="21474837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oleObject" Target="../embeddings/oleObject5.bin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ZADOVOLJSTVO ZAPOSLENIH ZDRAVSTVENIH RADNIKA </a:t>
            </a:r>
            <a:br>
              <a:rPr lang="sr-Latn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br>
              <a:rPr lang="sr-Latn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 Sombor</a:t>
            </a:r>
            <a:endParaRPr 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1114"/>
            <a:ext cx="1841863" cy="986246"/>
          </a:xfrm>
          <a:gradFill>
            <a:gsLst>
              <a:gs pos="14000">
                <a:schemeClr val="bg2">
                  <a:lumMod val="50000"/>
                  <a:alpha val="22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bg2">
                  <a:lumMod val="90000"/>
                </a:schemeClr>
              </a:gs>
              <a:gs pos="98937">
                <a:srgbClr val="DFDBC9"/>
              </a:gs>
              <a:gs pos="97875">
                <a:srgbClr val="DEDAC7"/>
              </a:gs>
              <a:gs pos="95750">
                <a:srgbClr val="DCD8C4"/>
              </a:gs>
              <a:gs pos="91500">
                <a:schemeClr val="accent1">
                  <a:lumMod val="40000"/>
                  <a:lumOff val="60000"/>
                </a:schemeClr>
              </a:gs>
              <a:gs pos="34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Muski pol = 57</a:t>
            </a:r>
            <a:b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zenski pol = 242</a:t>
            </a:r>
            <a:b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= 17</a:t>
            </a: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70806" y="258055"/>
            <a:ext cx="2956259" cy="2308324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50000"/>
                  <a:alpha val="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bg2">
                  <a:lumMod val="90000"/>
                </a:schemeClr>
              </a:gs>
              <a:gs pos="98937">
                <a:srgbClr val="DFDBC9"/>
              </a:gs>
              <a:gs pos="97875">
                <a:srgbClr val="DEDAC7"/>
              </a:gs>
              <a:gs pos="95750">
                <a:srgbClr val="DCD8C4"/>
              </a:gs>
              <a:gs pos="91500">
                <a:schemeClr val="accent1">
                  <a:lumMod val="40000"/>
                  <a:lumOff val="60000"/>
                </a:schemeClr>
              </a:gs>
              <a:gs pos="34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Lekari = 77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 sestre/tehnicari =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radnik/drugo =18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Zdravstveni saradnik =5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Admin.radnik =15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Tehnicki radnik =43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=13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8353" y="1057836"/>
            <a:ext cx="3876767" cy="338554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7000">
                <a:schemeClr val="bg2">
                  <a:lumMod val="90000"/>
                </a:schemeClr>
              </a:gs>
              <a:gs pos="98937">
                <a:srgbClr val="DFDBC9"/>
              </a:gs>
              <a:gs pos="97875">
                <a:srgbClr val="DEDAC7"/>
              </a:gs>
              <a:gs pos="95750">
                <a:srgbClr val="DCD8C4"/>
              </a:gs>
              <a:gs pos="91500">
                <a:schemeClr val="accent1">
                  <a:lumMod val="40000"/>
                  <a:lumOff val="60000"/>
                </a:schemeClr>
              </a:gs>
              <a:gs pos="34000">
                <a:schemeClr val="accent1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11,1% obavlja neku od rukovodecih funkcija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3153" y="1810871"/>
            <a:ext cx="1343638" cy="1015663"/>
          </a:xfrm>
          <a:prstGeom prst="rect">
            <a:avLst/>
          </a:prstGeom>
          <a:gradFill>
            <a:gsLst>
              <a:gs pos="14000">
                <a:schemeClr val="bg2">
                  <a:lumMod val="50000"/>
                  <a:alpha val="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bg2">
                  <a:lumMod val="90000"/>
                </a:schemeClr>
              </a:gs>
              <a:gs pos="98937">
                <a:srgbClr val="DFDBC9"/>
              </a:gs>
              <a:gs pos="97875">
                <a:srgbClr val="DEDAC7"/>
              </a:gs>
              <a:gs pos="95750">
                <a:srgbClr val="DCD8C4"/>
              </a:gs>
              <a:gs pos="91500">
                <a:schemeClr val="accent1">
                  <a:lumMod val="40000"/>
                  <a:lumOff val="60000"/>
                </a:schemeClr>
              </a:gs>
              <a:gs pos="34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 starosti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35 = 57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35 do 55 = 178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Vse od 55= 69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Chart 7"/>
          <p:cNvGraphicFramePr>
            <a:graphicFrameLocks/>
          </p:cNvGraphicFramePr>
          <p:nvPr/>
        </p:nvGraphicFramePr>
        <p:xfrm>
          <a:off x="511175" y="76200"/>
          <a:ext cx="10807700" cy="6670675"/>
        </p:xfrm>
        <a:graphic>
          <a:graphicData uri="http://schemas.openxmlformats.org/presentationml/2006/ole">
            <p:oleObj spid="_x0000_s15361" r:id="rId3" imgW="10809145" imgH="66756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70C0"/>
            </a:gs>
            <a:gs pos="38000">
              <a:schemeClr val="accent6">
                <a:lumMod val="45000"/>
                <a:lumOff val="55000"/>
              </a:schemeClr>
            </a:gs>
            <a:gs pos="98000">
              <a:schemeClr val="bg2">
                <a:lumMod val="90000"/>
              </a:schemeClr>
            </a:gs>
            <a:gs pos="98937">
              <a:srgbClr val="DFDBC9"/>
            </a:gs>
            <a:gs pos="97875">
              <a:srgbClr val="DEDAC7"/>
            </a:gs>
            <a:gs pos="95750">
              <a:srgbClr val="DCD8C4"/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hart 7"/>
          <p:cNvGraphicFramePr>
            <a:graphicFrameLocks/>
          </p:cNvGraphicFramePr>
          <p:nvPr/>
        </p:nvGraphicFramePr>
        <p:xfrm>
          <a:off x="658813" y="576263"/>
          <a:ext cx="11010900" cy="5265737"/>
        </p:xfrm>
        <a:graphic>
          <a:graphicData uri="http://schemas.openxmlformats.org/presentationml/2006/ole">
            <p:oleObj spid="_x0000_s16386" r:id="rId3" imgW="11010330" imgH="52613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F0000"/>
            </a:gs>
            <a:gs pos="38000">
              <a:schemeClr val="accent6">
                <a:lumMod val="45000"/>
                <a:lumOff val="55000"/>
              </a:schemeClr>
            </a:gs>
            <a:gs pos="98000">
              <a:schemeClr val="bg2">
                <a:lumMod val="90000"/>
              </a:schemeClr>
            </a:gs>
            <a:gs pos="98937">
              <a:srgbClr val="DFDBC9"/>
            </a:gs>
            <a:gs pos="97875">
              <a:srgbClr val="DEDAC7"/>
            </a:gs>
            <a:gs pos="95750">
              <a:srgbClr val="DCD8C4"/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gradFill flip="none" rotWithShape="1">
            <a:gsLst>
              <a:gs pos="46000">
                <a:srgbClr val="FF0000"/>
              </a:gs>
              <a:gs pos="3000">
                <a:srgbClr val="FF0000"/>
              </a:gs>
              <a:gs pos="49000">
                <a:schemeClr val="accent5">
                  <a:lumMod val="95000"/>
                  <a:lumOff val="5000"/>
                </a:schemeClr>
              </a:gs>
              <a:gs pos="31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tx1"/>
                </a:solidFill>
              </a:rPr>
              <a:t>Stres?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sz="1800" dirty="0" smtClean="0">
                <a:solidFill>
                  <a:schemeClr val="tx1"/>
                </a:solidFill>
              </a:rPr>
              <a:t>Koliko ste napeti,pri obavljanju posla, pod stresom ili pritiskom?</a:t>
            </a:r>
            <a:endParaRPr lang="sr-Latn-RS" dirty="0">
              <a:solidFill>
                <a:schemeClr val="tx1"/>
              </a:solidFill>
            </a:endParaRPr>
          </a:p>
        </p:txBody>
      </p:sp>
      <p:graphicFrame>
        <p:nvGraphicFramePr>
          <p:cNvPr id="17413" name="Content Placeholder 7"/>
          <p:cNvGraphicFramePr>
            <a:graphicFrameLocks noGrp="1"/>
          </p:cNvGraphicFramePr>
          <p:nvPr>
            <p:ph idx="1"/>
          </p:nvPr>
        </p:nvGraphicFramePr>
        <p:xfrm>
          <a:off x="146050" y="1897063"/>
          <a:ext cx="10914063" cy="4500562"/>
        </p:xfrm>
        <a:graphic>
          <a:graphicData uri="http://schemas.openxmlformats.org/presentationml/2006/ole">
            <p:oleObj spid="_x0000_s17413" r:id="rId3" imgW="10912786" imgH="4505334" progId="Excel.Chart.8">
              <p:embed/>
            </p:oleObj>
          </a:graphicData>
        </a:graphic>
      </p:graphicFrame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1192213" y="5187950"/>
            <a:ext cx="58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61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sr-Latn-R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863" y="939800"/>
            <a:ext cx="4184650" cy="5762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poredjenju s poslom od pre pet godina sada ste: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5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25475" y="1989138"/>
          <a:ext cx="4286250" cy="4103687"/>
        </p:xfrm>
        <a:graphic>
          <a:graphicData uri="http://schemas.openxmlformats.org/presentationml/2006/ole">
            <p:oleObj spid="_x0000_s18435" r:id="rId3" imgW="4285859" imgH="4102964" progId="Excel.Chart.8">
              <p:embed/>
            </p:oleObj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881813" y="850900"/>
            <a:ext cx="4184650" cy="5762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 razmisljate o narednih 5 godina,vi biste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7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5737225" y="1247775"/>
          <a:ext cx="5507038" cy="5035550"/>
        </p:xfrm>
        <a:graphic>
          <a:graphicData uri="http://schemas.openxmlformats.org/presentationml/2006/ole">
            <p:oleObj spid="_x0000_s18437" r:id="rId4" imgW="5511262" imgH="5035732" progId="Excel.Chart.8">
              <p:embed/>
            </p:oleObj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10027218" y="2777499"/>
          <a:ext cx="1943652" cy="222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11807825" y="2792413"/>
            <a:ext cx="384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6927" y="0"/>
            <a:ext cx="10058400" cy="1450757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li pored ovoga radite jos neki posao ? U nastavi,privatno,nesto drugo?</a:t>
            </a:r>
            <a:b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0" name="Content Placeholder 12"/>
          <p:cNvGraphicFramePr>
            <a:graphicFrameLocks noGrp="1"/>
          </p:cNvGraphicFramePr>
          <p:nvPr>
            <p:ph idx="1"/>
          </p:nvPr>
        </p:nvGraphicFramePr>
        <p:xfrm>
          <a:off x="1725613" y="1681163"/>
          <a:ext cx="8850312" cy="4124325"/>
        </p:xfrm>
        <a:graphic>
          <a:graphicData uri="http://schemas.openxmlformats.org/presentationml/2006/ole">
            <p:oleObj spid="_x0000_s19460" name="Chart" r:id="rId3" imgW="8829759" imgH="411488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138" y="687962"/>
            <a:ext cx="1901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692" y="4757530"/>
            <a:ext cx="4309296" cy="830997"/>
          </a:xfrm>
          <a:prstGeom prst="rect">
            <a:avLst/>
          </a:prstGeom>
          <a:gradFill>
            <a:gsLst>
              <a:gs pos="14000">
                <a:schemeClr val="bg1">
                  <a:lumMod val="8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7875">
                <a:srgbClr val="DEDAC7"/>
              </a:gs>
              <a:gs pos="95750">
                <a:srgbClr val="DCD8C4"/>
              </a:gs>
              <a:gs pos="82000">
                <a:schemeClr val="bg1">
                  <a:lumMod val="95000"/>
                </a:schemeClr>
              </a:gs>
              <a:gs pos="34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</a:gradFill>
          <a:ln>
            <a:solidFill>
              <a:srgbClr val="409A28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Brush Script MT" panose="030608020404060703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latin typeface="Brush Script MT" panose="03060802040406070304" pitchFamily="66" charset="0"/>
                <a:cs typeface="+mn-cs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385</TotalTime>
  <Words>101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 Light</vt:lpstr>
      <vt:lpstr>Calibri</vt:lpstr>
      <vt:lpstr>Times New Roman</vt:lpstr>
      <vt:lpstr>Brush Script MT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Microsoft Excel Chart</vt:lpstr>
      <vt:lpstr>Chart</vt:lpstr>
      <vt:lpstr>ZADOVOLJSTVO ZAPOSLENIH ZDRAVSTVENIH RADNIKA  2015 DZ Sombor</vt:lpstr>
      <vt:lpstr>Slide 2</vt:lpstr>
      <vt:lpstr>Slide 3</vt:lpstr>
      <vt:lpstr>Slide 4</vt:lpstr>
      <vt:lpstr>Slide 5</vt:lpstr>
      <vt:lpstr>*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ZAPOSLENIH ZDRAVSTVENIH RADNIKA  2015 ZAPADNO BACKI OKRUG</dc:title>
  <dc:creator>Korisnik</dc:creator>
  <cp:lastModifiedBy>Statistika</cp:lastModifiedBy>
  <cp:revision>57</cp:revision>
  <dcterms:created xsi:type="dcterms:W3CDTF">2016-01-18T10:07:39Z</dcterms:created>
  <dcterms:modified xsi:type="dcterms:W3CDTF">2016-09-21T07:30:12Z</dcterms:modified>
</cp:coreProperties>
</file>