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01A"/>
    <a:srgbClr val="409A28"/>
    <a:srgbClr val="8E03CD"/>
    <a:srgbClr val="64834D"/>
    <a:srgbClr val="64E404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C766D-9EC8-4527-844D-80D016FE6F5C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sr-Latn-RS"/>
        </a:p>
      </dgm:t>
    </dgm:pt>
    <dgm:pt modelId="{5B1232D1-FB65-40A9-A149-08B9CA1F1446}">
      <dgm:prSet phldrT="[Text]" custT="1"/>
      <dgm:spPr/>
      <dgm:t>
        <a:bodyPr/>
        <a:lstStyle/>
        <a:p>
          <a:r>
            <a:rPr lang="sr-Latn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ZZJZ Sombor    </a:t>
          </a:r>
        </a:p>
        <a:p>
          <a:r>
            <a:rPr lang="sr-Latn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= 59</a:t>
          </a:r>
          <a:endParaRPr lang="sr-Latn-RS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3E4C9-4AD9-4446-94A2-BD7EB4E4D03F}" type="parTrans" cxnId="{63E3C7D6-B3F5-4FCD-809B-38957D658A18}">
      <dgm:prSet/>
      <dgm:spPr/>
      <dgm:t>
        <a:bodyPr/>
        <a:lstStyle/>
        <a:p>
          <a:endParaRPr lang="sr-Latn-RS"/>
        </a:p>
      </dgm:t>
    </dgm:pt>
    <dgm:pt modelId="{032B6F98-68EB-46E3-90F5-E812F9A29056}" type="sibTrans" cxnId="{63E3C7D6-B3F5-4FCD-809B-38957D658A18}">
      <dgm:prSet/>
      <dgm:spPr/>
      <dgm:t>
        <a:bodyPr/>
        <a:lstStyle/>
        <a:p>
          <a:endParaRPr lang="sr-Latn-RS"/>
        </a:p>
      </dgm:t>
    </dgm:pt>
    <dgm:pt modelId="{CC99532B-3436-4D32-B7BF-7703C57AA07A}" type="pres">
      <dgm:prSet presAssocID="{4A6C766D-9EC8-4527-844D-80D016FE6F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6330C0CD-B977-4EBB-ABF9-E23E33B29EEB}" type="pres">
      <dgm:prSet presAssocID="{5B1232D1-FB65-40A9-A149-08B9CA1F144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63E3C7D6-B3F5-4FCD-809B-38957D658A18}" srcId="{4A6C766D-9EC8-4527-844D-80D016FE6F5C}" destId="{5B1232D1-FB65-40A9-A149-08B9CA1F1446}" srcOrd="0" destOrd="0" parTransId="{F4D3E4C9-4AD9-4446-94A2-BD7EB4E4D03F}" sibTransId="{032B6F98-68EB-46E3-90F5-E812F9A29056}"/>
    <dgm:cxn modelId="{C7DE0776-0D94-4BEA-BB41-401B9DC6BF66}" type="presOf" srcId="{5B1232D1-FB65-40A9-A149-08B9CA1F1446}" destId="{6330C0CD-B977-4EBB-ABF9-E23E33B29EEB}" srcOrd="0" destOrd="0" presId="urn:microsoft.com/office/officeart/2005/8/layout/vList2"/>
    <dgm:cxn modelId="{65619EAB-6CD4-48D3-A85C-91E0DDA12C33}" type="presOf" srcId="{4A6C766D-9EC8-4527-844D-80D016FE6F5C}" destId="{CC99532B-3436-4D32-B7BF-7703C57AA07A}" srcOrd="0" destOrd="0" presId="urn:microsoft.com/office/officeart/2005/8/layout/vList2"/>
    <dgm:cxn modelId="{6F4C95ED-0D31-4B9B-8A72-F483753E0982}" type="presParOf" srcId="{CC99532B-3436-4D32-B7BF-7703C57AA07A}" destId="{6330C0CD-B977-4EBB-ABF9-E23E33B29E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4AEBB-BE5E-4579-A495-C4D36E6FCE28}" type="doc">
      <dgm:prSet loTypeId="urn:microsoft.com/office/officeart/2005/8/layout/arrow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sr-Latn-RS"/>
        </a:p>
      </dgm:t>
    </dgm:pt>
    <dgm:pt modelId="{2A2877C9-119B-4CD6-B337-4577895872E2}">
      <dgm:prSet phldrT="[Text]"/>
      <dgm:spPr/>
      <dgm:t>
        <a:bodyPr/>
        <a:lstStyle/>
        <a:p>
          <a:r>
            <a:rPr lang="sr-Latn-RS" dirty="0" smtClean="0"/>
            <a:t>Manje od 35god: N=9</a:t>
          </a:r>
          <a:endParaRPr lang="sr-Latn-RS" dirty="0"/>
        </a:p>
      </dgm:t>
    </dgm:pt>
    <dgm:pt modelId="{4313B6B4-4E43-4CE9-ADD0-E16CD7E98B1A}" type="parTrans" cxnId="{557B5F43-38DE-4C86-B906-857571FBAC17}">
      <dgm:prSet/>
      <dgm:spPr/>
      <dgm:t>
        <a:bodyPr/>
        <a:lstStyle/>
        <a:p>
          <a:endParaRPr lang="sr-Latn-RS"/>
        </a:p>
      </dgm:t>
    </dgm:pt>
    <dgm:pt modelId="{98038132-86E6-4648-AB19-E326F4642B64}" type="sibTrans" cxnId="{557B5F43-38DE-4C86-B906-857571FBAC17}">
      <dgm:prSet/>
      <dgm:spPr/>
      <dgm:t>
        <a:bodyPr/>
        <a:lstStyle/>
        <a:p>
          <a:endParaRPr lang="sr-Latn-RS"/>
        </a:p>
      </dgm:t>
    </dgm:pt>
    <dgm:pt modelId="{6D0E49F0-F1BE-4EEF-BA3D-068D4031ED25}">
      <dgm:prSet phldrT="[Text]" custT="1"/>
      <dgm:spPr/>
      <dgm:t>
        <a:bodyPr/>
        <a:lstStyle/>
        <a:p>
          <a:r>
            <a:rPr lang="sr-Latn-RS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Vise od 55 godina N=9</a:t>
          </a:r>
          <a:endParaRPr lang="sr-Latn-RS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3E44AD-A381-447E-B6A5-91F2D86456D4}" type="parTrans" cxnId="{5D5041B2-124F-487B-B8C2-FEB01B4EBA3B}">
      <dgm:prSet/>
      <dgm:spPr/>
      <dgm:t>
        <a:bodyPr/>
        <a:lstStyle/>
        <a:p>
          <a:endParaRPr lang="sr-Latn-RS"/>
        </a:p>
      </dgm:t>
    </dgm:pt>
    <dgm:pt modelId="{1D7E949C-1AFD-413F-9151-BF565DB33795}" type="sibTrans" cxnId="{5D5041B2-124F-487B-B8C2-FEB01B4EBA3B}">
      <dgm:prSet/>
      <dgm:spPr/>
      <dgm:t>
        <a:bodyPr/>
        <a:lstStyle/>
        <a:p>
          <a:endParaRPr lang="sr-Latn-RS"/>
        </a:p>
      </dgm:t>
    </dgm:pt>
    <dgm:pt modelId="{C6C42332-C021-43D3-A983-9923DFE5C24E}" type="pres">
      <dgm:prSet presAssocID="{55D4AEBB-BE5E-4579-A495-C4D36E6FCE2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2434F50B-E137-412E-AE29-979B9D74AA7A}" type="pres">
      <dgm:prSet presAssocID="{55D4AEBB-BE5E-4579-A495-C4D36E6FCE28}" presName="divider" presStyleLbl="fgShp" presStyleIdx="0" presStyleCnt="1"/>
      <dgm:spPr/>
    </dgm:pt>
    <dgm:pt modelId="{251D4B07-65C1-4DD3-9756-87657D6A87B9}" type="pres">
      <dgm:prSet presAssocID="{2A2877C9-119B-4CD6-B337-4577895872E2}" presName="downArrow" presStyleLbl="node1" presStyleIdx="0" presStyleCnt="2"/>
      <dgm:spPr>
        <a:solidFill>
          <a:srgbClr val="7030A0"/>
        </a:solidFill>
        <a:scene3d>
          <a:camera prst="orthographicFront"/>
          <a:lightRig rig="threePt" dir="t"/>
        </a:scene3d>
        <a:sp3d>
          <a:bevelT w="114300" prst="artDeco"/>
        </a:sp3d>
      </dgm:spPr>
    </dgm:pt>
    <dgm:pt modelId="{8E037991-1032-4779-9582-D970961A6C1E}" type="pres">
      <dgm:prSet presAssocID="{2A2877C9-119B-4CD6-B337-4577895872E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8FD582A-B5EC-4DAA-977B-431A8BEA3A0D}" type="pres">
      <dgm:prSet presAssocID="{6D0E49F0-F1BE-4EEF-BA3D-068D4031ED25}" presName="upArrow" presStyleLbl="node1" presStyleIdx="1" presStyleCnt="2"/>
      <dgm:spPr>
        <a:solidFill>
          <a:srgbClr val="64834D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sr-Latn-RS"/>
        </a:p>
      </dgm:t>
    </dgm:pt>
    <dgm:pt modelId="{ED5D01CF-7B17-455B-9017-4200088F9FB1}" type="pres">
      <dgm:prSet presAssocID="{6D0E49F0-F1BE-4EEF-BA3D-068D4031ED25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D306F20A-7F1C-471C-A25B-AD1DA21BDA88}" type="presOf" srcId="{2A2877C9-119B-4CD6-B337-4577895872E2}" destId="{8E037991-1032-4779-9582-D970961A6C1E}" srcOrd="0" destOrd="0" presId="urn:microsoft.com/office/officeart/2005/8/layout/arrow3"/>
    <dgm:cxn modelId="{557B5F43-38DE-4C86-B906-857571FBAC17}" srcId="{55D4AEBB-BE5E-4579-A495-C4D36E6FCE28}" destId="{2A2877C9-119B-4CD6-B337-4577895872E2}" srcOrd="0" destOrd="0" parTransId="{4313B6B4-4E43-4CE9-ADD0-E16CD7E98B1A}" sibTransId="{98038132-86E6-4648-AB19-E326F4642B64}"/>
    <dgm:cxn modelId="{16719EF6-1772-4F7F-BA45-556CD9FB0964}" type="presOf" srcId="{55D4AEBB-BE5E-4579-A495-C4D36E6FCE28}" destId="{C6C42332-C021-43D3-A983-9923DFE5C24E}" srcOrd="0" destOrd="0" presId="urn:microsoft.com/office/officeart/2005/8/layout/arrow3"/>
    <dgm:cxn modelId="{AFAA6E8E-0AA2-4791-91C9-17037FE4A141}" type="presOf" srcId="{6D0E49F0-F1BE-4EEF-BA3D-068D4031ED25}" destId="{ED5D01CF-7B17-455B-9017-4200088F9FB1}" srcOrd="0" destOrd="0" presId="urn:microsoft.com/office/officeart/2005/8/layout/arrow3"/>
    <dgm:cxn modelId="{5D5041B2-124F-487B-B8C2-FEB01B4EBA3B}" srcId="{55D4AEBB-BE5E-4579-A495-C4D36E6FCE28}" destId="{6D0E49F0-F1BE-4EEF-BA3D-068D4031ED25}" srcOrd="1" destOrd="0" parTransId="{073E44AD-A381-447E-B6A5-91F2D86456D4}" sibTransId="{1D7E949C-1AFD-413F-9151-BF565DB33795}"/>
    <dgm:cxn modelId="{F8B02143-7A14-4960-9C73-30C8D6F506F6}" type="presParOf" srcId="{C6C42332-C021-43D3-A983-9923DFE5C24E}" destId="{2434F50B-E137-412E-AE29-979B9D74AA7A}" srcOrd="0" destOrd="0" presId="urn:microsoft.com/office/officeart/2005/8/layout/arrow3"/>
    <dgm:cxn modelId="{39D97153-D57F-4725-9F93-832579F13A3E}" type="presParOf" srcId="{C6C42332-C021-43D3-A983-9923DFE5C24E}" destId="{251D4B07-65C1-4DD3-9756-87657D6A87B9}" srcOrd="1" destOrd="0" presId="urn:microsoft.com/office/officeart/2005/8/layout/arrow3"/>
    <dgm:cxn modelId="{D1E0AA7D-C6AE-40E1-BBBF-D319BC63DA83}" type="presParOf" srcId="{C6C42332-C021-43D3-A983-9923DFE5C24E}" destId="{8E037991-1032-4779-9582-D970961A6C1E}" srcOrd="2" destOrd="0" presId="urn:microsoft.com/office/officeart/2005/8/layout/arrow3"/>
    <dgm:cxn modelId="{ADFAE57A-5991-40D5-A9AD-65A4F8EDE7E3}" type="presParOf" srcId="{C6C42332-C021-43D3-A983-9923DFE5C24E}" destId="{08FD582A-B5EC-4DAA-977B-431A8BEA3A0D}" srcOrd="3" destOrd="0" presId="urn:microsoft.com/office/officeart/2005/8/layout/arrow3"/>
    <dgm:cxn modelId="{C268F454-7C03-4FCB-B1A3-7142270B2075}" type="presParOf" srcId="{C6C42332-C021-43D3-A983-9923DFE5C24E}" destId="{ED5D01CF-7B17-455B-9017-4200088F9FB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656D6-8E06-42E6-A620-3D7E0E33CBA7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D9043-E188-4FB8-969B-B9C60451A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E87BB-CEAA-4ADF-8D64-3EC0E2363773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47B69-52CA-445E-8FCB-FBFAB41B3E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45043-FCB8-4474-A5F7-AD3F4E779626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F6F12-94A5-485B-88B5-142912648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D13EE-C300-4D3F-9863-2037FBA5871D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4F2C1-F766-4097-902C-33A9BFBE71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67A18-DCCB-40CD-97C3-1F3F2D682965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3198A-9DF1-43A2-AB4B-F1B0EC5FC1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0C88F-13D4-4767-ACD2-506298393B44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B244E-705C-4BE8-9E24-D9B1DAA26B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CD85-6313-4B6D-81BC-0DEF4424AC5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8264C-78EB-435D-A4F5-A7E13C64B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5C10F-3A2A-4406-BAD5-C708B6BB86E4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1BB23-CD0A-45DE-A4CE-F6A97B74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EBCBC-E70D-4F17-97E6-35A753F36D0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66332-70CE-4DED-8D95-9ECAB1CE01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3B723-2884-4128-B362-AC6D1669898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18B02-33EA-41C4-B2AF-4E947AB50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E37F1-B1EC-4D68-A68C-F19A70B3896C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E4A6A-1AA3-4531-9E07-D4138D3E62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3163-6E43-462E-A53A-CDCE6DFF9C0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75BD1-BD79-49A5-A0B8-F2E44C86F1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D5F4-1F44-4742-A818-A519F59042DC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16E91-1A6E-4812-9644-2A374AD4F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4C4CC-EF4C-4B74-8836-C390846A02C1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2B19-9BF6-48E9-B9D9-FFCEFD7AEA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0C306-9CCA-4356-8EBF-D18D3C804E7C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61739-19C2-4B79-AEC0-EE9425F1F3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71EB9-A12D-4E10-9142-152BE81DD2B3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3B1BD-9D95-4516-9A23-1271909A11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427495-EB9D-41AA-B3F0-98A95852DC1F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47992E-6DD6-41DD-850A-B67968F66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  <p:sldLayoutId id="2147483785" r:id="rId3"/>
    <p:sldLayoutId id="2147483784" r:id="rId4"/>
    <p:sldLayoutId id="2147483783" r:id="rId5"/>
    <p:sldLayoutId id="2147483782" r:id="rId6"/>
    <p:sldLayoutId id="2147483781" r:id="rId7"/>
    <p:sldLayoutId id="2147483780" r:id="rId8"/>
    <p:sldLayoutId id="2147483779" r:id="rId9"/>
    <p:sldLayoutId id="2147483778" r:id="rId10"/>
    <p:sldLayoutId id="2147483788" r:id="rId11"/>
    <p:sldLayoutId id="2147483777" r:id="rId12"/>
    <p:sldLayoutId id="2147483789" r:id="rId13"/>
    <p:sldLayoutId id="2147483776" r:id="rId14"/>
    <p:sldLayoutId id="2147483775" r:id="rId15"/>
    <p:sldLayoutId id="214748377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oleObject" Target="../embeddings/oleObject4.bin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oleObject" Target="../embeddings/oleObject5.bin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  <a:solidFill>
            <a:srgbClr val="92D05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ZAPOSLENIH ZDRAVSTVENIH RADNIKA 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ZZJZ Sombor</a:t>
            </a:r>
            <a:endParaRPr lang="sr-Latn-RS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750888"/>
            <a:ext cx="1841500" cy="985837"/>
          </a:xfrm>
          <a:solidFill>
            <a:schemeClr val="accent1">
              <a:alpha val="93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Muski pol = 13</a:t>
            </a:r>
            <a:b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zenski pol = 43</a:t>
            </a:r>
            <a:b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missing = </a:t>
            </a:r>
            <a:r>
              <a:rPr lang="sr-Latn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6870700" y="258763"/>
            <a:ext cx="2955925" cy="2308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Zanimanje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Lekari = 8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Med sestre/tehnicari = 12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Zdravstveni radnik/drugo =13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Zdravstveni saradnik =7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Admin.radnik =4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Tehnicki radnik =9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Missing =6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9100" y="1057275"/>
            <a:ext cx="3883025" cy="339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22,9% obavlja neku od rukovodecih funkcija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3313" y="3495675"/>
            <a:ext cx="1982787" cy="120015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Do 35 godina=   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Od 35 do 54 =  38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Vise od 55 god= 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Missing =         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Chart 7"/>
          <p:cNvGraphicFramePr>
            <a:graphicFrameLocks/>
          </p:cNvGraphicFramePr>
          <p:nvPr/>
        </p:nvGraphicFramePr>
        <p:xfrm>
          <a:off x="511175" y="76200"/>
          <a:ext cx="10807700" cy="6670675"/>
        </p:xfrm>
        <a:graphic>
          <a:graphicData uri="http://schemas.openxmlformats.org/presentationml/2006/ole">
            <p:oleObj spid="_x0000_s20481" r:id="rId3" imgW="10809145" imgH="667569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Chart 7"/>
          <p:cNvGraphicFramePr>
            <a:graphicFrameLocks/>
          </p:cNvGraphicFramePr>
          <p:nvPr/>
        </p:nvGraphicFramePr>
        <p:xfrm>
          <a:off x="892175" y="114300"/>
          <a:ext cx="11009313" cy="6743700"/>
        </p:xfrm>
        <a:graphic>
          <a:graphicData uri="http://schemas.openxmlformats.org/presentationml/2006/ole">
            <p:oleObj spid="_x0000_s21506" r:id="rId3" imgW="11010330" imgH="674276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gradFill flip="none" rotWithShape="1">
            <a:gsLst>
              <a:gs pos="28000">
                <a:srgbClr val="FF0000"/>
              </a:gs>
              <a:gs pos="0">
                <a:srgbClr val="C00000"/>
              </a:gs>
              <a:gs pos="51112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tx1"/>
                </a:solidFill>
              </a:rPr>
              <a:t>Stres?</a:t>
            </a:r>
            <a:br>
              <a:rPr lang="sr-Latn-RS" dirty="0" smtClean="0">
                <a:solidFill>
                  <a:schemeClr val="tx1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Koliko ste napeti,pri obavljanju posla, pod stresom ili pritiskom?</a:t>
            </a:r>
            <a:endParaRPr lang="sr-Latn-RS" dirty="0">
              <a:solidFill>
                <a:schemeClr val="tx1"/>
              </a:solidFill>
            </a:endParaRPr>
          </a:p>
        </p:txBody>
      </p:sp>
      <p:graphicFrame>
        <p:nvGraphicFramePr>
          <p:cNvPr id="22532" name="Content Placeholder 7"/>
          <p:cNvGraphicFramePr>
            <a:graphicFrameLocks noGrp="1"/>
          </p:cNvGraphicFramePr>
          <p:nvPr>
            <p:ph idx="1"/>
          </p:nvPr>
        </p:nvGraphicFramePr>
        <p:xfrm>
          <a:off x="146050" y="1897063"/>
          <a:ext cx="10914063" cy="4500562"/>
        </p:xfrm>
        <a:graphic>
          <a:graphicData uri="http://schemas.openxmlformats.org/presentationml/2006/ole">
            <p:oleObj spid="_x0000_s22532" r:id="rId3" imgW="10912786" imgH="4505334" progId="Excel.Chart.8">
              <p:embed/>
            </p:oleObj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192213" y="5187950"/>
            <a:ext cx="565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rebuchet MS" pitchFamily="34" charset="0"/>
              </a:rPr>
              <a:t>15%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3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61938"/>
          </a:xfrm>
        </p:spPr>
        <p:txBody>
          <a:bodyPr/>
          <a:lstStyle/>
          <a:p>
            <a:pPr eaLnBrk="1" hangingPunct="1"/>
            <a:r>
              <a:rPr lang="en-US" sz="800" smtClean="0"/>
              <a:t>*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77863" y="939800"/>
            <a:ext cx="4184650" cy="5762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poredjenju s poslom od pre pet godina sada ste:</a:t>
            </a:r>
            <a:endParaRPr lang="sr-Latn-R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555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625475" y="1989138"/>
          <a:ext cx="4286250" cy="4103687"/>
        </p:xfrm>
        <a:graphic>
          <a:graphicData uri="http://schemas.openxmlformats.org/presentationml/2006/ole">
            <p:oleObj spid="_x0000_s23555" r:id="rId3" imgW="4285859" imgH="4102964" progId="Excel.Chart.8">
              <p:embed/>
            </p:oleObj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81813" y="850900"/>
            <a:ext cx="4184650" cy="5762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 razmisljate o narednih 5 godina,vi biste</a:t>
            </a:r>
            <a:endParaRPr lang="sr-Latn-R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557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5737225" y="1247775"/>
          <a:ext cx="5507038" cy="5035550"/>
        </p:xfrm>
        <a:graphic>
          <a:graphicData uri="http://schemas.openxmlformats.org/presentationml/2006/ole">
            <p:oleObj spid="_x0000_s23557" r:id="rId4" imgW="5511262" imgH="5035732" progId="Excel.Chart.8">
              <p:embed/>
            </p:oleObj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10027218" y="2777499"/>
          <a:ext cx="1943652" cy="222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3562" name="TextBox 17"/>
          <p:cNvSpPr txBox="1">
            <a:spLocks noChangeArrowheads="1"/>
          </p:cNvSpPr>
          <p:nvPr/>
        </p:nvSpPr>
        <p:spPr bwMode="auto">
          <a:xfrm>
            <a:off x="11807825" y="2792413"/>
            <a:ext cx="3841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7030A0"/>
                </a:solidFill>
                <a:latin typeface="Trebuchet MS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23439" y="212725"/>
            <a:ext cx="10058400" cy="1450757"/>
          </a:xfrm>
          <a:gradFill>
            <a:gsLst>
              <a:gs pos="6000">
                <a:schemeClr val="tx1">
                  <a:lumMod val="65000"/>
                  <a:lumOff val="35000"/>
                </a:schemeClr>
              </a:gs>
              <a:gs pos="38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98937">
                <a:srgbClr val="DFDBC9"/>
              </a:gs>
              <a:gs pos="90000">
                <a:srgbClr val="DEDAC7"/>
              </a:gs>
              <a:gs pos="15920">
                <a:srgbClr val="92D050"/>
              </a:gs>
              <a:gs pos="0">
                <a:srgbClr val="DCD8C4"/>
              </a:gs>
              <a:gs pos="82000">
                <a:srgbClr val="D8D3BD"/>
              </a:gs>
              <a:gs pos="59000">
                <a:schemeClr val="accent6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pPr eaLnBrk="1" hangingPunct="1"/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 li pored ovoga radite jos neki posao ? U nastavi,privatno,nesto drugo?</a:t>
            </a:r>
            <a:b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80" name="Content Placeholder 12"/>
          <p:cNvGraphicFramePr>
            <a:graphicFrameLocks noGrp="1"/>
          </p:cNvGraphicFramePr>
          <p:nvPr>
            <p:ph idx="1"/>
          </p:nvPr>
        </p:nvGraphicFramePr>
        <p:xfrm>
          <a:off x="1736725" y="1681163"/>
          <a:ext cx="8850313" cy="4124325"/>
        </p:xfrm>
        <a:graphic>
          <a:graphicData uri="http://schemas.openxmlformats.org/presentationml/2006/ole">
            <p:oleObj spid="_x0000_s24580" name="Chart" r:id="rId3" imgW="8829759" imgH="411488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samo dva pitanja:</a:t>
            </a:r>
            <a:endParaRPr lang="sr-Latn-RS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r-Latn-R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ovim poslednjim pitanjem  pretpostavljate,neophodnost dodatnih poslova,kako bi se  prezivljavalo...lakse 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r-Latn-R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se ikada,ista resilo po pitanju nezadovoljstva zaposlenih, na osnovu ovih „studija kvaliteta“ ?</a:t>
            </a:r>
            <a:endParaRPr lang="sr-Latn-RS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5138" y="687962"/>
            <a:ext cx="19014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+mn-cs"/>
              </a:rPr>
              <a:t>hvala</a:t>
            </a: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7631113" y="4757738"/>
            <a:ext cx="4310062" cy="830262"/>
          </a:xfrm>
          <a:prstGeom prst="rect">
            <a:avLst/>
          </a:prstGeom>
          <a:noFill/>
          <a:ln w="9525">
            <a:solidFill>
              <a:srgbClr val="409A2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Brush Script MT" pitchFamily="66" charset="0"/>
              </a:rPr>
              <a:t>Davorka Bosnic</a:t>
            </a:r>
          </a:p>
          <a:p>
            <a:r>
              <a:rPr lang="en-US" sz="2400">
                <a:latin typeface="Brush Script MT" pitchFamily="66" charset="0"/>
              </a:rPr>
              <a:t>Dipl.psiholog ZZJZ Sombor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</TotalTime>
  <Words>131</Words>
  <Application>Microsoft Office PowerPoint</Application>
  <PresentationFormat>Custom</PresentationFormat>
  <Paragraphs>27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Trebuchet MS</vt:lpstr>
      <vt:lpstr>Wingdings 3</vt:lpstr>
      <vt:lpstr>Calibri</vt:lpstr>
      <vt:lpstr>Times New Roman</vt:lpstr>
      <vt:lpstr>Brush Script MT</vt:lpstr>
      <vt:lpstr>Facet</vt:lpstr>
      <vt:lpstr>Facet</vt:lpstr>
      <vt:lpstr>Facet</vt:lpstr>
      <vt:lpstr>Facet</vt:lpstr>
      <vt:lpstr>Microsoft Excel Chart</vt:lpstr>
      <vt:lpstr>Microsoft Office Excel Chart</vt:lpstr>
      <vt:lpstr>ZADOVOLJSTVO ZAPOSLENIH ZDRAVSTVENIH RADNIKA  2015 ZZJZ Sombor</vt:lpstr>
      <vt:lpstr>Muski pol = 13 zenski pol = 43 missing = 3</vt:lpstr>
      <vt:lpstr>Slide 3</vt:lpstr>
      <vt:lpstr>Slide 4</vt:lpstr>
      <vt:lpstr>Slide 5</vt:lpstr>
      <vt:lpstr>*</vt:lpstr>
      <vt:lpstr>Slide 7</vt:lpstr>
      <vt:lpstr>I samo dva pitanja: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ZDRAVSTVENIH RADNIKA  2015 ZAPADNO BACKI OKRUG</dc:title>
  <dc:creator>Korisnik</dc:creator>
  <cp:lastModifiedBy>Statistika</cp:lastModifiedBy>
  <cp:revision>55</cp:revision>
  <dcterms:created xsi:type="dcterms:W3CDTF">2016-01-18T10:07:39Z</dcterms:created>
  <dcterms:modified xsi:type="dcterms:W3CDTF">2016-09-21T08:17:09Z</dcterms:modified>
</cp:coreProperties>
</file>