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4C44-284E-40E6-9A90-1E47DF0A66D4}" type="doc">
      <dgm:prSet loTypeId="urn:microsoft.com/office/officeart/2005/8/layout/vList4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sr-Latn-RS"/>
        </a:p>
      </dgm:t>
    </dgm:pt>
    <dgm:pt modelId="{3FD166BF-9C2D-48D2-A911-63A246DC6938}">
      <dgm:prSet phldrT="[Text]" custT="1"/>
      <dgm:spPr/>
      <dgm:t>
        <a:bodyPr/>
        <a:lstStyle/>
        <a:p>
          <a:r>
            <a:rPr lang="sr-Latn-RS" sz="2800" dirty="0" smtClean="0"/>
            <a:t>DZ Apatin 259</a:t>
          </a:r>
        </a:p>
        <a:p>
          <a:r>
            <a:rPr lang="sr-Latn-RS" sz="2800" dirty="0" smtClean="0"/>
            <a:t>DZ Kula 34</a:t>
          </a:r>
        </a:p>
        <a:p>
          <a:r>
            <a:rPr lang="sr-Latn-RS" sz="2800" dirty="0" smtClean="0"/>
            <a:t>DZ Odzaci 66</a:t>
          </a:r>
        </a:p>
        <a:p>
          <a:r>
            <a:rPr lang="sr-Latn-RS" sz="2800" dirty="0" smtClean="0"/>
            <a:t>DZ Sombor 224</a:t>
          </a:r>
          <a:endParaRPr lang="sr-Latn-RS" sz="2800" dirty="0"/>
        </a:p>
      </dgm:t>
    </dgm:pt>
    <dgm:pt modelId="{D330C9DA-ABE1-456B-AB16-1B3E23A8D2E2}" type="parTrans" cxnId="{339618D2-0504-473E-B457-666CAA66AF3B}">
      <dgm:prSet/>
      <dgm:spPr/>
      <dgm:t>
        <a:bodyPr/>
        <a:lstStyle/>
        <a:p>
          <a:endParaRPr lang="sr-Latn-RS"/>
        </a:p>
      </dgm:t>
    </dgm:pt>
    <dgm:pt modelId="{F9F93CEE-A8C2-4FB4-B76A-0D001BCE2C7D}" type="sibTrans" cxnId="{339618D2-0504-473E-B457-666CAA66AF3B}">
      <dgm:prSet/>
      <dgm:spPr/>
      <dgm:t>
        <a:bodyPr/>
        <a:lstStyle/>
        <a:p>
          <a:endParaRPr lang="sr-Latn-RS"/>
        </a:p>
      </dgm:t>
    </dgm:pt>
    <dgm:pt modelId="{6025E556-E2D1-4CA3-A622-642E221CF177}" type="pres">
      <dgm:prSet presAssocID="{2C5E4C44-284E-40E6-9A90-1E47DF0A66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47D9E32-E280-4639-93D9-3A072F2DB49A}" type="pres">
      <dgm:prSet presAssocID="{3FD166BF-9C2D-48D2-A911-63A246DC6938}" presName="comp" presStyleCnt="0"/>
      <dgm:spPr/>
    </dgm:pt>
    <dgm:pt modelId="{14999BB7-9B07-4FA4-9B36-9A1A9198D7A7}" type="pres">
      <dgm:prSet presAssocID="{3FD166BF-9C2D-48D2-A911-63A246DC6938}" presName="box" presStyleLbl="node1" presStyleIdx="0" presStyleCnt="1"/>
      <dgm:spPr/>
      <dgm:t>
        <a:bodyPr/>
        <a:lstStyle/>
        <a:p>
          <a:endParaRPr lang="sr-Latn-RS"/>
        </a:p>
      </dgm:t>
    </dgm:pt>
    <dgm:pt modelId="{B25444AA-B6ED-41D4-A3C4-A20DD4B73EC1}" type="pres">
      <dgm:prSet presAssocID="{3FD166BF-9C2D-48D2-A911-63A246DC693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8000" r="-28000"/>
          </a:stretch>
        </a:blipFill>
      </dgm:spPr>
    </dgm:pt>
    <dgm:pt modelId="{9B6DFD86-385E-404C-968A-850B0FA5F660}" type="pres">
      <dgm:prSet presAssocID="{3FD166BF-9C2D-48D2-A911-63A246DC69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045A9DD-1426-436B-B659-A92C6D0AEF4B}" type="presOf" srcId="{3FD166BF-9C2D-48D2-A911-63A246DC6938}" destId="{9B6DFD86-385E-404C-968A-850B0FA5F660}" srcOrd="1" destOrd="0" presId="urn:microsoft.com/office/officeart/2005/8/layout/vList4"/>
    <dgm:cxn modelId="{B7C6A279-39C6-49D5-9129-996A9A6FCBAF}" type="presOf" srcId="{2C5E4C44-284E-40E6-9A90-1E47DF0A66D4}" destId="{6025E556-E2D1-4CA3-A622-642E221CF177}" srcOrd="0" destOrd="0" presId="urn:microsoft.com/office/officeart/2005/8/layout/vList4"/>
    <dgm:cxn modelId="{383FDB4A-1DBC-4926-B39F-FB6E45E21347}" type="presOf" srcId="{3FD166BF-9C2D-48D2-A911-63A246DC6938}" destId="{14999BB7-9B07-4FA4-9B36-9A1A9198D7A7}" srcOrd="0" destOrd="0" presId="urn:microsoft.com/office/officeart/2005/8/layout/vList4"/>
    <dgm:cxn modelId="{339618D2-0504-473E-B457-666CAA66AF3B}" srcId="{2C5E4C44-284E-40E6-9A90-1E47DF0A66D4}" destId="{3FD166BF-9C2D-48D2-A911-63A246DC6938}" srcOrd="0" destOrd="0" parTransId="{D330C9DA-ABE1-456B-AB16-1B3E23A8D2E2}" sibTransId="{F9F93CEE-A8C2-4FB4-B76A-0D001BCE2C7D}"/>
    <dgm:cxn modelId="{B7C1F4D6-9EB9-45E3-BEAB-E86B97289128}" type="presParOf" srcId="{6025E556-E2D1-4CA3-A622-642E221CF177}" destId="{F47D9E32-E280-4639-93D9-3A072F2DB49A}" srcOrd="0" destOrd="0" presId="urn:microsoft.com/office/officeart/2005/8/layout/vList4"/>
    <dgm:cxn modelId="{2DCD5448-8219-41BD-8BD5-BAFAE692CE5A}" type="presParOf" srcId="{F47D9E32-E280-4639-93D9-3A072F2DB49A}" destId="{14999BB7-9B07-4FA4-9B36-9A1A9198D7A7}" srcOrd="0" destOrd="0" presId="urn:microsoft.com/office/officeart/2005/8/layout/vList4"/>
    <dgm:cxn modelId="{80593BDD-6385-44FD-A9AF-9C7832A7CD81}" type="presParOf" srcId="{F47D9E32-E280-4639-93D9-3A072F2DB49A}" destId="{B25444AA-B6ED-41D4-A3C4-A20DD4B73EC1}" srcOrd="1" destOrd="0" presId="urn:microsoft.com/office/officeart/2005/8/layout/vList4"/>
    <dgm:cxn modelId="{9A62C6BB-23EE-4448-890D-88A61091E955}" type="presParOf" srcId="{F47D9E32-E280-4639-93D9-3A072F2DB49A}" destId="{9B6DFD86-385E-404C-968A-850B0FA5F6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21B4-6B82-419C-A76E-E49EA54AA991}" type="doc">
      <dgm:prSet loTypeId="urn:microsoft.com/office/officeart/2005/8/layout/vList4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sr-Latn-RS"/>
        </a:p>
      </dgm:t>
    </dgm:pt>
    <dgm:pt modelId="{20314A59-A912-4B46-8E61-B3DF0D6BABFA}">
      <dgm:prSet phldrT="[Text]" custT="1"/>
      <dgm:spPr/>
      <dgm:t>
        <a:bodyPr/>
        <a:lstStyle/>
        <a:p>
          <a:r>
            <a:rPr lang="sr-Latn-RS" sz="2800" dirty="0" smtClean="0"/>
            <a:t>Ginekologija 126</a:t>
          </a:r>
        </a:p>
        <a:p>
          <a:r>
            <a:rPr lang="sr-Latn-RS" sz="2800" dirty="0" smtClean="0"/>
            <a:t>Opsta medicina 242</a:t>
          </a:r>
        </a:p>
        <a:p>
          <a:r>
            <a:rPr lang="sr-Latn-RS" sz="2800" dirty="0" smtClean="0"/>
            <a:t>Pedijatrija 215</a:t>
          </a:r>
          <a:endParaRPr lang="sr-Latn-RS" sz="2800" dirty="0"/>
        </a:p>
      </dgm:t>
    </dgm:pt>
    <dgm:pt modelId="{7FCEBC80-787C-44C1-8DDF-B0FDFC30CBF0}" type="parTrans" cxnId="{D2D11947-C26E-436A-B38B-DA4AD99131F9}">
      <dgm:prSet/>
      <dgm:spPr/>
      <dgm:t>
        <a:bodyPr/>
        <a:lstStyle/>
        <a:p>
          <a:endParaRPr lang="sr-Latn-RS"/>
        </a:p>
      </dgm:t>
    </dgm:pt>
    <dgm:pt modelId="{54523E33-62C9-4745-BD1F-F0FDBD7F9419}" type="sibTrans" cxnId="{D2D11947-C26E-436A-B38B-DA4AD99131F9}">
      <dgm:prSet/>
      <dgm:spPr/>
      <dgm:t>
        <a:bodyPr/>
        <a:lstStyle/>
        <a:p>
          <a:endParaRPr lang="sr-Latn-RS"/>
        </a:p>
      </dgm:t>
    </dgm:pt>
    <dgm:pt modelId="{96B4949E-5F3E-4689-9F0D-46F3142C37E3}" type="pres">
      <dgm:prSet presAssocID="{67C521B4-6B82-419C-A76E-E49EA54AA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912EFAD-924D-4F49-ABDF-1C76CF2EDF37}" type="pres">
      <dgm:prSet presAssocID="{20314A59-A912-4B46-8E61-B3DF0D6BABFA}" presName="comp" presStyleCnt="0"/>
      <dgm:spPr/>
    </dgm:pt>
    <dgm:pt modelId="{575D9103-F796-416F-BC74-DFF3220A4DB1}" type="pres">
      <dgm:prSet presAssocID="{20314A59-A912-4B46-8E61-B3DF0D6BABFA}" presName="box" presStyleLbl="node1" presStyleIdx="0" presStyleCnt="1"/>
      <dgm:spPr/>
      <dgm:t>
        <a:bodyPr/>
        <a:lstStyle/>
        <a:p>
          <a:endParaRPr lang="sr-Latn-RS"/>
        </a:p>
      </dgm:t>
    </dgm:pt>
    <dgm:pt modelId="{A10ED2D0-0AA0-4A06-9195-44861BB93B3A}" type="pres">
      <dgm:prSet presAssocID="{20314A59-A912-4B46-8E61-B3DF0D6BABFA}" presName="img" presStyleLbl="fgImgPlace1" presStyleIdx="0" presStyleCnt="1" custScaleX="90252" custScaleY="90504" custLinFactNeighborX="-19108" custLinFactNeighborY="-18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40000" r="-40000"/>
          </a:stretch>
        </a:blipFill>
      </dgm:spPr>
    </dgm:pt>
    <dgm:pt modelId="{184134D7-26DA-4B9F-9BDA-CF454E1C7BA5}" type="pres">
      <dgm:prSet presAssocID="{20314A59-A912-4B46-8E61-B3DF0D6BA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2D11947-C26E-436A-B38B-DA4AD99131F9}" srcId="{67C521B4-6B82-419C-A76E-E49EA54AA991}" destId="{20314A59-A912-4B46-8E61-B3DF0D6BABFA}" srcOrd="0" destOrd="0" parTransId="{7FCEBC80-787C-44C1-8DDF-B0FDFC30CBF0}" sibTransId="{54523E33-62C9-4745-BD1F-F0FDBD7F9419}"/>
    <dgm:cxn modelId="{A141BDA5-2F91-400E-812F-9D201F99D42D}" type="presOf" srcId="{20314A59-A912-4B46-8E61-B3DF0D6BABFA}" destId="{184134D7-26DA-4B9F-9BDA-CF454E1C7BA5}" srcOrd="1" destOrd="0" presId="urn:microsoft.com/office/officeart/2005/8/layout/vList4"/>
    <dgm:cxn modelId="{A5DAE91A-029F-4CAC-BCDE-639B9D44843D}" type="presOf" srcId="{20314A59-A912-4B46-8E61-B3DF0D6BABFA}" destId="{575D9103-F796-416F-BC74-DFF3220A4DB1}" srcOrd="0" destOrd="0" presId="urn:microsoft.com/office/officeart/2005/8/layout/vList4"/>
    <dgm:cxn modelId="{638EAE6E-05E9-4DA8-A391-140A8F624587}" type="presOf" srcId="{67C521B4-6B82-419C-A76E-E49EA54AA991}" destId="{96B4949E-5F3E-4689-9F0D-46F3142C37E3}" srcOrd="0" destOrd="0" presId="urn:microsoft.com/office/officeart/2005/8/layout/vList4"/>
    <dgm:cxn modelId="{73576677-71F6-413A-B6F9-3E846473FCEB}" type="presParOf" srcId="{96B4949E-5F3E-4689-9F0D-46F3142C37E3}" destId="{8912EFAD-924D-4F49-ABDF-1C76CF2EDF37}" srcOrd="0" destOrd="0" presId="urn:microsoft.com/office/officeart/2005/8/layout/vList4"/>
    <dgm:cxn modelId="{F6061DF6-9ED3-4642-AE5A-C84273F7EF37}" type="presParOf" srcId="{8912EFAD-924D-4F49-ABDF-1C76CF2EDF37}" destId="{575D9103-F796-416F-BC74-DFF3220A4DB1}" srcOrd="0" destOrd="0" presId="urn:microsoft.com/office/officeart/2005/8/layout/vList4"/>
    <dgm:cxn modelId="{E6856FE7-1271-4A9D-89A8-198687D5B5D6}" type="presParOf" srcId="{8912EFAD-924D-4F49-ABDF-1C76CF2EDF37}" destId="{A10ED2D0-0AA0-4A06-9195-44861BB93B3A}" srcOrd="1" destOrd="0" presId="urn:microsoft.com/office/officeart/2005/8/layout/vList4"/>
    <dgm:cxn modelId="{46B69960-94B0-442A-BD5F-C21F3433A9DA}" type="presParOf" srcId="{8912EFAD-924D-4F49-ABDF-1C76CF2EDF37}" destId="{184134D7-26DA-4B9F-9BDA-CF454E1C7B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69F5-3310-47A1-BAE6-786462862264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7C6C3-400A-4684-B16A-B09F9B828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DBE0-B52C-4C5F-8EE6-4078D14EA6C7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6F0F-39CD-4878-9CCB-8BF625A9C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09CD-BCF9-4905-B28C-E816714BA8D7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223C-80B1-40E3-8B80-ADE09D6DF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641A-CD9F-4DA6-83BA-9B429444372A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2D58-D4BE-40DC-BC58-CD576B59C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F113-0898-4D9D-AA47-3FC58C45A231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9B20-C865-4372-BF16-1CB4A69AE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17BA-6E1E-4405-AFA8-A55AAB51D537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62B0-E9A7-472C-A9BF-85737BC3A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E32DF-EDB4-4CC6-A978-99E7660F7007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B40A-D728-4217-8F8F-3374DB10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8C26-0389-4DB5-93BC-CDC4EFCD4E86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BC9E-CC72-4AC9-9D3C-25D9E630D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772F-FB2A-4D2D-A9AC-96149B58734F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6474-5BCC-4BA9-8F85-798A3ED29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146B-1249-447A-BE17-7DE335E3A0F1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81A9-2FF8-4980-9860-ADDC68EA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4AB2-92E5-4270-A5B7-05707B2BF3BD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7A12-E18D-4898-AC19-D54DF528B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33217-3ED9-4E0F-9FAB-356FCC5F8160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32D6-860F-4DD1-ABEB-A33EC20E7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3702-1A96-4636-8978-C1DB13D1DD6B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EBE3-DDA2-49DF-BE7C-1843C700F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FA75-D511-44BA-8795-9E9CDA8D6626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EF48-22AA-4E35-B7ED-EF895BD99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4A04-40AC-4C1A-A411-278ADEAF87AE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7F1E-7A0A-4B9E-8E27-C7F324C64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7FD4-E802-4B7D-AEB4-78E816429E30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B02F-B3C1-42BE-9DCC-D9C33D490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9EAE-48CB-4E0F-A9F2-B8967733C879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675C-2432-4995-9349-8BFC5420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C18FE58-1C82-40ED-9097-4CF7F3DB0C11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3E805F5-A1DD-4269-BA9F-8BB6448D9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5" r:id="rId7"/>
    <p:sldLayoutId id="2147483672" r:id="rId8"/>
    <p:sldLayoutId id="2147483664" r:id="rId9"/>
    <p:sldLayoutId id="2147483663" r:id="rId10"/>
    <p:sldLayoutId id="2147483673" r:id="rId11"/>
    <p:sldLayoutId id="2147483674" r:id="rId12"/>
    <p:sldLayoutId id="2147483662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en-US" sz="3200" smtClean="0">
                <a:ln>
                  <a:noFill/>
                </a:ln>
              </a:rPr>
              <a:t>Zadovoljstvo korisnika uslugama izabranog lekara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/>
          <a:lstStyle/>
          <a:p>
            <a:pPr eaLnBrk="1" fontAlgn="auto" hangingPunct="1">
              <a:buFont typeface="Arial"/>
              <a:buNone/>
              <a:defRPr/>
            </a:pPr>
            <a:r>
              <a:rPr lang="sr-Latn-RS" dirty="0" smtClean="0"/>
              <a:t>ZB OKRUG 2016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99000">
              <a:schemeClr val="bg1">
                <a:lumMod val="8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8328" y="2967335"/>
            <a:ext cx="42953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Your text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2975" y="982663"/>
            <a:ext cx="10287000" cy="1303337"/>
          </a:xfrm>
          <a:gradFill flip="none" rotWithShape="1">
            <a:gsLst>
              <a:gs pos="0">
                <a:srgbClr val="00B0F0"/>
              </a:gs>
              <a:gs pos="99000">
                <a:schemeClr val="bg1">
                  <a:lumMod val="85000"/>
                </a:schemeClr>
              </a:gs>
              <a:gs pos="54000">
                <a:schemeClr val="accent1">
                  <a:lumMod val="20000"/>
                  <a:lumOff val="80000"/>
                </a:schemeClr>
              </a:gs>
              <a:gs pos="19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2975" y="1385888"/>
            <a:ext cx="10287000" cy="4489450"/>
          </a:xfrm>
          <a:gradFill flip="none" rotWithShape="1">
            <a:gsLst>
              <a:gs pos="0">
                <a:srgbClr val="0070C0"/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9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sr-Latn-R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664" y="2009420"/>
            <a:ext cx="2843988" cy="92333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7372350" y="5461000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Brush Script MT" pitchFamily="66" charset="0"/>
              </a:rPr>
              <a:t>Davorka Bosnic</a:t>
            </a:r>
          </a:p>
          <a:p>
            <a:r>
              <a:rPr lang="en-US" sz="2400">
                <a:solidFill>
                  <a:srgbClr val="0070C0"/>
                </a:solidFill>
                <a:latin typeface="Brush Script MT" pitchFamily="66" charset="0"/>
              </a:rPr>
              <a:t>Dipl.psiholog ZZJZ Sombor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1800" smtClean="0">
                <a:ln>
                  <a:noFill/>
                </a:ln>
                <a:cs typeface="Arial" charset="0"/>
              </a:rPr>
              <a:t>M=178</a:t>
            </a:r>
            <a:br>
              <a:rPr lang="en-US" sz="1800" smtClean="0">
                <a:ln>
                  <a:noFill/>
                </a:ln>
                <a:cs typeface="Arial" charset="0"/>
              </a:rPr>
            </a:br>
            <a:r>
              <a:rPr lang="en-US" sz="1800" smtClean="0">
                <a:ln>
                  <a:noFill/>
                </a:ln>
                <a:cs typeface="Arial" charset="0"/>
              </a:rPr>
              <a:t>Z=392</a:t>
            </a:r>
            <a:br>
              <a:rPr lang="en-US" sz="1800" smtClean="0">
                <a:ln>
                  <a:noFill/>
                </a:ln>
                <a:cs typeface="Arial" charset="0"/>
              </a:rPr>
            </a:br>
            <a:r>
              <a:rPr lang="en-US" sz="1800" smtClean="0">
                <a:ln>
                  <a:noFill/>
                </a:ln>
                <a:cs typeface="Arial" charset="0"/>
              </a:rPr>
              <a:t>missing=13</a:t>
            </a:r>
            <a:br>
              <a:rPr lang="en-US" sz="1800" smtClean="0">
                <a:ln>
                  <a:noFill/>
                </a:ln>
                <a:cs typeface="Arial" charset="0"/>
              </a:rPr>
            </a:br>
            <a:r>
              <a:rPr lang="en-US" sz="1800" smtClean="0">
                <a:ln>
                  <a:noFill/>
                </a:ln>
                <a:cs typeface="Arial" charset="0"/>
              </a:rPr>
              <a:t>starost od 15 - 99 god.</a:t>
            </a:r>
          </a:p>
        </p:txBody>
      </p:sp>
      <p:sp>
        <p:nvSpPr>
          <p:cNvPr id="20484" name="Text Placeholder 4"/>
          <p:cNvSpPr>
            <a:spLocks noGrp="1"/>
          </p:cNvSpPr>
          <p:nvPr>
            <p:ph type="body" idx="1"/>
          </p:nvPr>
        </p:nvSpPr>
        <p:spPr>
          <a:xfrm>
            <a:off x="1295400" y="2659063"/>
            <a:ext cx="4718050" cy="576262"/>
          </a:xfrm>
        </p:spPr>
        <p:txBody>
          <a:bodyPr/>
          <a:lstStyle/>
          <a:p>
            <a:pPr eaLnBrk="1" hangingPunct="1"/>
            <a:r>
              <a:rPr lang="en-US" smtClean="0"/>
              <a:t>ustanove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295400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138" y="2659063"/>
            <a:ext cx="4718050" cy="576262"/>
          </a:xfrm>
        </p:spPr>
        <p:txBody>
          <a:bodyPr/>
          <a:lstStyle/>
          <a:p>
            <a:pPr eaLnBrk="1" hangingPunct="1"/>
            <a:r>
              <a:rPr lang="en-US" smtClean="0"/>
              <a:t>odeljenja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180138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38757" y="872197"/>
            <a:ext cx="3849708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57,1% srednjeg strucnog obrazovanja</a:t>
            </a:r>
          </a:p>
          <a:p>
            <a:r>
              <a:rPr lang="en-US">
                <a:latin typeface="Garamond" pitchFamily="18" charset="0"/>
              </a:rPr>
              <a:t>43,6% osrednjeg materijalnog stanja</a:t>
            </a:r>
          </a:p>
          <a:p>
            <a:r>
              <a:rPr lang="en-US">
                <a:latin typeface="Garamond" pitchFamily="18" charset="0"/>
              </a:rPr>
              <a:t>74,4% samo izabralo svog lekara</a:t>
            </a:r>
          </a:p>
          <a:p>
            <a:r>
              <a:rPr lang="en-US">
                <a:latin typeface="Garamond" pitchFamily="18" charset="0"/>
              </a:rPr>
              <a:t>42,2% zna kako ga moze menjati</a:t>
            </a:r>
          </a:p>
          <a:p>
            <a:r>
              <a:rPr lang="en-US">
                <a:latin typeface="Garamond" pitchFamily="18" charset="0"/>
              </a:rPr>
              <a:t>31,6% ga je i menjalo</a:t>
            </a:r>
          </a:p>
          <a:p>
            <a:r>
              <a:rPr lang="en-US">
                <a:latin typeface="Garamond" pitchFamily="18" charset="0"/>
              </a:rPr>
              <a:t>(uglavnom zboh selidbi i promene praxe)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Broj poseta lekaru</a:t>
            </a:r>
            <a:endParaRPr lang="sr-Latn-R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1508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2506663"/>
          <a:ext cx="9702800" cy="3419475"/>
        </p:xfrm>
        <a:graphic>
          <a:graphicData uri="http://schemas.openxmlformats.org/presentationml/2006/ole">
            <p:oleObj spid="_x0000_s21508" r:id="rId3" imgW="9705673" imgH="3420152" progId="Excel.Char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86363" y="968484"/>
            <a:ext cx="3853876" cy="1477328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</a:gradFill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26,1% svom izabranom lekaru</a:t>
            </a:r>
          </a:p>
          <a:p>
            <a:r>
              <a:rPr lang="en-US">
                <a:latin typeface="Garamond" pitchFamily="18" charset="0"/>
              </a:rPr>
              <a:t>ode nenajavljen... </a:t>
            </a:r>
          </a:p>
          <a:p>
            <a:r>
              <a:rPr lang="en-US">
                <a:latin typeface="Garamond" pitchFamily="18" charset="0"/>
              </a:rPr>
              <a:t>31,6% ceka do tri dana na pregled</a:t>
            </a:r>
          </a:p>
          <a:p>
            <a:r>
              <a:rPr lang="en-US">
                <a:latin typeface="Garamond" pitchFamily="18" charset="0"/>
              </a:rPr>
              <a:t>13,6% ceka vise od tri dana</a:t>
            </a:r>
          </a:p>
          <a:p>
            <a:r>
              <a:rPr lang="en-US">
                <a:latin typeface="Garamond" pitchFamily="18" charset="0"/>
              </a:rPr>
              <a:t>50% je kod svog lekara vise od tri godine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69" y="728914"/>
            <a:ext cx="9601196" cy="9732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8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Vas lekar s vama razgovara o: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2532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1862138"/>
          <a:ext cx="9702800" cy="4322762"/>
        </p:xfrm>
        <a:graphic>
          <a:graphicData uri="http://schemas.openxmlformats.org/presentationml/2006/ole">
            <p:oleObj spid="_x0000_s22532" r:id="rId3" imgW="9705673" imgH="431634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055688" y="968375"/>
            <a:ext cx="3362325" cy="903288"/>
          </a:xfrm>
        </p:spPr>
        <p:txBody>
          <a:bodyPr/>
          <a:lstStyle/>
          <a:p>
            <a:pPr eaLnBrk="1" hangingPunct="1"/>
            <a:r>
              <a:rPr lang="en-US" sz="2800" smtClean="0">
                <a:ln>
                  <a:noFill/>
                </a:ln>
              </a:rPr>
              <a:t>Medicinske sestre...</a:t>
            </a:r>
          </a:p>
        </p:txBody>
      </p:sp>
      <p:graphicFrame>
        <p:nvGraphicFramePr>
          <p:cNvPr id="23554" name="Content Placeholder 7"/>
          <p:cNvGraphicFramePr>
            <a:graphicFrameLocks noGrp="1"/>
          </p:cNvGraphicFramePr>
          <p:nvPr>
            <p:ph idx="1"/>
          </p:nvPr>
        </p:nvGraphicFramePr>
        <p:xfrm>
          <a:off x="484188" y="1651000"/>
          <a:ext cx="11144250" cy="4546600"/>
        </p:xfrm>
        <a:graphic>
          <a:graphicData uri="http://schemas.openxmlformats.org/presentationml/2006/ole">
            <p:oleObj spid="_x0000_s23554" r:id="rId3" imgW="11150550" imgH="454801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883896" cy="6356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Moj lekar...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4580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566863"/>
          <a:ext cx="9702800" cy="4359275"/>
        </p:xfrm>
        <a:graphic>
          <a:graphicData uri="http://schemas.openxmlformats.org/presentationml/2006/ole">
            <p:oleObj spid="_x0000_s24580" r:id="rId3" imgW="9705673" imgH="435901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51" y="602304"/>
            <a:ext cx="3417275" cy="523111"/>
          </a:xfrm>
          <a:gradFill>
            <a:gsLst>
              <a:gs pos="0">
                <a:schemeClr val="bg1">
                  <a:lumMod val="6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Organizacija sluzbe...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5604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074738"/>
          <a:ext cx="9702800" cy="5362575"/>
        </p:xfrm>
        <a:graphic>
          <a:graphicData uri="http://schemas.openxmlformats.org/presentationml/2006/ole">
            <p:oleObj spid="_x0000_s25604" r:id="rId3" imgW="9705673" imgH="536494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766" y="750312"/>
            <a:ext cx="3611449" cy="537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Placanja...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6628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339850"/>
          <a:ext cx="9702800" cy="4586288"/>
        </p:xfrm>
        <a:graphic>
          <a:graphicData uri="http://schemas.openxmlformats.org/presentationml/2006/ole">
            <p:oleObj spid="_x0000_s26628" r:id="rId3" imgW="9705673" imgH="4584589" progId="Excel.Chart.8">
              <p:embed/>
            </p:oleObj>
          </a:graphicData>
        </a:graphic>
      </p:graphicFrame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5683250" y="557213"/>
            <a:ext cx="52212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16% nije otislo na potreban pregled, jer nije imalo novca!</a:t>
            </a:r>
          </a:p>
          <a:p>
            <a:r>
              <a:rPr lang="en-US">
                <a:latin typeface="Garamond" pitchFamily="18" charset="0"/>
              </a:rPr>
              <a:t>11,7% se ne seca</a:t>
            </a:r>
          </a:p>
          <a:p>
            <a:r>
              <a:rPr lang="en-US">
                <a:latin typeface="Garamond" pitchFamily="18" charset="0"/>
              </a:rPr>
              <a:t>6,3% nije odgovorilo na pitanje.                       (34% ?)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gradFill>
            <a:gsLst>
              <a:gs pos="0">
                <a:srgbClr val="0070C0"/>
              </a:gs>
              <a:gs pos="99000">
                <a:schemeClr val="bg1">
                  <a:lumMod val="85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6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2800" smtClean="0">
                <a:ln>
                  <a:noFill/>
                </a:ln>
                <a:cs typeface="Arial" charset="0"/>
              </a:rPr>
              <a:t>Uzevsi sve u obzir,procenite vase zadovoljstvo zdravstvenom zastitom ove sluzbe</a:t>
            </a:r>
          </a:p>
        </p:txBody>
      </p:sp>
      <p:graphicFrame>
        <p:nvGraphicFramePr>
          <p:cNvPr id="27652" name="Content Placeholder 12"/>
          <p:cNvGraphicFramePr>
            <a:graphicFrameLocks noGrp="1"/>
          </p:cNvGraphicFramePr>
          <p:nvPr>
            <p:ph idx="1"/>
          </p:nvPr>
        </p:nvGraphicFramePr>
        <p:xfrm>
          <a:off x="1244600" y="2506663"/>
          <a:ext cx="9702800" cy="3419475"/>
        </p:xfrm>
        <a:graphic>
          <a:graphicData uri="http://schemas.openxmlformats.org/presentationml/2006/ole">
            <p:oleObj spid="_x0000_s27652" r:id="rId3" imgW="9705673" imgH="342015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1289</TotalTime>
  <Words>128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Garamond</vt:lpstr>
      <vt:lpstr>Calibri</vt:lpstr>
      <vt:lpstr>Brush Script MT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Microsoft Excel Chart</vt:lpstr>
      <vt:lpstr>Zadovoljstvo korisnika uslugama izabranog lekara</vt:lpstr>
      <vt:lpstr>Slide 2</vt:lpstr>
      <vt:lpstr>Slide 3</vt:lpstr>
      <vt:lpstr>Slide 4</vt:lpstr>
      <vt:lpstr>Medicinske sestre...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Statistika</cp:lastModifiedBy>
  <cp:revision>45</cp:revision>
  <dcterms:created xsi:type="dcterms:W3CDTF">2016-01-25T08:12:12Z</dcterms:created>
  <dcterms:modified xsi:type="dcterms:W3CDTF">2017-07-12T07:13:24Z</dcterms:modified>
</cp:coreProperties>
</file>