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0CFDF-A0EA-4EFF-806A-FD3A461D4722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sr-Latn-RS"/>
        </a:p>
      </dgm:t>
    </dgm:pt>
    <dgm:pt modelId="{57C12E8E-A958-42ED-A46E-D12B42442B62}">
      <dgm:prSet phldrT="[Text]" custT="1"/>
      <dgm:spPr/>
      <dgm:t>
        <a:bodyPr/>
        <a:lstStyle/>
        <a:p>
          <a:r>
            <a:rPr lang="sr-Latn-RS" sz="4000" dirty="0" smtClean="0">
              <a:solidFill>
                <a:schemeClr val="tx1"/>
              </a:solidFill>
            </a:rPr>
            <a:t>DZ Apatin  N=30</a:t>
          </a:r>
          <a:endParaRPr lang="sr-Latn-RS" sz="4000" dirty="0">
            <a:solidFill>
              <a:schemeClr val="tx1"/>
            </a:solidFill>
          </a:endParaRPr>
        </a:p>
      </dgm:t>
    </dgm:pt>
    <dgm:pt modelId="{5E0D1EEA-80B9-472F-BEBA-74B9799070D8}" type="parTrans" cxnId="{7DEBE7E6-138B-4C27-8B7F-BB4C9A9253F8}">
      <dgm:prSet/>
      <dgm:spPr/>
      <dgm:t>
        <a:bodyPr/>
        <a:lstStyle/>
        <a:p>
          <a:endParaRPr lang="sr-Latn-RS"/>
        </a:p>
      </dgm:t>
    </dgm:pt>
    <dgm:pt modelId="{EB7576AF-074C-49AE-A8E3-F9C16289DF21}" type="sibTrans" cxnId="{7DEBE7E6-138B-4C27-8B7F-BB4C9A9253F8}">
      <dgm:prSet/>
      <dgm:spPr/>
      <dgm:t>
        <a:bodyPr/>
        <a:lstStyle/>
        <a:p>
          <a:endParaRPr lang="sr-Latn-RS"/>
        </a:p>
      </dgm:t>
    </dgm:pt>
    <dgm:pt modelId="{903655AB-3873-4247-8B05-B40340793FE3}">
      <dgm:prSet phldrT="[Text]" custT="1"/>
      <dgm:spPr/>
      <dgm:t>
        <a:bodyPr/>
        <a:lstStyle/>
        <a:p>
          <a:r>
            <a:rPr lang="sr-Latn-RS" sz="4000" dirty="0" smtClean="0"/>
            <a:t>DZ Kula    N=23</a:t>
          </a:r>
          <a:endParaRPr lang="sr-Latn-RS" sz="4000" dirty="0"/>
        </a:p>
      </dgm:t>
    </dgm:pt>
    <dgm:pt modelId="{D4566291-60B9-44BF-8103-0AECC4CE3C4A}" type="parTrans" cxnId="{905EDF64-47B4-4571-AF01-C190780D0BF4}">
      <dgm:prSet/>
      <dgm:spPr/>
      <dgm:t>
        <a:bodyPr/>
        <a:lstStyle/>
        <a:p>
          <a:endParaRPr lang="sr-Latn-RS"/>
        </a:p>
      </dgm:t>
    </dgm:pt>
    <dgm:pt modelId="{39CDE710-1A10-483F-AF5B-D945F5DE3F4D}" type="sibTrans" cxnId="{905EDF64-47B4-4571-AF01-C190780D0BF4}">
      <dgm:prSet/>
      <dgm:spPr/>
      <dgm:t>
        <a:bodyPr/>
        <a:lstStyle/>
        <a:p>
          <a:endParaRPr lang="sr-Latn-RS"/>
        </a:p>
      </dgm:t>
    </dgm:pt>
    <dgm:pt modelId="{7B5F32FD-CE57-4034-A049-5A1372AABA00}">
      <dgm:prSet phldrT="[Text]" custT="1"/>
      <dgm:spPr/>
      <dgm:t>
        <a:bodyPr/>
        <a:lstStyle/>
        <a:p>
          <a:r>
            <a:rPr lang="sr-Latn-RS" sz="4000" dirty="0" smtClean="0"/>
            <a:t>Opsta bolnica Sombor N=152</a:t>
          </a:r>
          <a:endParaRPr lang="sr-Latn-RS" sz="4000" dirty="0"/>
        </a:p>
      </dgm:t>
    </dgm:pt>
    <dgm:pt modelId="{9FD7CDE3-8219-4825-8FEC-1E81A2973FDF}" type="sibTrans" cxnId="{94C69C4C-4634-4C89-ACD7-3CE2977069BF}">
      <dgm:prSet/>
      <dgm:spPr/>
      <dgm:t>
        <a:bodyPr/>
        <a:lstStyle/>
        <a:p>
          <a:endParaRPr lang="sr-Latn-RS"/>
        </a:p>
      </dgm:t>
    </dgm:pt>
    <dgm:pt modelId="{69886256-C80C-45E5-A049-E79D5BD87480}" type="parTrans" cxnId="{94C69C4C-4634-4C89-ACD7-3CE2977069BF}">
      <dgm:prSet/>
      <dgm:spPr/>
      <dgm:t>
        <a:bodyPr/>
        <a:lstStyle/>
        <a:p>
          <a:endParaRPr lang="sr-Latn-RS"/>
        </a:p>
      </dgm:t>
    </dgm:pt>
    <dgm:pt modelId="{667E3866-923D-400B-BA74-75A812834036}">
      <dgm:prSet phldrT="[Text]" custT="1"/>
      <dgm:spPr/>
      <dgm:t>
        <a:bodyPr/>
        <a:lstStyle/>
        <a:p>
          <a:r>
            <a:rPr lang="sr-Latn-RS" sz="4000" dirty="0" smtClean="0">
              <a:solidFill>
                <a:schemeClr val="tx1"/>
              </a:solidFill>
            </a:rPr>
            <a:t>DZ Odzaci   N=20</a:t>
          </a:r>
          <a:endParaRPr lang="sr-Latn-RS" sz="4000" dirty="0">
            <a:solidFill>
              <a:schemeClr val="tx1"/>
            </a:solidFill>
          </a:endParaRPr>
        </a:p>
      </dgm:t>
    </dgm:pt>
    <dgm:pt modelId="{E877012F-0A3D-4F38-89C4-C820148921E0}" type="sibTrans" cxnId="{CD15AB74-6B4A-4641-ABB4-3CE2CFDE8ACD}">
      <dgm:prSet/>
      <dgm:spPr/>
      <dgm:t>
        <a:bodyPr/>
        <a:lstStyle/>
        <a:p>
          <a:endParaRPr lang="sr-Latn-RS"/>
        </a:p>
      </dgm:t>
    </dgm:pt>
    <dgm:pt modelId="{301A3555-5DD9-4E63-BFB1-0B49B8224FBE}" type="parTrans" cxnId="{CD15AB74-6B4A-4641-ABB4-3CE2CFDE8ACD}">
      <dgm:prSet/>
      <dgm:spPr/>
      <dgm:t>
        <a:bodyPr/>
        <a:lstStyle/>
        <a:p>
          <a:endParaRPr lang="sr-Latn-RS"/>
        </a:p>
      </dgm:t>
    </dgm:pt>
    <dgm:pt modelId="{AE7DF069-6582-4BA7-90E9-B6433BC30F87}" type="pres">
      <dgm:prSet presAssocID="{5B90CFDF-A0EA-4EFF-806A-FD3A461D4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CAFA239-ECC2-40B8-BE7C-1BB71AC9BA3E}" type="pres">
      <dgm:prSet presAssocID="{57C12E8E-A958-42ED-A46E-D12B42442B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1E53A86-E084-4CF9-A883-AB6645E99269}" type="pres">
      <dgm:prSet presAssocID="{57C12E8E-A958-42ED-A46E-D12B42442B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581D470-3588-4F40-86C7-32F446DEEE21}" type="pres">
      <dgm:prSet presAssocID="{667E3866-923D-400B-BA74-75A812834036}" presName="parentText" presStyleLbl="node1" presStyleIdx="1" presStyleCnt="2" custLinFactNeighborX="1083" custLinFactNeighborY="137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3E25256-2418-4304-BE71-CDBA6EF56566}" type="pres">
      <dgm:prSet presAssocID="{667E3866-923D-400B-BA74-75A8128340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BF33BE-5B2F-4976-B358-2C09B9E34B39}" type="presOf" srcId="{7B5F32FD-CE57-4034-A049-5A1372AABA00}" destId="{73E25256-2418-4304-BE71-CDBA6EF56566}" srcOrd="0" destOrd="0" presId="urn:microsoft.com/office/officeart/2005/8/layout/vList2"/>
    <dgm:cxn modelId="{CD15AB74-6B4A-4641-ABB4-3CE2CFDE8ACD}" srcId="{5B90CFDF-A0EA-4EFF-806A-FD3A461D4722}" destId="{667E3866-923D-400B-BA74-75A812834036}" srcOrd="1" destOrd="0" parTransId="{301A3555-5DD9-4E63-BFB1-0B49B8224FBE}" sibTransId="{E877012F-0A3D-4F38-89C4-C820148921E0}"/>
    <dgm:cxn modelId="{905EDF64-47B4-4571-AF01-C190780D0BF4}" srcId="{57C12E8E-A958-42ED-A46E-D12B42442B62}" destId="{903655AB-3873-4247-8B05-B40340793FE3}" srcOrd="0" destOrd="0" parTransId="{D4566291-60B9-44BF-8103-0AECC4CE3C4A}" sibTransId="{39CDE710-1A10-483F-AF5B-D945F5DE3F4D}"/>
    <dgm:cxn modelId="{E43AB018-43B6-4B34-A499-0CF263DC6DAB}" type="presOf" srcId="{5B90CFDF-A0EA-4EFF-806A-FD3A461D4722}" destId="{AE7DF069-6582-4BA7-90E9-B6433BC30F87}" srcOrd="0" destOrd="0" presId="urn:microsoft.com/office/officeart/2005/8/layout/vList2"/>
    <dgm:cxn modelId="{76456431-C8CA-4A61-B083-DFD4B498EA09}" type="presOf" srcId="{903655AB-3873-4247-8B05-B40340793FE3}" destId="{C1E53A86-E084-4CF9-A883-AB6645E99269}" srcOrd="0" destOrd="0" presId="urn:microsoft.com/office/officeart/2005/8/layout/vList2"/>
    <dgm:cxn modelId="{DC16C7CD-5A2D-4420-AD68-766CE6924EFA}" type="presOf" srcId="{667E3866-923D-400B-BA74-75A812834036}" destId="{E581D470-3588-4F40-86C7-32F446DEEE21}" srcOrd="0" destOrd="0" presId="urn:microsoft.com/office/officeart/2005/8/layout/vList2"/>
    <dgm:cxn modelId="{7DEBE7E6-138B-4C27-8B7F-BB4C9A9253F8}" srcId="{5B90CFDF-A0EA-4EFF-806A-FD3A461D4722}" destId="{57C12E8E-A958-42ED-A46E-D12B42442B62}" srcOrd="0" destOrd="0" parTransId="{5E0D1EEA-80B9-472F-BEBA-74B9799070D8}" sibTransId="{EB7576AF-074C-49AE-A8E3-F9C16289DF21}"/>
    <dgm:cxn modelId="{94C69C4C-4634-4C89-ACD7-3CE2977069BF}" srcId="{667E3866-923D-400B-BA74-75A812834036}" destId="{7B5F32FD-CE57-4034-A049-5A1372AABA00}" srcOrd="0" destOrd="0" parTransId="{69886256-C80C-45E5-A049-E79D5BD87480}" sibTransId="{9FD7CDE3-8219-4825-8FEC-1E81A2973FDF}"/>
    <dgm:cxn modelId="{5C38CA3D-C60E-4D1A-8BE7-3C2DE75950E8}" type="presOf" srcId="{57C12E8E-A958-42ED-A46E-D12B42442B62}" destId="{2CAFA239-ECC2-40B8-BE7C-1BB71AC9BA3E}" srcOrd="0" destOrd="0" presId="urn:microsoft.com/office/officeart/2005/8/layout/vList2"/>
    <dgm:cxn modelId="{D84C1175-DC21-4613-ADB7-BC9947035D37}" type="presParOf" srcId="{AE7DF069-6582-4BA7-90E9-B6433BC30F87}" destId="{2CAFA239-ECC2-40B8-BE7C-1BB71AC9BA3E}" srcOrd="0" destOrd="0" presId="urn:microsoft.com/office/officeart/2005/8/layout/vList2"/>
    <dgm:cxn modelId="{964CA506-BD5A-42FC-907A-5E1AFB9AE1C0}" type="presParOf" srcId="{AE7DF069-6582-4BA7-90E9-B6433BC30F87}" destId="{C1E53A86-E084-4CF9-A883-AB6645E99269}" srcOrd="1" destOrd="0" presId="urn:microsoft.com/office/officeart/2005/8/layout/vList2"/>
    <dgm:cxn modelId="{41D8B265-80B1-441A-A55C-3E5B962A54A1}" type="presParOf" srcId="{AE7DF069-6582-4BA7-90E9-B6433BC30F87}" destId="{E581D470-3588-4F40-86C7-32F446DEEE21}" srcOrd="2" destOrd="0" presId="urn:microsoft.com/office/officeart/2005/8/layout/vList2"/>
    <dgm:cxn modelId="{A57201C3-069D-4A79-AEAF-724FEC6CB17B}" type="presParOf" srcId="{AE7DF069-6582-4BA7-90E9-B6433BC30F87}" destId="{73E25256-2418-4304-BE71-CDBA6EF56566}" srcOrd="3" destOrd="0" presId="urn:microsoft.com/office/officeart/2005/8/layout/vList2"/>
  </dgm:cxnLst>
  <dgm:bg>
    <a:gradFill>
      <a:gsLst>
        <a:gs pos="0">
          <a:schemeClr val="accent1">
            <a:lumMod val="5000"/>
            <a:lumOff val="95000"/>
          </a:schemeClr>
        </a:gs>
        <a:gs pos="4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4EE2-7F97-44E6-BB2D-27E839B82E39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6033-E9BB-41C1-98C2-56B4ED206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1A2E-502F-49BF-B193-EAC5774DB01F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8DD9-783F-45A9-B2AA-390D73512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4465-335D-4424-956C-41C9FD976F19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7B09-6880-4FF6-A560-A7242818E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B413-8AC9-43ED-998F-BB0917EE43AC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007-40AB-4975-9E5F-E8FA6076A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3E45-5CF5-4B24-B630-EA4313140998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1E28-938A-4290-A034-767196A7D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B095-B533-47D7-8A6A-8C2A9898306F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3CDC-C56F-410E-B5BC-CCEFA81EA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A777-41FB-4AEB-A935-1F3CF5DE85BC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649D-72E7-45F8-BCD0-1006B86C5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9A51-3F7A-49D5-BA75-9DE7170B485F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DF6D-8BD6-41AD-96B8-A8F1BD2D2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E252-FA0C-4107-A85D-AA4D94C1BA22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4D25-4346-4965-97DE-66D4ACAF1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2FA3-18A5-4CF9-9F57-F663451FB8E3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0D55-6302-4F14-A0EE-4DE8874F5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68F1-08C8-4068-AE67-8DC81FA69545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1900-FCE9-44AA-B69E-7BDDE1E5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A2BC-69B0-4B81-965E-860E747D8443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7D5D-F0B4-47A4-903C-8D758EB05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9309-5E9F-46A5-8592-9FF159C79106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F600-BCD5-4AB7-A9AE-8AD6E58E9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A239-E283-4849-92A4-57A9EA966C0E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3528-8CEF-4D14-A33B-9CB40990A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61FB-0EFE-483A-8D71-A6733D4E80C7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6A2-3E07-4115-ADE0-029C4BF5F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B8CC-58EE-4653-AC4C-16CC66440DE8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027F-19F1-4430-91AD-2B52D5A45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CAB-9072-4DD1-89B7-B511B7BA3155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129F-B27A-484F-8551-1FF57147B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51F429B-3C35-4015-A719-7C0E409EFFD0}" type="datetimeFigureOut">
              <a:rPr lang="en-US"/>
              <a:pPr>
                <a:defRPr/>
              </a:pPr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EEC4948-C468-4108-A069-E3CA6C652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696" r:id="rId7"/>
    <p:sldLayoutId id="2147483703" r:id="rId8"/>
    <p:sldLayoutId id="2147483695" r:id="rId9"/>
    <p:sldLayoutId id="2147483694" r:id="rId10"/>
    <p:sldLayoutId id="2147483704" r:id="rId11"/>
    <p:sldLayoutId id="2147483705" r:id="rId12"/>
    <p:sldLayoutId id="2147483693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57389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specijalistickim sluzbama</a:t>
            </a:r>
            <a:br>
              <a:rPr lang="sr-Latn-R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sr-Latn-R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519" y="4353056"/>
            <a:ext cx="6815669" cy="132080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/>
          <a:p>
            <a:pPr eaLnBrk="1" fontAlgn="auto" hangingPunct="1">
              <a:buFont typeface="Arial"/>
              <a:buNone/>
              <a:defRPr/>
            </a:pPr>
            <a:r>
              <a:rPr lang="sr-Latn-RS" dirty="0" smtClean="0"/>
              <a:t>Zapadno backi okrug</a:t>
            </a: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358" y="916331"/>
            <a:ext cx="3200400" cy="133291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M=99;   44%</a:t>
            </a:r>
            <a:b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Z =121; 53,8%</a:t>
            </a:r>
            <a:b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missing= 5;  2,2%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418138" y="982663"/>
          <a:ext cx="5470525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Starosna dob ispitanih korisnika je </a:t>
            </a:r>
          </a:p>
          <a:p>
            <a:pPr eaLnBrk="1" hangingPunct="1"/>
            <a:r>
              <a:rPr lang="en-US" smtClean="0">
                <a:cs typeface="Arial" charset="0"/>
              </a:rPr>
              <a:t>od 16 -85 godine</a:t>
            </a:r>
          </a:p>
          <a:p>
            <a:pPr eaLnBrk="1" hangingPunct="1"/>
            <a:r>
              <a:rPr lang="en-US" smtClean="0">
                <a:cs typeface="Arial" charset="0"/>
              </a:rPr>
              <a:t>56,9% srednjeg strucnog obrazovanja</a:t>
            </a:r>
          </a:p>
          <a:p>
            <a:pPr eaLnBrk="1" hangingPunct="1"/>
            <a:r>
              <a:rPr lang="en-US" smtClean="0">
                <a:cs typeface="Arial" charset="0"/>
              </a:rPr>
              <a:t>52% osrednjeg materijalnog stanja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499" y="184926"/>
            <a:ext cx="3200400" cy="826478"/>
          </a:xfrm>
          <a:gradFill>
            <a:gsLst>
              <a:gs pos="0">
                <a:schemeClr val="accent2">
                  <a:lumMod val="7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Zadovoljstvo uslovima u specijalistickim sluzbama .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150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02125" y="488950"/>
          <a:ext cx="7250113" cy="5868988"/>
        </p:xfrm>
        <a:graphic>
          <a:graphicData uri="http://schemas.openxmlformats.org/presentationml/2006/ole">
            <p:oleObj spid="_x0000_s21509" name="Chart" r:id="rId3" imgW="7248576" imgH="5867290" progId="Excel.Chart.8">
              <p:embed/>
            </p:oleObj>
          </a:graphicData>
        </a:graphic>
      </p:graphicFrame>
      <p:pic>
        <p:nvPicPr>
          <p:cNvPr id="2151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3650" y="1657350"/>
            <a:ext cx="257175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4614863"/>
            <a:ext cx="24653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1825" y="1562100"/>
            <a:ext cx="10382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2">
                <a:lumMod val="0"/>
                <a:lumOff val="100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702" y="550530"/>
            <a:ext cx="3200400" cy="576775"/>
          </a:xfrm>
          <a:gradFill>
            <a:gsLst>
              <a:gs pos="18000">
                <a:schemeClr val="accent2">
                  <a:alpha val="14000"/>
                  <a:lumMod val="0"/>
                  <a:lumOff val="100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poseta specijalistickim sluzbama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3" name="Content Placeholder 8"/>
          <p:cNvGraphicFramePr>
            <a:graphicFrameLocks noGrp="1"/>
          </p:cNvGraphicFramePr>
          <p:nvPr>
            <p:ph idx="1"/>
          </p:nvPr>
        </p:nvGraphicFramePr>
        <p:xfrm>
          <a:off x="1069975" y="954088"/>
          <a:ext cx="10056813" cy="4995862"/>
        </p:xfrm>
        <a:graphic>
          <a:graphicData uri="http://schemas.openxmlformats.org/presentationml/2006/ole">
            <p:oleObj spid="_x0000_s22533" r:id="rId3" imgW="10059272" imgH="4999153" progId="Excel.Chart.8">
              <p:embed/>
            </p:oleObj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804863" y="5229225"/>
            <a:ext cx="44450" cy="1412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endParaRPr lang="sr-Latn-RS" sz="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986" y="141098"/>
            <a:ext cx="3858044" cy="1477328"/>
          </a:xfrm>
          <a:prstGeom prst="rect">
            <a:avLst/>
          </a:prstGeom>
          <a:gradFill>
            <a:gsLst>
              <a:gs pos="0">
                <a:schemeClr val="accent2">
                  <a:alpha val="14000"/>
                  <a:lumMod val="0"/>
                  <a:lumOff val="10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Garamond" pitchFamily="18" charset="0"/>
              </a:rPr>
              <a:t>Pacijenti su najcesce primljeni istog dana,</a:t>
            </a:r>
          </a:p>
          <a:p>
            <a:pPr>
              <a:defRPr/>
            </a:pPr>
            <a:r>
              <a:rPr lang="en-US">
                <a:latin typeface="Garamond" pitchFamily="18" charset="0"/>
              </a:rPr>
              <a:t>bez zakazivanja(28,4%) ili</a:t>
            </a:r>
          </a:p>
          <a:p>
            <a:pPr>
              <a:defRPr/>
            </a:pPr>
            <a:r>
              <a:rPr lang="en-US">
                <a:latin typeface="Garamond" pitchFamily="18" charset="0"/>
              </a:rPr>
              <a:t>manje od 7 dana 17,3% </a:t>
            </a:r>
          </a:p>
          <a:p>
            <a:pPr>
              <a:defRPr/>
            </a:pPr>
            <a:r>
              <a:rPr lang="en-US">
                <a:latin typeface="Garamond" pitchFamily="18" charset="0"/>
              </a:rPr>
              <a:t>od 15-20 dana (14,7%)</a:t>
            </a:r>
          </a:p>
          <a:p>
            <a:pPr>
              <a:defRPr/>
            </a:pPr>
            <a:r>
              <a:rPr lang="en-US">
                <a:latin typeface="Garamond" pitchFamily="18" charset="0"/>
              </a:rPr>
              <a:t>8,9% vise od trideset 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2">
                <a:lumMod val="0"/>
                <a:lumOff val="10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63" y="0"/>
            <a:ext cx="3489325" cy="44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Content Placeholder 8"/>
          <p:cNvGraphicFramePr>
            <a:graphicFrameLocks noGrp="1"/>
          </p:cNvGraphicFramePr>
          <p:nvPr>
            <p:ph idx="1"/>
          </p:nvPr>
        </p:nvGraphicFramePr>
        <p:xfrm>
          <a:off x="973138" y="754063"/>
          <a:ext cx="10233025" cy="5370512"/>
        </p:xfrm>
        <a:graphic>
          <a:graphicData uri="http://schemas.openxmlformats.org/presentationml/2006/ole">
            <p:oleObj spid="_x0000_s23555" r:id="rId3" imgW="10229975" imgH="53710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528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b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ste pregled specijaliste,kome ste upuceni,morali platiti?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6163" y="990600"/>
          <a:ext cx="10160000" cy="4929188"/>
        </p:xfrm>
        <a:graphic>
          <a:graphicData uri="http://schemas.openxmlformats.org/presentationml/2006/ole">
            <p:oleObj spid="_x0000_s24578" r:id="rId3" imgW="10156816" imgH="493209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655638"/>
            <a:ext cx="10058400" cy="950912"/>
          </a:xfrm>
          <a:gradFill flip="none" rotWithShape="1">
            <a:gsLst>
              <a:gs pos="0">
                <a:srgbClr val="92D050"/>
              </a:gs>
              <a:gs pos="16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Uzevsi sve navedeno u obzir,koliko ste zadovoljni uslugama specijalistickih sluzbi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3" name="Content Placeholder 7"/>
          <p:cNvGraphicFramePr>
            <a:graphicFrameLocks noGrp="1"/>
          </p:cNvGraphicFramePr>
          <p:nvPr>
            <p:ph idx="1"/>
          </p:nvPr>
        </p:nvGraphicFramePr>
        <p:xfrm>
          <a:off x="877888" y="1679575"/>
          <a:ext cx="10637837" cy="4589463"/>
        </p:xfrm>
        <a:graphic>
          <a:graphicData uri="http://schemas.openxmlformats.org/presentationml/2006/ole">
            <p:oleObj spid="_x0000_s25603" r:id="rId3" imgW="10638442" imgH="458458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216" y="1856935"/>
            <a:ext cx="3691685" cy="92333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HVALA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8174038" y="5711825"/>
            <a:ext cx="298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rush Script MT" pitchFamily="66" charset="0"/>
              </a:rPr>
              <a:t>Davorka Bosnic</a:t>
            </a:r>
          </a:p>
          <a:p>
            <a:r>
              <a:rPr lang="en-US">
                <a:latin typeface="Brush Script MT" pitchFamily="66" charset="0"/>
              </a:rPr>
              <a:t>Dipl. Psiholog ZZJZ Sombor,2017.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792</TotalTime>
  <Words>91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</vt:lpstr>
      <vt:lpstr>Garamond</vt:lpstr>
      <vt:lpstr>Calibri</vt:lpstr>
      <vt:lpstr>Times New Roman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Office Excel Chart</vt:lpstr>
      <vt:lpstr>Microsoft Excel Chart</vt:lpstr>
      <vt:lpstr>Slide 1</vt:lpstr>
      <vt:lpstr>Slide 2</vt:lpstr>
      <vt:lpstr>Slide 3</vt:lpstr>
      <vt:lpstr>Slide 4</vt:lpstr>
      <vt:lpstr>iskazi</vt:lpstr>
      <vt:lpstr>Placanja da li ste pregled specijaliste,kome ste upuceni,morali platiti?</vt:lpstr>
      <vt:lpstr>Uzevsi sve navedeno u obzir,koliko ste zadovoljni uslugama specijalistickih sluzbi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specijalistickim sluzbama 2015</dc:title>
  <dc:creator>Korisnik</dc:creator>
  <cp:lastModifiedBy>Statistika</cp:lastModifiedBy>
  <cp:revision>35</cp:revision>
  <dcterms:created xsi:type="dcterms:W3CDTF">2016-01-19T09:57:47Z</dcterms:created>
  <dcterms:modified xsi:type="dcterms:W3CDTF">2017-07-12T07:11:06Z</dcterms:modified>
</cp:coreProperties>
</file>