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comments/comment1.xml" ContentType="application/vnd.openxmlformats-officedocument.presentationml.comment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08" y="-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1-11T10:48:55.276" idx="1">
    <p:pos x="6864" y="1205"/>
    <p:text>premda stidljivo, ali prepoznaje se vaznost i uloga savetovalista u zdravstvenoj zastiti...</p:text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5E4C44-284E-40E6-9A90-1E47DF0A66D4}" type="doc">
      <dgm:prSet loTypeId="urn:microsoft.com/office/officeart/2005/8/layout/vList4" loCatId="list" qsTypeId="urn:microsoft.com/office/officeart/2005/8/quickstyle/simple1#7" qsCatId="simple" csTypeId="urn:microsoft.com/office/officeart/2005/8/colors/accent1_2#5" csCatId="accent1" phldr="1"/>
      <dgm:spPr/>
      <dgm:t>
        <a:bodyPr/>
        <a:lstStyle/>
        <a:p>
          <a:endParaRPr lang="sr-Latn-RS"/>
        </a:p>
      </dgm:t>
    </dgm:pt>
    <dgm:pt modelId="{3FD166BF-9C2D-48D2-A911-63A246DC6938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sr-Latn-R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DZ Apatin 244; 40,2%</a:t>
          </a:r>
        </a:p>
        <a:p>
          <a:r>
            <a:rPr lang="sr-Latn-R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DZ Kula 110; 18,1%</a:t>
          </a:r>
        </a:p>
        <a:p>
          <a:r>
            <a:rPr lang="sr-Latn-R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DZ Odzaci 72; 11,9%</a:t>
          </a:r>
        </a:p>
        <a:p>
          <a:r>
            <a:rPr lang="sr-Latn-R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DZ Sombor 181; 29,8%</a:t>
          </a:r>
          <a:endParaRPr lang="sr-Latn-R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30C9DA-ABE1-456B-AB16-1B3E23A8D2E2}" type="parTrans" cxnId="{339618D2-0504-473E-B457-666CAA66AF3B}">
      <dgm:prSet/>
      <dgm:spPr/>
      <dgm:t>
        <a:bodyPr/>
        <a:lstStyle/>
        <a:p>
          <a:endParaRPr lang="sr-Latn-RS"/>
        </a:p>
      </dgm:t>
    </dgm:pt>
    <dgm:pt modelId="{F9F93CEE-A8C2-4FB4-B76A-0D001BCE2C7D}" type="sibTrans" cxnId="{339618D2-0504-473E-B457-666CAA66AF3B}">
      <dgm:prSet/>
      <dgm:spPr/>
      <dgm:t>
        <a:bodyPr/>
        <a:lstStyle/>
        <a:p>
          <a:endParaRPr lang="sr-Latn-RS"/>
        </a:p>
      </dgm:t>
    </dgm:pt>
    <dgm:pt modelId="{6025E556-E2D1-4CA3-A622-642E221CF177}" type="pres">
      <dgm:prSet presAssocID="{2C5E4C44-284E-40E6-9A90-1E47DF0A66D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F47D9E32-E280-4639-93D9-3A072F2DB49A}" type="pres">
      <dgm:prSet presAssocID="{3FD166BF-9C2D-48D2-A911-63A246DC6938}" presName="comp" presStyleCnt="0"/>
      <dgm:spPr/>
    </dgm:pt>
    <dgm:pt modelId="{14999BB7-9B07-4FA4-9B36-9A1A9198D7A7}" type="pres">
      <dgm:prSet presAssocID="{3FD166BF-9C2D-48D2-A911-63A246DC6938}" presName="box" presStyleLbl="node1" presStyleIdx="0" presStyleCnt="1"/>
      <dgm:spPr/>
      <dgm:t>
        <a:bodyPr/>
        <a:lstStyle/>
        <a:p>
          <a:endParaRPr lang="sr-Latn-RS"/>
        </a:p>
      </dgm:t>
    </dgm:pt>
    <dgm:pt modelId="{B25444AA-B6ED-41D4-A3C4-A20DD4B73EC1}" type="pres">
      <dgm:prSet presAssocID="{3FD166BF-9C2D-48D2-A911-63A246DC6938}" presName="img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8000" r="-28000"/>
          </a:stretch>
        </a:blipFill>
      </dgm:spPr>
    </dgm:pt>
    <dgm:pt modelId="{9B6DFD86-385E-404C-968A-850B0FA5F660}" type="pres">
      <dgm:prSet presAssocID="{3FD166BF-9C2D-48D2-A911-63A246DC6938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D045A9DD-1426-436B-B659-A92C6D0AEF4B}" type="presOf" srcId="{3FD166BF-9C2D-48D2-A911-63A246DC6938}" destId="{9B6DFD86-385E-404C-968A-850B0FA5F660}" srcOrd="1" destOrd="0" presId="urn:microsoft.com/office/officeart/2005/8/layout/vList4"/>
    <dgm:cxn modelId="{B7C6A279-39C6-49D5-9129-996A9A6FCBAF}" type="presOf" srcId="{2C5E4C44-284E-40E6-9A90-1E47DF0A66D4}" destId="{6025E556-E2D1-4CA3-A622-642E221CF177}" srcOrd="0" destOrd="0" presId="urn:microsoft.com/office/officeart/2005/8/layout/vList4"/>
    <dgm:cxn modelId="{383FDB4A-1DBC-4926-B39F-FB6E45E21347}" type="presOf" srcId="{3FD166BF-9C2D-48D2-A911-63A246DC6938}" destId="{14999BB7-9B07-4FA4-9B36-9A1A9198D7A7}" srcOrd="0" destOrd="0" presId="urn:microsoft.com/office/officeart/2005/8/layout/vList4"/>
    <dgm:cxn modelId="{339618D2-0504-473E-B457-666CAA66AF3B}" srcId="{2C5E4C44-284E-40E6-9A90-1E47DF0A66D4}" destId="{3FD166BF-9C2D-48D2-A911-63A246DC6938}" srcOrd="0" destOrd="0" parTransId="{D330C9DA-ABE1-456B-AB16-1B3E23A8D2E2}" sibTransId="{F9F93CEE-A8C2-4FB4-B76A-0D001BCE2C7D}"/>
    <dgm:cxn modelId="{B7C1F4D6-9EB9-45E3-BEAB-E86B97289128}" type="presParOf" srcId="{6025E556-E2D1-4CA3-A622-642E221CF177}" destId="{F47D9E32-E280-4639-93D9-3A072F2DB49A}" srcOrd="0" destOrd="0" presId="urn:microsoft.com/office/officeart/2005/8/layout/vList4"/>
    <dgm:cxn modelId="{2DCD5448-8219-41BD-8BD5-BAFAE692CE5A}" type="presParOf" srcId="{F47D9E32-E280-4639-93D9-3A072F2DB49A}" destId="{14999BB7-9B07-4FA4-9B36-9A1A9198D7A7}" srcOrd="0" destOrd="0" presId="urn:microsoft.com/office/officeart/2005/8/layout/vList4"/>
    <dgm:cxn modelId="{80593BDD-6385-44FD-A9AF-9C7832A7CD81}" type="presParOf" srcId="{F47D9E32-E280-4639-93D9-3A072F2DB49A}" destId="{B25444AA-B6ED-41D4-A3C4-A20DD4B73EC1}" srcOrd="1" destOrd="0" presId="urn:microsoft.com/office/officeart/2005/8/layout/vList4"/>
    <dgm:cxn modelId="{9A62C6BB-23EE-4448-890D-88A61091E955}" type="presParOf" srcId="{F47D9E32-E280-4639-93D9-3A072F2DB49A}" destId="{9B6DFD86-385E-404C-968A-850B0FA5F66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C521B4-6B82-419C-A76E-E49EA54AA991}" type="doc">
      <dgm:prSet loTypeId="urn:microsoft.com/office/officeart/2005/8/layout/vList4" loCatId="list" qsTypeId="urn:microsoft.com/office/officeart/2005/8/quickstyle/simple1#8" qsCatId="simple" csTypeId="urn:microsoft.com/office/officeart/2005/8/colors/accent1_2#6" csCatId="accent1" phldr="1"/>
      <dgm:spPr/>
      <dgm:t>
        <a:bodyPr/>
        <a:lstStyle/>
        <a:p>
          <a:endParaRPr lang="sr-Latn-RS"/>
        </a:p>
      </dgm:t>
    </dgm:pt>
    <dgm:pt modelId="{20314A59-A912-4B46-8E61-B3DF0D6BABFA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sr-Latn-R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Ginekologija 140; 23,1%</a:t>
          </a:r>
        </a:p>
        <a:p>
          <a:r>
            <a:rPr lang="sr-Latn-R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Opsta medicina 232; 38,2%</a:t>
          </a:r>
        </a:p>
        <a:p>
          <a:r>
            <a:rPr lang="sr-Latn-R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Pedijatrija 235; 38,7%</a:t>
          </a:r>
          <a:endParaRPr lang="sr-Latn-R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CEBC80-787C-44C1-8DDF-B0FDFC30CBF0}" type="parTrans" cxnId="{D2D11947-C26E-436A-B38B-DA4AD99131F9}">
      <dgm:prSet/>
      <dgm:spPr/>
      <dgm:t>
        <a:bodyPr/>
        <a:lstStyle/>
        <a:p>
          <a:endParaRPr lang="sr-Latn-RS"/>
        </a:p>
      </dgm:t>
    </dgm:pt>
    <dgm:pt modelId="{54523E33-62C9-4745-BD1F-F0FDBD7F9419}" type="sibTrans" cxnId="{D2D11947-C26E-436A-B38B-DA4AD99131F9}">
      <dgm:prSet/>
      <dgm:spPr/>
      <dgm:t>
        <a:bodyPr/>
        <a:lstStyle/>
        <a:p>
          <a:endParaRPr lang="sr-Latn-RS"/>
        </a:p>
      </dgm:t>
    </dgm:pt>
    <dgm:pt modelId="{96B4949E-5F3E-4689-9F0D-46F3142C37E3}" type="pres">
      <dgm:prSet presAssocID="{67C521B4-6B82-419C-A76E-E49EA54AA99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8912EFAD-924D-4F49-ABDF-1C76CF2EDF37}" type="pres">
      <dgm:prSet presAssocID="{20314A59-A912-4B46-8E61-B3DF0D6BABFA}" presName="comp" presStyleCnt="0"/>
      <dgm:spPr/>
    </dgm:pt>
    <dgm:pt modelId="{575D9103-F796-416F-BC74-DFF3220A4DB1}" type="pres">
      <dgm:prSet presAssocID="{20314A59-A912-4B46-8E61-B3DF0D6BABFA}" presName="box" presStyleLbl="node1" presStyleIdx="0" presStyleCnt="1"/>
      <dgm:spPr/>
      <dgm:t>
        <a:bodyPr/>
        <a:lstStyle/>
        <a:p>
          <a:endParaRPr lang="sr-Latn-RS"/>
        </a:p>
      </dgm:t>
    </dgm:pt>
    <dgm:pt modelId="{A10ED2D0-0AA0-4A06-9195-44861BB93B3A}" type="pres">
      <dgm:prSet presAssocID="{20314A59-A912-4B46-8E61-B3DF0D6BABFA}" presName="img" presStyleLbl="fgImgPlace1" presStyleIdx="0" presStyleCnt="1" custScaleX="90252" custScaleY="90504" custLinFactNeighborX="-19108" custLinFactNeighborY="-183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73000" r="-73000"/>
          </a:stretch>
        </a:blipFill>
      </dgm:spPr>
      <dgm:t>
        <a:bodyPr/>
        <a:lstStyle/>
        <a:p>
          <a:endParaRPr lang="sr-Latn-RS"/>
        </a:p>
      </dgm:t>
    </dgm:pt>
    <dgm:pt modelId="{184134D7-26DA-4B9F-9BDA-CF454E1C7BA5}" type="pres">
      <dgm:prSet presAssocID="{20314A59-A912-4B46-8E61-B3DF0D6BABF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D2D11947-C26E-436A-B38B-DA4AD99131F9}" srcId="{67C521B4-6B82-419C-A76E-E49EA54AA991}" destId="{20314A59-A912-4B46-8E61-B3DF0D6BABFA}" srcOrd="0" destOrd="0" parTransId="{7FCEBC80-787C-44C1-8DDF-B0FDFC30CBF0}" sibTransId="{54523E33-62C9-4745-BD1F-F0FDBD7F9419}"/>
    <dgm:cxn modelId="{A141BDA5-2F91-400E-812F-9D201F99D42D}" type="presOf" srcId="{20314A59-A912-4B46-8E61-B3DF0D6BABFA}" destId="{184134D7-26DA-4B9F-9BDA-CF454E1C7BA5}" srcOrd="1" destOrd="0" presId="urn:microsoft.com/office/officeart/2005/8/layout/vList4"/>
    <dgm:cxn modelId="{A5DAE91A-029F-4CAC-BCDE-639B9D44843D}" type="presOf" srcId="{20314A59-A912-4B46-8E61-B3DF0D6BABFA}" destId="{575D9103-F796-416F-BC74-DFF3220A4DB1}" srcOrd="0" destOrd="0" presId="urn:microsoft.com/office/officeart/2005/8/layout/vList4"/>
    <dgm:cxn modelId="{638EAE6E-05E9-4DA8-A391-140A8F624587}" type="presOf" srcId="{67C521B4-6B82-419C-A76E-E49EA54AA991}" destId="{96B4949E-5F3E-4689-9F0D-46F3142C37E3}" srcOrd="0" destOrd="0" presId="urn:microsoft.com/office/officeart/2005/8/layout/vList4"/>
    <dgm:cxn modelId="{73576677-71F6-413A-B6F9-3E846473FCEB}" type="presParOf" srcId="{96B4949E-5F3E-4689-9F0D-46F3142C37E3}" destId="{8912EFAD-924D-4F49-ABDF-1C76CF2EDF37}" srcOrd="0" destOrd="0" presId="urn:microsoft.com/office/officeart/2005/8/layout/vList4"/>
    <dgm:cxn modelId="{F6061DF6-9ED3-4642-AE5A-C84273F7EF37}" type="presParOf" srcId="{8912EFAD-924D-4F49-ABDF-1C76CF2EDF37}" destId="{575D9103-F796-416F-BC74-DFF3220A4DB1}" srcOrd="0" destOrd="0" presId="urn:microsoft.com/office/officeart/2005/8/layout/vList4"/>
    <dgm:cxn modelId="{E6856FE7-1271-4A9D-89A8-198687D5B5D6}" type="presParOf" srcId="{8912EFAD-924D-4F49-ABDF-1C76CF2EDF37}" destId="{A10ED2D0-0AA0-4A06-9195-44861BB93B3A}" srcOrd="1" destOrd="0" presId="urn:microsoft.com/office/officeart/2005/8/layout/vList4"/>
    <dgm:cxn modelId="{46B69960-94B0-442A-BD5F-C21F3433A9DA}" type="presParOf" srcId="{8912EFAD-924D-4F49-ABDF-1C76CF2EDF37}" destId="{184134D7-26DA-4B9F-9BDA-CF454E1C7BA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9A65F-DEC1-4189-B6FB-2CAF4AE9EFF5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04264-C03D-44D6-9A46-B18F438C44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20526-B200-41DC-A675-F584DA454195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6D63C-ECB9-4B90-B8B5-CAC0A98CF4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2EBE8-E165-4C17-BAF4-09D3E61B8B53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644DD-E09B-44E0-83A6-C0FA36CDD7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1D72E-C883-4C7D-B56C-1A8EA5E8172D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EB772-8BA9-4A7F-9DC0-2B18DAA198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A51DB-DC27-4821-B53E-99A9E8C77EA9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60BB6-2348-4057-B8B0-C4A5FC8F6E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8720B-CC57-4D25-A5E5-A7867A8B43C2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CCDF2-3DA5-410F-B56C-0D68B48C5D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C46BA-E25F-4293-AACA-F6D10315FCB3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F058E-56EF-46CD-AD09-5FEA369862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72362-2CE9-489D-9398-7D97D5D64989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FED8A-888E-430C-87D7-9D8F8B3F23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54091-89F7-4D8B-9C99-F8F1B42E4204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B5BE3-2D69-4E22-9FBF-F8B7B359E5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0FB62AA4-0EE4-4B51-9E39-CB9F2D084EC2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0F3A51F-A6C5-4E9A-9168-8D961DD2DE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D8495-2DD6-4240-9C45-311DAF9BC6FA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30FF0-3979-4DA1-A11A-7A5AA65079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A2824E-0F38-4580-A846-6B0E2100BA6A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cap="all" baseline="0" dirty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D6A200-B2CE-4682-AD8E-C65F388B83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7" r:id="rId2"/>
    <p:sldLayoutId id="2147483719" r:id="rId3"/>
    <p:sldLayoutId id="2147483716" r:id="rId4"/>
    <p:sldLayoutId id="2147483715" r:id="rId5"/>
    <p:sldLayoutId id="2147483714" r:id="rId6"/>
    <p:sldLayoutId id="2147483720" r:id="rId7"/>
    <p:sldLayoutId id="2147483721" r:id="rId8"/>
    <p:sldLayoutId id="2147483722" r:id="rId9"/>
    <p:sldLayoutId id="2147483713" r:id="rId10"/>
    <p:sldLayoutId id="2147483723" r:id="rId11"/>
  </p:sldLayoutIdLst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9pPr>
    </p:titleStyle>
    <p:bodyStyle>
      <a:lvl1pPr marL="90488" indent="-90488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1155680" cy="432511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6000">
                <a:schemeClr val="bg1">
                  <a:lumMod val="85000"/>
                </a:schemeClr>
              </a:gs>
              <a:gs pos="74000">
                <a:schemeClr val="accent1">
                  <a:lumMod val="20000"/>
                  <a:lumOff val="80000"/>
                </a:schemeClr>
              </a:gs>
              <a:gs pos="3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korisnika uslugama izabranog lekara</a:t>
            </a:r>
            <a:endParaRPr lang="sr-Latn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66782" y="4394579"/>
            <a:ext cx="4763070" cy="1924334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6000">
                <a:schemeClr val="bg1">
                  <a:lumMod val="85000"/>
                </a:schemeClr>
              </a:gs>
              <a:gs pos="74000">
                <a:schemeClr val="accent1">
                  <a:lumMod val="20000"/>
                  <a:lumOff val="80000"/>
                </a:schemeClr>
              </a:gs>
              <a:gs pos="3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/>
        </p:spPr>
        <p:txBody>
          <a:bodyPr rtlCol="0"/>
          <a:lstStyle/>
          <a:p>
            <a:pPr fontAlgn="auto">
              <a:defRPr/>
            </a:pP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ZB OKRUG 2017.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99000">
              <a:schemeClr val="bg1">
                <a:lumMod val="85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43664" y="2009420"/>
            <a:ext cx="2843988" cy="923330"/>
          </a:xfrm>
          <a:prstGeom prst="rect">
            <a:avLst/>
          </a:prstGeom>
          <a:noFill/>
        </p:spPr>
        <p:txBody>
          <a:bodyPr>
            <a:prstTxWarp prst="textChevronInverted">
              <a:avLst/>
            </a:prstTxWarp>
            <a:spAutoFit/>
            <a:scene3d>
              <a:camera prst="isometricOffAxis1Righ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60000" endA="900" endPos="60000" dist="60007" dir="5400000" sy="-100000" algn="bl" rotWithShape="0"/>
                </a:effectLst>
                <a:latin typeface="+mn-lt"/>
                <a:cs typeface="+mn-cs"/>
              </a:rPr>
              <a:t>HVALA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60000" endA="900" endPos="60000" dist="6000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22531" name="TextBox 7"/>
          <p:cNvSpPr txBox="1">
            <a:spLocks noChangeArrowheads="1"/>
          </p:cNvSpPr>
          <p:nvPr/>
        </p:nvSpPr>
        <p:spPr bwMode="auto">
          <a:xfrm>
            <a:off x="7167563" y="4819650"/>
            <a:ext cx="37560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Brush Script MT" pitchFamily="66" charset="0"/>
              </a:rPr>
              <a:t>Davorka Bosnic</a:t>
            </a:r>
          </a:p>
          <a:p>
            <a:r>
              <a:rPr lang="en-US" sz="2400">
                <a:solidFill>
                  <a:srgbClr val="0070C0"/>
                </a:solidFill>
                <a:latin typeface="Brush Script MT" pitchFamily="66" charset="0"/>
              </a:rPr>
              <a:t>Dipl.psiholog ZZJZ Sombor 2018.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6215" y="196451"/>
            <a:ext cx="5573976" cy="145075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800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607</a:t>
            </a:r>
            <a:br>
              <a:rPr lang="sr-Latn-R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M=26,9%</a:t>
            </a:r>
            <a:br>
              <a:rPr lang="sr-Latn-R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Z=71,5%</a:t>
            </a:r>
            <a:br>
              <a:rPr lang="sr-Latn-R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missing=1,6%</a:t>
            </a:r>
            <a:br>
              <a:rPr lang="sr-Latn-R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starost od 15 -86 god.</a:t>
            </a:r>
            <a:endParaRPr lang="sr-Latn-RS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96963" y="1846263"/>
            <a:ext cx="4938712" cy="736600"/>
          </a:xfrm>
        </p:spPr>
        <p:txBody>
          <a:bodyPr rtlCol="0"/>
          <a:lstStyle/>
          <a:p>
            <a:pPr fontAlgn="auto">
              <a:defRPr/>
            </a:pP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ustanove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76518" y="2582863"/>
          <a:ext cx="5559157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218238" y="1846263"/>
            <a:ext cx="4937125" cy="736600"/>
          </a:xfrm>
        </p:spPr>
        <p:txBody>
          <a:bodyPr rtlCol="0"/>
          <a:lstStyle/>
          <a:p>
            <a:pPr fontAlgn="auto">
              <a:defRPr/>
            </a:pP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odeljenja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</p:nvPr>
        </p:nvGraphicFramePr>
        <p:xfrm>
          <a:off x="6218238" y="2582863"/>
          <a:ext cx="5875024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122017" y="0"/>
            <a:ext cx="4919729" cy="2031325"/>
          </a:xfrm>
          <a:prstGeom prst="rect">
            <a:avLst/>
          </a:prstGeom>
          <a:gradFill>
            <a:gsLst>
              <a:gs pos="96000">
                <a:schemeClr val="accent1">
                  <a:lumMod val="5000"/>
                  <a:lumOff val="95000"/>
                </a:schemeClr>
              </a:gs>
              <a:gs pos="99000">
                <a:schemeClr val="accent1">
                  <a:lumMod val="45000"/>
                  <a:lumOff val="55000"/>
                </a:schemeClr>
              </a:gs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62,4% srednjeg strucnog obrazovanja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44,8% dobrog materijalnog stanja;49,2% do osrednjeg...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74,3% samo izabralo svog lekara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37,1%  </a:t>
            </a:r>
            <a:r>
              <a:rPr lang="sr-Latn-R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zna 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ga moze menjati,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29,3%  ga je  menjalo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(uglavnom zboh selidbi i promene praxe)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003" y="1009934"/>
            <a:ext cx="4735773" cy="563652"/>
          </a:xfrm>
          <a:gradFill>
            <a:gsLst>
              <a:gs pos="72000">
                <a:schemeClr val="accent1">
                  <a:lumMod val="5000"/>
                  <a:lumOff val="95000"/>
                </a:schemeClr>
              </a:gs>
              <a:gs pos="99000">
                <a:schemeClr val="bg1">
                  <a:lumMod val="8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57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R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Broj poseta lekaru</a:t>
            </a:r>
            <a:endParaRPr lang="sr-Latn-R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364" name="Content Placeholder 11"/>
          <p:cNvGraphicFramePr>
            <a:graphicFrameLocks noGrp="1"/>
          </p:cNvGraphicFramePr>
          <p:nvPr>
            <p:ph idx="1"/>
          </p:nvPr>
        </p:nvGraphicFramePr>
        <p:xfrm>
          <a:off x="1046163" y="1795463"/>
          <a:ext cx="10160000" cy="4451350"/>
        </p:xfrm>
        <a:graphic>
          <a:graphicData uri="http://schemas.openxmlformats.org/presentationml/2006/ole">
            <p:oleObj spid="_x0000_s15364" r:id="rId3" imgW="10156816" imgH="4450466" progId="Excel.Chart.8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964072" y="408926"/>
            <a:ext cx="5141007" cy="1200329"/>
          </a:xfrm>
          <a:prstGeom prst="rect">
            <a:avLst/>
          </a:prstGeom>
          <a:gradFill>
            <a:gsLst>
              <a:gs pos="72000">
                <a:schemeClr val="accent1">
                  <a:lumMod val="5000"/>
                  <a:lumOff val="95000"/>
                </a:schemeClr>
              </a:gs>
              <a:gs pos="99000">
                <a:schemeClr val="bg1">
                  <a:lumMod val="8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57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</a:gra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29,2% svom izabranom lekaru ode nenajavljen...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30,3% ceka do tri dana , na pregled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12,5% ceka vise od tri dana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50,1% je kod svog lekara vise od tri godine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469" y="728914"/>
            <a:ext cx="9601196" cy="97327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9000">
                <a:schemeClr val="bg1">
                  <a:lumMod val="8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18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R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Vas lekar s vama razgovara o:</a:t>
            </a:r>
            <a:endParaRPr lang="sr-Latn-R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6389" name="Content Placeholder 11"/>
          <p:cNvGraphicFramePr>
            <a:graphicFrameLocks noGrp="1"/>
          </p:cNvGraphicFramePr>
          <p:nvPr>
            <p:ph idx="1"/>
          </p:nvPr>
        </p:nvGraphicFramePr>
        <p:xfrm>
          <a:off x="1244600" y="1862138"/>
          <a:ext cx="9702800" cy="4322762"/>
        </p:xfrm>
        <a:graphic>
          <a:graphicData uri="http://schemas.openxmlformats.org/presentationml/2006/ole">
            <p:oleObj spid="_x0000_s16389" r:id="rId3" imgW="9705673" imgH="4316342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4" y="790644"/>
            <a:ext cx="3361004" cy="90293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9000">
                <a:schemeClr val="bg1">
                  <a:lumMod val="85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46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R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Medicinske sestre...</a:t>
            </a:r>
            <a:endParaRPr lang="sr-Latn-R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7412" name="Content Placeholder 7"/>
          <p:cNvGraphicFramePr>
            <a:graphicFrameLocks noGrp="1"/>
          </p:cNvGraphicFramePr>
          <p:nvPr>
            <p:ph idx="1"/>
          </p:nvPr>
        </p:nvGraphicFramePr>
        <p:xfrm>
          <a:off x="484188" y="1651000"/>
          <a:ext cx="11144250" cy="4546600"/>
        </p:xfrm>
        <a:graphic>
          <a:graphicData uri="http://schemas.openxmlformats.org/presentationml/2006/ole">
            <p:oleObj spid="_x0000_s17412" r:id="rId3" imgW="11150550" imgH="4548010" progId="Excel.Chart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72" y="886597"/>
            <a:ext cx="1883896" cy="63565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9000">
                <a:schemeClr val="bg1">
                  <a:lumMod val="85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46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R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Moj lekar...</a:t>
            </a:r>
            <a:endParaRPr lang="sr-Latn-R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8436" name="Content Placeholder 7"/>
          <p:cNvGraphicFramePr>
            <a:graphicFrameLocks noGrp="1"/>
          </p:cNvGraphicFramePr>
          <p:nvPr>
            <p:ph idx="1"/>
          </p:nvPr>
        </p:nvGraphicFramePr>
        <p:xfrm>
          <a:off x="127000" y="1566863"/>
          <a:ext cx="10820400" cy="4359275"/>
        </p:xfrm>
        <a:graphic>
          <a:graphicData uri="http://schemas.openxmlformats.org/presentationml/2006/ole">
            <p:oleObj spid="_x0000_s18436" r:id="rId3" imgW="10821338" imgH="4359018" progId="Excel.Chart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534"/>
            <a:ext cx="3417275" cy="523111"/>
          </a:xfrm>
          <a:gradFill>
            <a:gsLst>
              <a:gs pos="0">
                <a:schemeClr val="bg1">
                  <a:lumMod val="65000"/>
                </a:schemeClr>
              </a:gs>
              <a:gs pos="99000">
                <a:schemeClr val="bg1">
                  <a:lumMod val="8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R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Organizacija sluzbe...</a:t>
            </a:r>
            <a:endParaRPr lang="sr-Latn-R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9460" name="Content Placeholder 7"/>
          <p:cNvGraphicFramePr>
            <a:graphicFrameLocks noGrp="1"/>
          </p:cNvGraphicFramePr>
          <p:nvPr>
            <p:ph idx="1"/>
          </p:nvPr>
        </p:nvGraphicFramePr>
        <p:xfrm>
          <a:off x="644525" y="400050"/>
          <a:ext cx="11115675" cy="6037263"/>
        </p:xfrm>
        <a:graphic>
          <a:graphicData uri="http://schemas.openxmlformats.org/presentationml/2006/ole">
            <p:oleObj spid="_x0000_s19460" r:id="rId3" imgW="11113971" imgH="6035563" progId="Excel.Chart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855" y="736664"/>
            <a:ext cx="3611449" cy="5375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R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Placanja...</a:t>
            </a:r>
            <a:endParaRPr lang="sr-Latn-R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484" name="Content Placeholder 7"/>
          <p:cNvGraphicFramePr>
            <a:graphicFrameLocks noGrp="1"/>
          </p:cNvGraphicFramePr>
          <p:nvPr>
            <p:ph idx="1"/>
          </p:nvPr>
        </p:nvGraphicFramePr>
        <p:xfrm>
          <a:off x="644525" y="1339850"/>
          <a:ext cx="10302875" cy="4586288"/>
        </p:xfrm>
        <a:graphic>
          <a:graphicData uri="http://schemas.openxmlformats.org/presentationml/2006/ole">
            <p:oleObj spid="_x0000_s20484" r:id="rId3" imgW="10303133" imgH="4584589" progId="Excel.Chart.8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83213" y="352425"/>
            <a:ext cx="5710237" cy="9239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+mn-lt"/>
                <a:cs typeface="+mn-cs"/>
              </a:rPr>
              <a:t>11,9 % nije otislo na potreban pregled, jer nije imalo novca!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+mn-lt"/>
                <a:cs typeface="+mn-cs"/>
              </a:rPr>
              <a:t>12,7 % se ne seca, 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+mn-lt"/>
                <a:cs typeface="+mn-cs"/>
              </a:rPr>
              <a:t>8,2%  nije odgovorilo na pitanje.                    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gradFill>
            <a:gsLst>
              <a:gs pos="0">
                <a:srgbClr val="0070C0"/>
              </a:gs>
              <a:gs pos="99000">
                <a:schemeClr val="bg1">
                  <a:lumMod val="85000"/>
                </a:schemeClr>
              </a:gs>
              <a:gs pos="78000">
                <a:schemeClr val="accent1">
                  <a:lumMod val="20000"/>
                  <a:lumOff val="80000"/>
                </a:schemeClr>
              </a:gs>
              <a:gs pos="6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R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Uzevsi sve u obzir,procenite vase zadovoljstvo zdravstvenom zastitom,ove sluzbe</a:t>
            </a:r>
            <a:endParaRPr lang="sr-Latn-R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508" name="Content Placeholder 12"/>
          <p:cNvGraphicFramePr>
            <a:graphicFrameLocks noGrp="1"/>
          </p:cNvGraphicFramePr>
          <p:nvPr>
            <p:ph idx="1"/>
          </p:nvPr>
        </p:nvGraphicFramePr>
        <p:xfrm>
          <a:off x="1046163" y="1795463"/>
          <a:ext cx="10160000" cy="4124325"/>
        </p:xfrm>
        <a:graphic>
          <a:graphicData uri="http://schemas.openxmlformats.org/presentationml/2006/ole">
            <p:oleObj spid="_x0000_s21508" r:id="rId3" imgW="10156816" imgH="4121253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1363</TotalTime>
  <Words>131</Words>
  <Application>Microsoft Office PowerPoint</Application>
  <PresentationFormat>Custom</PresentationFormat>
  <Paragraphs>27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Calibri</vt:lpstr>
      <vt:lpstr>Arial</vt:lpstr>
      <vt:lpstr>Calibri Light</vt:lpstr>
      <vt:lpstr>Times New Roman</vt:lpstr>
      <vt:lpstr>Brush Script MT</vt:lpstr>
      <vt:lpstr>Retrospect</vt:lpstr>
      <vt:lpstr>Retrospect</vt:lpstr>
      <vt:lpstr>Retrospect</vt:lpstr>
      <vt:lpstr>Retrospect</vt:lpstr>
      <vt:lpstr>Retrospect</vt:lpstr>
      <vt:lpstr>Retrospect</vt:lpstr>
      <vt:lpstr>Retrospect</vt:lpstr>
      <vt:lpstr>Microsoft Excel Chart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Statistika</cp:lastModifiedBy>
  <cp:revision>63</cp:revision>
  <dcterms:created xsi:type="dcterms:W3CDTF">2016-01-25T08:12:12Z</dcterms:created>
  <dcterms:modified xsi:type="dcterms:W3CDTF">2018-07-17T06:44:52Z</dcterms:modified>
</cp:coreProperties>
</file>