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0CFDF-A0EA-4EFF-806A-FD3A461D4722}" type="doc">
      <dgm:prSet loTypeId="urn:microsoft.com/office/officeart/2005/8/layout/vList2" loCatId="list" qsTypeId="urn:microsoft.com/office/officeart/2005/8/quickstyle/simple1#3" qsCatId="simple" csTypeId="urn:microsoft.com/office/officeart/2005/8/colors/accent1_2#2" csCatId="accent1" phldr="1"/>
      <dgm:spPr/>
      <dgm:t>
        <a:bodyPr/>
        <a:lstStyle/>
        <a:p>
          <a:endParaRPr lang="sr-Latn-RS"/>
        </a:p>
      </dgm:t>
    </dgm:pt>
    <dgm:pt modelId="{57C12E8E-A958-42ED-A46E-D12B42442B62}">
      <dgm:prSet phldrT="[Text]" custT="1"/>
      <dgm:spPr/>
      <dgm:t>
        <a:bodyPr/>
        <a:lstStyle/>
        <a:p>
          <a:r>
            <a:rPr lang="sr-Latn-RS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DZ Apatin  N=27; 10,7%</a:t>
          </a:r>
          <a:endParaRPr lang="sr-Latn-RS" sz="4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0D1EEA-80B9-472F-BEBA-74B9799070D8}" type="parTrans" cxnId="{7DEBE7E6-138B-4C27-8B7F-BB4C9A9253F8}">
      <dgm:prSet/>
      <dgm:spPr/>
      <dgm:t>
        <a:bodyPr/>
        <a:lstStyle/>
        <a:p>
          <a:endParaRPr lang="sr-Latn-RS"/>
        </a:p>
      </dgm:t>
    </dgm:pt>
    <dgm:pt modelId="{EB7576AF-074C-49AE-A8E3-F9C16289DF21}" type="sibTrans" cxnId="{7DEBE7E6-138B-4C27-8B7F-BB4C9A9253F8}">
      <dgm:prSet/>
      <dgm:spPr/>
      <dgm:t>
        <a:bodyPr/>
        <a:lstStyle/>
        <a:p>
          <a:endParaRPr lang="sr-Latn-RS"/>
        </a:p>
      </dgm:t>
    </dgm:pt>
    <dgm:pt modelId="{903655AB-3873-4247-8B05-B40340793FE3}">
      <dgm:prSet phldrT="[Text]" custT="1"/>
      <dgm:spPr/>
      <dgm:t>
        <a:bodyPr/>
        <a:lstStyle/>
        <a:p>
          <a:r>
            <a:rPr lang="sr-Latn-RS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DZ Kula    N=10; 4,0%</a:t>
          </a:r>
          <a:endParaRPr lang="sr-Latn-RS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566291-60B9-44BF-8103-0AECC4CE3C4A}" type="parTrans" cxnId="{905EDF64-47B4-4571-AF01-C190780D0BF4}">
      <dgm:prSet/>
      <dgm:spPr/>
      <dgm:t>
        <a:bodyPr/>
        <a:lstStyle/>
        <a:p>
          <a:endParaRPr lang="sr-Latn-RS"/>
        </a:p>
      </dgm:t>
    </dgm:pt>
    <dgm:pt modelId="{39CDE710-1A10-483F-AF5B-D945F5DE3F4D}" type="sibTrans" cxnId="{905EDF64-47B4-4571-AF01-C190780D0BF4}">
      <dgm:prSet/>
      <dgm:spPr/>
      <dgm:t>
        <a:bodyPr/>
        <a:lstStyle/>
        <a:p>
          <a:endParaRPr lang="sr-Latn-RS"/>
        </a:p>
      </dgm:t>
    </dgm:pt>
    <dgm:pt modelId="{7B5F32FD-CE57-4034-A049-5A1372AABA00}">
      <dgm:prSet phldrT="[Text]" custT="1"/>
      <dgm:spPr/>
      <dgm:t>
        <a:bodyPr/>
        <a:lstStyle/>
        <a:p>
          <a:r>
            <a:rPr lang="sr-Latn-RS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Opsta bolnica Sombor N=196;  77,5%</a:t>
          </a:r>
          <a:endParaRPr lang="sr-Latn-RS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D7CDE3-8219-4825-8FEC-1E81A2973FDF}" type="sibTrans" cxnId="{94C69C4C-4634-4C89-ACD7-3CE2977069BF}">
      <dgm:prSet/>
      <dgm:spPr/>
      <dgm:t>
        <a:bodyPr/>
        <a:lstStyle/>
        <a:p>
          <a:endParaRPr lang="sr-Latn-RS"/>
        </a:p>
      </dgm:t>
    </dgm:pt>
    <dgm:pt modelId="{69886256-C80C-45E5-A049-E79D5BD87480}" type="parTrans" cxnId="{94C69C4C-4634-4C89-ACD7-3CE2977069BF}">
      <dgm:prSet/>
      <dgm:spPr/>
      <dgm:t>
        <a:bodyPr/>
        <a:lstStyle/>
        <a:p>
          <a:endParaRPr lang="sr-Latn-RS"/>
        </a:p>
      </dgm:t>
    </dgm:pt>
    <dgm:pt modelId="{667E3866-923D-400B-BA74-75A812834036}">
      <dgm:prSet phldrT="[Text]" custT="1"/>
      <dgm:spPr/>
      <dgm:t>
        <a:bodyPr/>
        <a:lstStyle/>
        <a:p>
          <a:r>
            <a:rPr lang="sr-Latn-RS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DZ Odzaci   N=20; 7,9%</a:t>
          </a:r>
          <a:endParaRPr lang="sr-Latn-RS" sz="4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7012F-0A3D-4F38-89C4-C820148921E0}" type="sibTrans" cxnId="{CD15AB74-6B4A-4641-ABB4-3CE2CFDE8ACD}">
      <dgm:prSet/>
      <dgm:spPr/>
      <dgm:t>
        <a:bodyPr/>
        <a:lstStyle/>
        <a:p>
          <a:endParaRPr lang="sr-Latn-RS"/>
        </a:p>
      </dgm:t>
    </dgm:pt>
    <dgm:pt modelId="{301A3555-5DD9-4E63-BFB1-0B49B8224FBE}" type="parTrans" cxnId="{CD15AB74-6B4A-4641-ABB4-3CE2CFDE8ACD}">
      <dgm:prSet/>
      <dgm:spPr/>
      <dgm:t>
        <a:bodyPr/>
        <a:lstStyle/>
        <a:p>
          <a:endParaRPr lang="sr-Latn-RS"/>
        </a:p>
      </dgm:t>
    </dgm:pt>
    <dgm:pt modelId="{AE7DF069-6582-4BA7-90E9-B6433BC30F87}" type="pres">
      <dgm:prSet presAssocID="{5B90CFDF-A0EA-4EFF-806A-FD3A461D47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2CAFA239-ECC2-40B8-BE7C-1BB71AC9BA3E}" type="pres">
      <dgm:prSet presAssocID="{57C12E8E-A958-42ED-A46E-D12B42442B6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1E53A86-E084-4CF9-A883-AB6645E99269}" type="pres">
      <dgm:prSet presAssocID="{57C12E8E-A958-42ED-A46E-D12B42442B6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581D470-3588-4F40-86C7-32F446DEEE21}" type="pres">
      <dgm:prSet presAssocID="{667E3866-923D-400B-BA74-75A812834036}" presName="parentText" presStyleLbl="node1" presStyleIdx="1" presStyleCnt="2" custLinFactNeighborX="1083" custLinFactNeighborY="1370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3E25256-2418-4304-BE71-CDBA6EF56566}" type="pres">
      <dgm:prSet presAssocID="{667E3866-923D-400B-BA74-75A81283403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EFBF33BE-5B2F-4976-B358-2C09B9E34B39}" type="presOf" srcId="{7B5F32FD-CE57-4034-A049-5A1372AABA00}" destId="{73E25256-2418-4304-BE71-CDBA6EF56566}" srcOrd="0" destOrd="0" presId="urn:microsoft.com/office/officeart/2005/8/layout/vList2"/>
    <dgm:cxn modelId="{CD15AB74-6B4A-4641-ABB4-3CE2CFDE8ACD}" srcId="{5B90CFDF-A0EA-4EFF-806A-FD3A461D4722}" destId="{667E3866-923D-400B-BA74-75A812834036}" srcOrd="1" destOrd="0" parTransId="{301A3555-5DD9-4E63-BFB1-0B49B8224FBE}" sibTransId="{E877012F-0A3D-4F38-89C4-C820148921E0}"/>
    <dgm:cxn modelId="{905EDF64-47B4-4571-AF01-C190780D0BF4}" srcId="{57C12E8E-A958-42ED-A46E-D12B42442B62}" destId="{903655AB-3873-4247-8B05-B40340793FE3}" srcOrd="0" destOrd="0" parTransId="{D4566291-60B9-44BF-8103-0AECC4CE3C4A}" sibTransId="{39CDE710-1A10-483F-AF5B-D945F5DE3F4D}"/>
    <dgm:cxn modelId="{E43AB018-43B6-4B34-A499-0CF263DC6DAB}" type="presOf" srcId="{5B90CFDF-A0EA-4EFF-806A-FD3A461D4722}" destId="{AE7DF069-6582-4BA7-90E9-B6433BC30F87}" srcOrd="0" destOrd="0" presId="urn:microsoft.com/office/officeart/2005/8/layout/vList2"/>
    <dgm:cxn modelId="{76456431-C8CA-4A61-B083-DFD4B498EA09}" type="presOf" srcId="{903655AB-3873-4247-8B05-B40340793FE3}" destId="{C1E53A86-E084-4CF9-A883-AB6645E99269}" srcOrd="0" destOrd="0" presId="urn:microsoft.com/office/officeart/2005/8/layout/vList2"/>
    <dgm:cxn modelId="{DC16C7CD-5A2D-4420-AD68-766CE6924EFA}" type="presOf" srcId="{667E3866-923D-400B-BA74-75A812834036}" destId="{E581D470-3588-4F40-86C7-32F446DEEE21}" srcOrd="0" destOrd="0" presId="urn:microsoft.com/office/officeart/2005/8/layout/vList2"/>
    <dgm:cxn modelId="{7DEBE7E6-138B-4C27-8B7F-BB4C9A9253F8}" srcId="{5B90CFDF-A0EA-4EFF-806A-FD3A461D4722}" destId="{57C12E8E-A958-42ED-A46E-D12B42442B62}" srcOrd="0" destOrd="0" parTransId="{5E0D1EEA-80B9-472F-BEBA-74B9799070D8}" sibTransId="{EB7576AF-074C-49AE-A8E3-F9C16289DF21}"/>
    <dgm:cxn modelId="{94C69C4C-4634-4C89-ACD7-3CE2977069BF}" srcId="{667E3866-923D-400B-BA74-75A812834036}" destId="{7B5F32FD-CE57-4034-A049-5A1372AABA00}" srcOrd="0" destOrd="0" parTransId="{69886256-C80C-45E5-A049-E79D5BD87480}" sibTransId="{9FD7CDE3-8219-4825-8FEC-1E81A2973FDF}"/>
    <dgm:cxn modelId="{5C38CA3D-C60E-4D1A-8BE7-3C2DE75950E8}" type="presOf" srcId="{57C12E8E-A958-42ED-A46E-D12B42442B62}" destId="{2CAFA239-ECC2-40B8-BE7C-1BB71AC9BA3E}" srcOrd="0" destOrd="0" presId="urn:microsoft.com/office/officeart/2005/8/layout/vList2"/>
    <dgm:cxn modelId="{D84C1175-DC21-4613-ADB7-BC9947035D37}" type="presParOf" srcId="{AE7DF069-6582-4BA7-90E9-B6433BC30F87}" destId="{2CAFA239-ECC2-40B8-BE7C-1BB71AC9BA3E}" srcOrd="0" destOrd="0" presId="urn:microsoft.com/office/officeart/2005/8/layout/vList2"/>
    <dgm:cxn modelId="{964CA506-BD5A-42FC-907A-5E1AFB9AE1C0}" type="presParOf" srcId="{AE7DF069-6582-4BA7-90E9-B6433BC30F87}" destId="{C1E53A86-E084-4CF9-A883-AB6645E99269}" srcOrd="1" destOrd="0" presId="urn:microsoft.com/office/officeart/2005/8/layout/vList2"/>
    <dgm:cxn modelId="{41D8B265-80B1-441A-A55C-3E5B962A54A1}" type="presParOf" srcId="{AE7DF069-6582-4BA7-90E9-B6433BC30F87}" destId="{E581D470-3588-4F40-86C7-32F446DEEE21}" srcOrd="2" destOrd="0" presId="urn:microsoft.com/office/officeart/2005/8/layout/vList2"/>
    <dgm:cxn modelId="{A57201C3-069D-4A79-AEAF-724FEC6CB17B}" type="presParOf" srcId="{AE7DF069-6582-4BA7-90E9-B6433BC30F87}" destId="{73E25256-2418-4304-BE71-CDBA6EF56566}" srcOrd="3" destOrd="0" presId="urn:microsoft.com/office/officeart/2005/8/layout/vList2"/>
  </dgm:cxnLst>
  <dgm:bg>
    <a:gradFill>
      <a:gsLst>
        <a:gs pos="0">
          <a:schemeClr val="accent1">
            <a:lumMod val="5000"/>
            <a:lumOff val="95000"/>
          </a:schemeClr>
        </a:gs>
        <a:gs pos="41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0 h 1753"/>
                <a:gd name="T2" fmla="*/ 670 w 670"/>
                <a:gd name="T3" fmla="*/ 1753 h 1753"/>
              </a:gdLst>
              <a:ahLst/>
              <a:cxnLst>
                <a:cxn ang="0">
                  <a:pos x="0" y="1696"/>
                </a:cxn>
                <a:cxn ang="0">
                  <a:pos x="225" y="1753"/>
                </a:cxn>
                <a:cxn ang="0">
                  <a:pos x="670" y="0"/>
                </a:cxn>
                <a:cxn ang="0">
                  <a:pos x="430" y="0"/>
                </a:cxn>
                <a:cxn ang="0">
                  <a:pos x="0" y="1696"/>
                </a:cxn>
              </a:cxnLst>
              <a:rect l="T0" t="T1" r="T2" b="T3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A727-0E1F-4A0A-86D6-CC2FA795FDFB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3B3DF-3C3A-4BA0-BF2E-90206CE0FF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41057-D071-483F-AC37-1B1FD7C04872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46D13-9A10-4871-860E-22D56034CB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3D226-FB8F-4E5B-999D-9B7A635C02B6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6913-574C-4A5A-B6CD-DA8201D53D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73F8B-C944-4C13-A1A8-A570FAA66AF6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CE483-4811-4DDA-8E20-2CFF5D62C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63FA7-D39D-4D8D-AB9E-CCADDDBB8AA7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BFD6A-7FB7-4B83-B75A-4DB1FEAC7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1D602-6780-4A9B-B067-76CFD5ACF10E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628DC-DC13-4977-909D-740D54037D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96A4A-6D3D-4C21-9EE0-ED91311ADB65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1BA3D-7D2C-444C-B074-20E7FE8BB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F197-0E53-46E6-A1EB-28D13856DA99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52705-5479-4481-9D9E-B3EB28A662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46DB-79EB-40E0-B63B-031B43FB451B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2C111-50D4-4A31-8783-0F91FE3D50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7B8BF-D3A2-4A6F-83D3-56818FA3E3E4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FE920-50BD-4AFD-9DED-74C4C9706C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E534D-1BCE-4117-804A-548C5946013D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473C4-2079-4E20-BF40-34488620BF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D6E75-ACA8-466E-BC30-4844819DF088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9FC1D-66BD-48FC-880A-74DE8D2536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14FB1-D359-4DBF-9FB4-8D83A950A1AE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809FA-E317-4AFB-AF58-65DB5F3091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81EC6-A18C-42EF-A26C-87644452F28F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21B08-3B66-4DD5-8C10-FB11A78DD4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62D18-1C99-48C3-94AB-1C844F5FE317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F667B-034D-4D47-A588-5BF9666B25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EDEBA-FE21-408E-8DB3-A9881BE4A4A6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E099-D0F5-47DE-8C66-B30A717153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C960-17BE-4F8B-84F9-4BFB55622DA4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55CB-FB1B-4B6F-A077-92EF2000F5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>
                <a:gd name="T0" fmla="*/ 0 w 707"/>
                <a:gd name="T1" fmla="*/ 0 h 3357"/>
                <a:gd name="T2" fmla="*/ 707 w 707"/>
                <a:gd name="T3" fmla="*/ 3357 h 3357"/>
              </a:gdLst>
              <a:ahLst/>
              <a:cxnLst>
                <a:cxn ang="0">
                  <a:pos x="0" y="3330"/>
                </a:cxn>
                <a:cxn ang="0">
                  <a:pos x="156" y="3357"/>
                </a:cxn>
                <a:cxn ang="0">
                  <a:pos x="707" y="0"/>
                </a:cxn>
                <a:cxn ang="0">
                  <a:pos x="547" y="0"/>
                </a:cxn>
                <a:cxn ang="0">
                  <a:pos x="0" y="3330"/>
                </a:cxn>
              </a:cxnLst>
              <a:rect l="T0" t="T1" r="T2" b="T3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3DE9627D-5F1B-460B-B698-46E161C13D9D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 dirty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5AB9FC55-2E9F-4CFC-BEDB-04597DAEEC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2" r:id="rId3"/>
    <p:sldLayoutId id="2147483821" r:id="rId4"/>
    <p:sldLayoutId id="2147483820" r:id="rId5"/>
    <p:sldLayoutId id="2147483819" r:id="rId6"/>
    <p:sldLayoutId id="2147483818" r:id="rId7"/>
    <p:sldLayoutId id="2147483817" r:id="rId8"/>
    <p:sldLayoutId id="2147483816" r:id="rId9"/>
    <p:sldLayoutId id="2147483815" r:id="rId10"/>
    <p:sldLayoutId id="2147483814" r:id="rId11"/>
    <p:sldLayoutId id="2147483825" r:id="rId12"/>
    <p:sldLayoutId id="2147483813" r:id="rId13"/>
    <p:sldLayoutId id="2147483826" r:id="rId14"/>
    <p:sldLayoutId id="2147483812" r:id="rId15"/>
    <p:sldLayoutId id="2147483811" r:id="rId16"/>
    <p:sldLayoutId id="2147483810" r:id="rId17"/>
  </p:sldLayoutIdLst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573897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/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specijalistickim sluzbama</a:t>
            </a:r>
            <a:b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sr-Latn-R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519" y="4353056"/>
            <a:ext cx="6815669" cy="1320802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txBody>
          <a:bodyPr rtlCol="0"/>
          <a:lstStyle/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sr-Latn-RS" dirty="0" smtClean="0"/>
              <a:t>Zapadno backi okrug</a:t>
            </a:r>
            <a:endParaRPr lang="sr-Latn-R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8946" y="916331"/>
            <a:ext cx="3528812" cy="133291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/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M= 33,6%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Z = 61,3%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missing = 5,1%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262563" y="685800"/>
          <a:ext cx="6240462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159100" y="2971800"/>
            <a:ext cx="3874334" cy="18288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  <a:ln/>
        </p:spPr>
        <p:txBody>
          <a:bodyPr rtlCol="0"/>
          <a:lstStyle/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Starosna dob ispitanih korisnika je od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18 -88 godine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56,5% srednjeg strucnog obrazovanja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52,2% osrednjeg materijalnog stanja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385" y="198574"/>
            <a:ext cx="3200400" cy="826478"/>
          </a:xfr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/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uslovima u specijalistickim sluzbama .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509" name="Content Placeholder 8"/>
          <p:cNvGraphicFramePr>
            <a:graphicFrameLocks noGrp="1"/>
          </p:cNvGraphicFramePr>
          <p:nvPr>
            <p:ph idx="1"/>
          </p:nvPr>
        </p:nvGraphicFramePr>
        <p:xfrm>
          <a:off x="4302125" y="477838"/>
          <a:ext cx="7250113" cy="5870575"/>
        </p:xfrm>
        <a:graphic>
          <a:graphicData uri="http://schemas.openxmlformats.org/presentationml/2006/ole">
            <p:oleObj spid="_x0000_s21509" r:id="rId3" imgW="7248772" imgH="5870957" progId="Excel.Chart.8">
              <p:embed/>
            </p:oleObj>
          </a:graphicData>
        </a:graphic>
      </p:graphicFrame>
      <p:pic>
        <p:nvPicPr>
          <p:cNvPr id="21510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5425" y="1876425"/>
            <a:ext cx="257175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125" y="1292225"/>
            <a:ext cx="2466975" cy="22066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21512" name="Picture 1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32188" y="3213100"/>
            <a:ext cx="1038225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2">
                <a:lumMod val="0"/>
                <a:lumOff val="100000"/>
              </a:schemeClr>
            </a:gs>
            <a:gs pos="2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6568" y="468644"/>
            <a:ext cx="3200400" cy="576775"/>
          </a:xfrm>
          <a:gradFill>
            <a:gsLst>
              <a:gs pos="18000">
                <a:schemeClr val="accent2">
                  <a:alpha val="14000"/>
                  <a:lumMod val="0"/>
                  <a:lumOff val="100000"/>
                </a:schemeClr>
              </a:gs>
              <a:gs pos="9000">
                <a:schemeClr val="accent1">
                  <a:lumMod val="45000"/>
                  <a:lumOff val="55000"/>
                </a:schemeClr>
              </a:gs>
              <a:gs pos="6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/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poseta specijalistickim sluzbama</a:t>
            </a:r>
            <a:endParaRPr lang="sr-Latn-R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533" name="Content Placeholder 8"/>
          <p:cNvGraphicFramePr>
            <a:graphicFrameLocks noGrp="1"/>
          </p:cNvGraphicFramePr>
          <p:nvPr>
            <p:ph idx="1"/>
          </p:nvPr>
        </p:nvGraphicFramePr>
        <p:xfrm>
          <a:off x="1492250" y="1622425"/>
          <a:ext cx="10056813" cy="4995863"/>
        </p:xfrm>
        <a:graphic>
          <a:graphicData uri="http://schemas.openxmlformats.org/presentationml/2006/ole">
            <p:oleObj spid="_x0000_s22533" r:id="rId3" imgW="10059272" imgH="4999153" progId="Excel.Chart.8">
              <p:embed/>
            </p:oleObj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-804863" y="5229225"/>
            <a:ext cx="44450" cy="141288"/>
          </a:xfrm>
        </p:spPr>
        <p:txBody>
          <a:bodyPr rtlCol="0">
            <a:normAutofit fontScale="55000" lnSpcReduction="20000"/>
          </a:bodyPr>
          <a:lstStyle/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sr-Latn-R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7099986" y="141098"/>
            <a:ext cx="4051109" cy="1754326"/>
          </a:xfrm>
          <a:prstGeom prst="rect">
            <a:avLst/>
          </a:prstGeom>
          <a:gradFill>
            <a:gsLst>
              <a:gs pos="0">
                <a:schemeClr val="accent2">
                  <a:alpha val="14000"/>
                  <a:lumMod val="0"/>
                  <a:lumOff val="100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rgbClr val="FF000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Pacienti su najcesce primljeni istog dana 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zakazivanja   22,94% ili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Manje od 7 dana 17,0%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7-15 dana   13,4%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15-30 dana  17,0%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vise od 30 </a:t>
            </a:r>
            <a:r>
              <a:rPr lang="sr-Latn-RS">
                <a:latin typeface="Times New Roman" panose="02020603050405020304" pitchFamily="18" charset="0"/>
                <a:cs typeface="Times New Roman" panose="02020603050405020304" pitchFamily="18" charset="0"/>
              </a:rPr>
              <a:t>dana  15,0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254375" y="382588"/>
            <a:ext cx="3487738" cy="444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iskazi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555" name="Content Placeholder 8"/>
          <p:cNvGraphicFramePr>
            <a:graphicFrameLocks noGrp="1"/>
          </p:cNvGraphicFramePr>
          <p:nvPr>
            <p:ph idx="1"/>
          </p:nvPr>
        </p:nvGraphicFramePr>
        <p:xfrm>
          <a:off x="973138" y="754063"/>
          <a:ext cx="10233025" cy="5370512"/>
        </p:xfrm>
        <a:graphic>
          <a:graphicData uri="http://schemas.openxmlformats.org/presentationml/2006/ole">
            <p:oleObj spid="_x0000_s23555" r:id="rId3" imgW="10229975" imgH="537104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5286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Placanja</a:t>
            </a:r>
            <a:b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li ste pregled specijaliste,kome ste upuceni,morali platiti?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578" name="Content Placeholder 7"/>
          <p:cNvGraphicFramePr>
            <a:graphicFrameLocks noGrp="1"/>
          </p:cNvGraphicFramePr>
          <p:nvPr>
            <p:ph idx="1"/>
          </p:nvPr>
        </p:nvGraphicFramePr>
        <p:xfrm>
          <a:off x="1046163" y="990600"/>
          <a:ext cx="10160000" cy="4929188"/>
        </p:xfrm>
        <a:graphic>
          <a:graphicData uri="http://schemas.openxmlformats.org/presentationml/2006/ole">
            <p:oleObj spid="_x0000_s24578" r:id="rId3" imgW="10156816" imgH="4932091" progId="Excel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55093"/>
            <a:ext cx="10058400" cy="951354"/>
          </a:xfrm>
          <a:gradFill flip="none" rotWithShape="1">
            <a:gsLst>
              <a:gs pos="0">
                <a:srgbClr val="92D050"/>
              </a:gs>
              <a:gs pos="16000">
                <a:schemeClr val="accent1">
                  <a:lumMod val="45000"/>
                  <a:lumOff val="55000"/>
                </a:schemeClr>
              </a:gs>
              <a:gs pos="4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000" dirty="0" smtClean="0"/>
              <a:t>Uzevsi sve navedeno u obzir,koliko ste zadovoljni uslugama specijalistickih sluzbi</a:t>
            </a:r>
            <a:endParaRPr lang="sr-Latn-RS" sz="2000" dirty="0"/>
          </a:p>
        </p:txBody>
      </p:sp>
      <p:graphicFrame>
        <p:nvGraphicFramePr>
          <p:cNvPr id="25605" name="Content Placeholder 7"/>
          <p:cNvGraphicFramePr>
            <a:graphicFrameLocks noGrp="1"/>
          </p:cNvGraphicFramePr>
          <p:nvPr>
            <p:ph idx="1"/>
          </p:nvPr>
        </p:nvGraphicFramePr>
        <p:xfrm>
          <a:off x="877888" y="1679575"/>
          <a:ext cx="10637837" cy="4589463"/>
        </p:xfrm>
        <a:graphic>
          <a:graphicData uri="http://schemas.openxmlformats.org/presentationml/2006/ole">
            <p:oleObj spid="_x0000_s25605" r:id="rId3" imgW="10638442" imgH="4584589" progId="Excel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16216" y="1856935"/>
            <a:ext cx="3691685" cy="92333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cs typeface="+mn-cs"/>
              </a:rPr>
              <a:t>HVALA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50175" y="5697538"/>
            <a:ext cx="3925888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400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  <a:cs typeface="+mn-cs"/>
              </a:rPr>
              <a:t>Davorka Bosnic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400" dirty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  <a:cs typeface="+mn-cs"/>
              </a:rPr>
              <a:t>Dipl. Psiholog ZZJZ Sombor,2018.</a:t>
            </a:r>
            <a:endParaRPr lang="sr-Latn-RS" sz="2400" dirty="0">
              <a:solidFill>
                <a:schemeClr val="accent1">
                  <a:lumMod val="50000"/>
                </a:schemeClr>
              </a:solidFill>
              <a:latin typeface="Brush Script MT" panose="03060802040406070304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908</TotalTime>
  <Words>94</Words>
  <Application>Microsoft Office PowerPoint</Application>
  <PresentationFormat>Custom</PresentationFormat>
  <Paragraphs>20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Corbel</vt:lpstr>
      <vt:lpstr>Arial</vt:lpstr>
      <vt:lpstr>Calibri</vt:lpstr>
      <vt:lpstr>Times New Roman</vt:lpstr>
      <vt:lpstr>Brush Script MT</vt:lpstr>
      <vt:lpstr>Parallax</vt:lpstr>
      <vt:lpstr>Parallax</vt:lpstr>
      <vt:lpstr>Parallax</vt:lpstr>
      <vt:lpstr>Parallax</vt:lpstr>
      <vt:lpstr>Parallax</vt:lpstr>
      <vt:lpstr>Microsoft Excel Chart</vt:lpstr>
      <vt:lpstr>Slide 1</vt:lpstr>
      <vt:lpstr>Slide 2</vt:lpstr>
      <vt:lpstr>Slide 3</vt:lpstr>
      <vt:lpstr>Slide 4</vt:lpstr>
      <vt:lpstr>iskazi</vt:lpstr>
      <vt:lpstr>Placanja da li ste pregled specijaliste,kome ste upuceni,morali platiti?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specijalistickim sluzbama 2015</dc:title>
  <dc:creator>Korisnik</dc:creator>
  <cp:lastModifiedBy>Statistika</cp:lastModifiedBy>
  <cp:revision>47</cp:revision>
  <dcterms:created xsi:type="dcterms:W3CDTF">2016-01-19T09:57:47Z</dcterms:created>
  <dcterms:modified xsi:type="dcterms:W3CDTF">2018-07-17T06:43:29Z</dcterms:modified>
</cp:coreProperties>
</file>