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style8.xml" ContentType="application/vnd.ms-office.chartstyl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olors7.xml" ContentType="application/vnd.ms-office.chartcolor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256" r:id="rId2"/>
    <p:sldId id="257" r:id="rId3"/>
    <p:sldId id="267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4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nezadovoljan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čekanje na šalteru</c:v>
                </c:pt>
                <c:pt idx="3">
                  <c:v>objašnjenje procedura</c:v>
                </c:pt>
                <c:pt idx="4">
                  <c:v>čekanje na smeštaj u sobu</c:v>
                </c:pt>
                <c:pt idx="5">
                  <c:v>opšti utisak pri otpustu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nezadovoljan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čekanje na šalteru</c:v>
                </c:pt>
                <c:pt idx="3">
                  <c:v>objašnjenje procedura</c:v>
                </c:pt>
                <c:pt idx="4">
                  <c:v>čekanje na smeštaj u sobu</c:v>
                </c:pt>
                <c:pt idx="5">
                  <c:v>opšti utisak pri otpustu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čekanje na šalteru</c:v>
                </c:pt>
                <c:pt idx="3">
                  <c:v>objašnjenje procedura</c:v>
                </c:pt>
                <c:pt idx="4">
                  <c:v>čekanje na smeštaj u sobu</c:v>
                </c:pt>
                <c:pt idx="5">
                  <c:v>opšti utisak pri otpustu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25</c:v>
                </c:pt>
                <c:pt idx="1">
                  <c:v>7</c:v>
                </c:pt>
                <c:pt idx="2">
                  <c:v>33</c:v>
                </c:pt>
                <c:pt idx="3">
                  <c:v>22</c:v>
                </c:pt>
                <c:pt idx="4">
                  <c:v>27</c:v>
                </c:pt>
                <c:pt idx="5">
                  <c:v>14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zadovoljan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čekanje na šalteru</c:v>
                </c:pt>
                <c:pt idx="3">
                  <c:v>objašnjenje procedura</c:v>
                </c:pt>
                <c:pt idx="4">
                  <c:v>čekanje na smeštaj u sobu</c:v>
                </c:pt>
                <c:pt idx="5">
                  <c:v>opšti utisak pri otpustu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138</c:v>
                </c:pt>
                <c:pt idx="1">
                  <c:v>119</c:v>
                </c:pt>
                <c:pt idx="2">
                  <c:v>127</c:v>
                </c:pt>
                <c:pt idx="3">
                  <c:v>121</c:v>
                </c:pt>
                <c:pt idx="4">
                  <c:v>119</c:v>
                </c:pt>
                <c:pt idx="5">
                  <c:v>127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čekanje na šalteru</c:v>
                </c:pt>
                <c:pt idx="3">
                  <c:v>objašnjenje procedura</c:v>
                </c:pt>
                <c:pt idx="4">
                  <c:v>čekanje na smeštaj u sobu</c:v>
                </c:pt>
                <c:pt idx="5">
                  <c:v>opšti utisak pri otpustu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97</c:v>
                </c:pt>
                <c:pt idx="1">
                  <c:v>128</c:v>
                </c:pt>
                <c:pt idx="2">
                  <c:v>91</c:v>
                </c:pt>
                <c:pt idx="3">
                  <c:v>110</c:v>
                </c:pt>
                <c:pt idx="4">
                  <c:v>108</c:v>
                </c:pt>
                <c:pt idx="5">
                  <c:v>112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čekanje na šalteru</c:v>
                </c:pt>
                <c:pt idx="3">
                  <c:v>objašnjenje procedura</c:v>
                </c:pt>
                <c:pt idx="4">
                  <c:v>čekanje na smeštaj u sobu</c:v>
                </c:pt>
                <c:pt idx="5">
                  <c:v>opšti utisak pri otpustu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6</c:v>
                </c:pt>
                <c:pt idx="1">
                  <c:v>13</c:v>
                </c:pt>
                <c:pt idx="2">
                  <c:v>15</c:v>
                </c:pt>
                <c:pt idx="3">
                  <c:v>13</c:v>
                </c:pt>
                <c:pt idx="4">
                  <c:v>12</c:v>
                </c:pt>
                <c:pt idx="5">
                  <c:v>14</c:v>
                </c:pt>
              </c:numCache>
            </c:numRef>
          </c:val>
        </c:ser>
        <c:dLbls/>
        <c:overlap val="100"/>
        <c:axId val="88446848"/>
        <c:axId val="88448384"/>
      </c:barChart>
      <c:catAx>
        <c:axId val="8844684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8448384"/>
        <c:crosses val="autoZero"/>
        <c:auto val="1"/>
        <c:lblAlgn val="ctr"/>
        <c:lblOffset val="100"/>
      </c:catAx>
      <c:valAx>
        <c:axId val="8844838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44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 w="15875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da li ste upoznati s pravom na saglasnost, za predložene procedure lečenja?</c:v>
                </c:pt>
                <c:pt idx="1">
                  <c:v>sa dužnostima pacijenata na odelenju</c:v>
                </c:pt>
                <c:pt idx="2">
                  <c:v>s načinom prigovora u slučaju nezadovoljstva?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235</c:v>
                </c:pt>
                <c:pt idx="1">
                  <c:v>226</c:v>
                </c:pt>
                <c:pt idx="2">
                  <c:v>214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da li ste upoznati s pravom na saglasnost, za predložene procedure lečenja?</c:v>
                </c:pt>
                <c:pt idx="1">
                  <c:v>sa dužnostima pacijenata na odelenju</c:v>
                </c:pt>
                <c:pt idx="2">
                  <c:v>s načinom prigovora u slučaju nezadovoljstva?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</c:v>
                </c:pt>
                <c:pt idx="1">
                  <c:v>21</c:v>
                </c:pt>
                <c:pt idx="2">
                  <c:v>35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da li ste upoznati s pravom na saglasnost, za predložene procedure lečenja?</c:v>
                </c:pt>
                <c:pt idx="1">
                  <c:v>sa dužnostima pacijenata na odelenju</c:v>
                </c:pt>
                <c:pt idx="2">
                  <c:v>s načinom prigovora u slučaju nezadovoljstva?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20</c:v>
                </c:pt>
                <c:pt idx="1">
                  <c:v>23</c:v>
                </c:pt>
                <c:pt idx="2">
                  <c:v>21</c:v>
                </c:pt>
              </c:numCache>
            </c:numRef>
          </c:val>
        </c:ser>
        <c:dLbls/>
        <c:overlap val="100"/>
        <c:axId val="88733568"/>
        <c:axId val="88735104"/>
      </c:barChart>
      <c:catAx>
        <c:axId val="8873356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8735104"/>
        <c:crosses val="autoZero"/>
        <c:auto val="1"/>
        <c:lblAlgn val="ctr"/>
        <c:lblOffset val="100"/>
      </c:catAx>
      <c:valAx>
        <c:axId val="8873510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873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292633703511306E-2"/>
          <c:y val="0.92327330582129152"/>
          <c:w val="0.76610450242327899"/>
          <c:h val="6.114380835913438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solidFill>
        <a:schemeClr val="accent1"/>
      </a:solidFill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41165026246719161"/>
          <c:y val="2.9386528348744254E-2"/>
          <c:w val="0.56022736220472447"/>
          <c:h val="0.786643496815968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ljubaznošću medicinskih sestara</c:v>
                </c:pt>
                <c:pt idx="1">
                  <c:v>čekanjem na pomoć, u hitnim slučajevima</c:v>
                </c:pt>
                <c:pt idx="2">
                  <c:v>objašnjenjem testova i tretmana kojim vas podvrgavaju</c:v>
                </c:pt>
                <c:pt idx="3">
                  <c:v>ljubaznošću sestara prema članovima vaše porodice i posetiocima</c:v>
                </c:pt>
                <c:pt idx="4">
                  <c:v>uopšteno gledavši, koliko ste zadovoljni sestrinskom negom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ljubaznošću medicinskih sestara</c:v>
                </c:pt>
                <c:pt idx="1">
                  <c:v>čekanjem na pomoć, u hitnim slučajevima</c:v>
                </c:pt>
                <c:pt idx="2">
                  <c:v>objašnjenjem testova i tretmana kojim vas podvrgavaju</c:v>
                </c:pt>
                <c:pt idx="3">
                  <c:v>ljubaznošću sestara prema članovima vaše porodice i posetiocima</c:v>
                </c:pt>
                <c:pt idx="4">
                  <c:v>uopšteno gledavši, koliko ste zadovoljni sestrinskom negom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dLbls>
            <c:spPr>
              <a:solidFill>
                <a:srgbClr val="7030A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ljubaznošću medicinskih sestara</c:v>
                </c:pt>
                <c:pt idx="1">
                  <c:v>čekanjem na pomoć, u hitnim slučajevima</c:v>
                </c:pt>
                <c:pt idx="2">
                  <c:v>objašnjenjem testova i tretmana kojim vas podvrgavaju</c:v>
                </c:pt>
                <c:pt idx="3">
                  <c:v>ljubaznošću sestara prema članovima vaše porodice i posetiocima</c:v>
                </c:pt>
                <c:pt idx="4">
                  <c:v>uopšteno gledavši, koliko ste zadovoljni sestrinskom negom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11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ljubaznošću medicinskih sestara</c:v>
                </c:pt>
                <c:pt idx="1">
                  <c:v>čekanjem na pomoć, u hitnim slučajevima</c:v>
                </c:pt>
                <c:pt idx="2">
                  <c:v>objašnjenjem testova i tretmana kojim vas podvrgavaju</c:v>
                </c:pt>
                <c:pt idx="3">
                  <c:v>ljubaznošću sestara prema članovima vaše porodice i posetiocima</c:v>
                </c:pt>
                <c:pt idx="4">
                  <c:v>uopšteno gledavši, koliko ste zadovoljni sestrinskom negom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125</c:v>
                </c:pt>
                <c:pt idx="1">
                  <c:v>114</c:v>
                </c:pt>
                <c:pt idx="2">
                  <c:v>111</c:v>
                </c:pt>
                <c:pt idx="3">
                  <c:v>106</c:v>
                </c:pt>
                <c:pt idx="4">
                  <c:v>101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ljubaznošću medicinskih sestara</c:v>
                </c:pt>
                <c:pt idx="1">
                  <c:v>čekanjem na pomoć, u hitnim slučajevima</c:v>
                </c:pt>
                <c:pt idx="2">
                  <c:v>objašnjenjem testova i tretmana kojim vas podvrgavaju</c:v>
                </c:pt>
                <c:pt idx="3">
                  <c:v>ljubaznošću sestara prema članovima vaše porodice i posetiocima</c:v>
                </c:pt>
                <c:pt idx="4">
                  <c:v>uopšteno gledavši, koliko ste zadovoljni sestrinskom negom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128</c:v>
                </c:pt>
                <c:pt idx="1">
                  <c:v>129</c:v>
                </c:pt>
                <c:pt idx="2">
                  <c:v>131</c:v>
                </c:pt>
                <c:pt idx="3">
                  <c:v>143</c:v>
                </c:pt>
                <c:pt idx="4">
                  <c:v>148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ljubaznošću medicinskih sestara</c:v>
                </c:pt>
                <c:pt idx="1">
                  <c:v>čekanjem na pomoć, u hitnim slučajevima</c:v>
                </c:pt>
                <c:pt idx="2">
                  <c:v>objašnjenjem testova i tretmana kojim vas podvrgavaju</c:v>
                </c:pt>
                <c:pt idx="3">
                  <c:v>ljubaznošću sestara prema članovima vaše porodice i posetiocima</c:v>
                </c:pt>
                <c:pt idx="4">
                  <c:v>uopšteno gledavši, koliko ste zadovoljni sestrinskom negom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7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</c:numCache>
            </c:numRef>
          </c:val>
        </c:ser>
        <c:dLbls/>
        <c:overlap val="100"/>
        <c:axId val="89193472"/>
        <c:axId val="88965888"/>
      </c:barChart>
      <c:catAx>
        <c:axId val="891934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8965888"/>
        <c:crosses val="autoZero"/>
        <c:auto val="1"/>
        <c:lblAlgn val="ctr"/>
        <c:lblOffset val="100"/>
      </c:catAx>
      <c:valAx>
        <c:axId val="8896588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19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 w="15875">
      <a:solidFill>
        <a:schemeClr val="accent1"/>
      </a:solidFill>
    </a:ln>
    <a:effectLst/>
  </c:spPr>
  <c:txPr>
    <a:bodyPr/>
    <a:lstStyle/>
    <a:p>
      <a:pPr>
        <a:defRPr sz="18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37417514590447387"/>
          <c:y val="3.1480023905814156E-2"/>
          <c:w val="0.52064561432293965"/>
          <c:h val="0.81790319886259433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objašnjenjima procedura, tretmana i rezultata lečenja</c:v>
                </c:pt>
                <c:pt idx="2">
                  <c:v>poštovanjem i ljubaznošću</c:v>
                </c:pt>
                <c:pt idx="3">
                  <c:v>sposobnošću dijagnostikovanja</c:v>
                </c:pt>
                <c:pt idx="4">
                  <c:v>temeljnošću lekara u radu?</c:v>
                </c:pt>
                <c:pt idx="5">
                  <c:v>uspešnošću u lečenju</c:v>
                </c:pt>
                <c:pt idx="6">
                  <c:v>kvalitetom i jasnoćom uputstava pri otpustu</c:v>
                </c:pt>
                <c:pt idx="7">
                  <c:v>ocenite sveukupno zadovoljstvo, dobijenim  uslugama lekara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objašnjenjima procedura, tretmana i rezultata lečenja</c:v>
                </c:pt>
                <c:pt idx="2">
                  <c:v>poštovanjem i ljubaznošću</c:v>
                </c:pt>
                <c:pt idx="3">
                  <c:v>sposobnošću dijagnostikovanja</c:v>
                </c:pt>
                <c:pt idx="4">
                  <c:v>temeljnošću lekara u radu?</c:v>
                </c:pt>
                <c:pt idx="5">
                  <c:v>uspešnošću u lečenju</c:v>
                </c:pt>
                <c:pt idx="6">
                  <c:v>kvalitetom i jasnoćom uputstava pri otpustu</c:v>
                </c:pt>
                <c:pt idx="7">
                  <c:v>ocenite sveukupno zadovoljstvo, dobijenim  uslugama lekara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6</c:v>
                </c:pt>
                <c:pt idx="1">
                  <c:v>10</c:v>
                </c:pt>
                <c:pt idx="2">
                  <c:v>5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5</c:v>
                </c:pt>
                <c:pt idx="7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objašnjenjima procedura, tretmana i rezultata lečenja</c:v>
                </c:pt>
                <c:pt idx="2">
                  <c:v>poštovanjem i ljubaznošću</c:v>
                </c:pt>
                <c:pt idx="3">
                  <c:v>sposobnošću dijagnostikovanja</c:v>
                </c:pt>
                <c:pt idx="4">
                  <c:v>temeljnošću lekara u radu?</c:v>
                </c:pt>
                <c:pt idx="5">
                  <c:v>uspešnošću u lečenju</c:v>
                </c:pt>
                <c:pt idx="6">
                  <c:v>kvalitetom i jasnoćom uputstava pri otpustu</c:v>
                </c:pt>
                <c:pt idx="7">
                  <c:v>ocenite sveukupno zadovoljstvo, dobijenim  uslugama lekara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21</c:v>
                </c:pt>
                <c:pt idx="1">
                  <c:v>21</c:v>
                </c:pt>
                <c:pt idx="2">
                  <c:v>19</c:v>
                </c:pt>
                <c:pt idx="3">
                  <c:v>31</c:v>
                </c:pt>
                <c:pt idx="4">
                  <c:v>34</c:v>
                </c:pt>
                <c:pt idx="5">
                  <c:v>26</c:v>
                </c:pt>
                <c:pt idx="6">
                  <c:v>22</c:v>
                </c:pt>
                <c:pt idx="7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objašnjenjima procedura, tretmana i rezultata lečenja</c:v>
                </c:pt>
                <c:pt idx="2">
                  <c:v>poštovanjem i ljubaznošću</c:v>
                </c:pt>
                <c:pt idx="3">
                  <c:v>sposobnošću dijagnostikovanja</c:v>
                </c:pt>
                <c:pt idx="4">
                  <c:v>temeljnošću lekara u radu?</c:v>
                </c:pt>
                <c:pt idx="5">
                  <c:v>uspešnošću u lečenju</c:v>
                </c:pt>
                <c:pt idx="6">
                  <c:v>kvalitetom i jasnoćom uputstava pri otpustu</c:v>
                </c:pt>
                <c:pt idx="7">
                  <c:v>ocenite sveukupno zadovoljstvo, dobijenim  uslugama lekara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119</c:v>
                </c:pt>
                <c:pt idx="1">
                  <c:v>101</c:v>
                </c:pt>
                <c:pt idx="2">
                  <c:v>115</c:v>
                </c:pt>
                <c:pt idx="3">
                  <c:v>107</c:v>
                </c:pt>
                <c:pt idx="4">
                  <c:v>100</c:v>
                </c:pt>
                <c:pt idx="5">
                  <c:v>112</c:v>
                </c:pt>
                <c:pt idx="6">
                  <c:v>114</c:v>
                </c:pt>
                <c:pt idx="7">
                  <c:v>108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objašnjenjima procedura, tretmana i rezultata lečenja</c:v>
                </c:pt>
                <c:pt idx="2">
                  <c:v>poštovanjem i ljubaznošću</c:v>
                </c:pt>
                <c:pt idx="3">
                  <c:v>sposobnošću dijagnostikovanja</c:v>
                </c:pt>
                <c:pt idx="4">
                  <c:v>temeljnošću lekara u radu?</c:v>
                </c:pt>
                <c:pt idx="5">
                  <c:v>uspešnošću u lečenju</c:v>
                </c:pt>
                <c:pt idx="6">
                  <c:v>kvalitetom i jasnoćom uputstava pri otpustu</c:v>
                </c:pt>
                <c:pt idx="7">
                  <c:v>ocenite sveukupno zadovoljstvo, dobijenim  uslugama lekara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109</c:v>
                </c:pt>
                <c:pt idx="1">
                  <c:v>101</c:v>
                </c:pt>
                <c:pt idx="2">
                  <c:v>118</c:v>
                </c:pt>
                <c:pt idx="3">
                  <c:v>112</c:v>
                </c:pt>
                <c:pt idx="4">
                  <c:v>118</c:v>
                </c:pt>
                <c:pt idx="5">
                  <c:v>109</c:v>
                </c:pt>
                <c:pt idx="6">
                  <c:v>110</c:v>
                </c:pt>
                <c:pt idx="7">
                  <c:v>121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objašnjenjima procedura, tretmana i rezultata lečenja</c:v>
                </c:pt>
                <c:pt idx="2">
                  <c:v>poštovanjem i ljubaznošću</c:v>
                </c:pt>
                <c:pt idx="3">
                  <c:v>sposobnošću dijagnostikovanja</c:v>
                </c:pt>
                <c:pt idx="4">
                  <c:v>temeljnošću lekara u radu?</c:v>
                </c:pt>
                <c:pt idx="5">
                  <c:v>uspešnošću u lečenju</c:v>
                </c:pt>
                <c:pt idx="6">
                  <c:v>kvalitetom i jasnoćom uputstava pri otpustu</c:v>
                </c:pt>
                <c:pt idx="7">
                  <c:v>ocenite sveukupno zadovoljstvo, dobijenim  uslugama lekara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7</c:v>
                </c:pt>
                <c:pt idx="1">
                  <c:v>13</c:v>
                </c:pt>
                <c:pt idx="2">
                  <c:v>11</c:v>
                </c:pt>
                <c:pt idx="3">
                  <c:v>16</c:v>
                </c:pt>
                <c:pt idx="4">
                  <c:v>13</c:v>
                </c:pt>
                <c:pt idx="5">
                  <c:v>17</c:v>
                </c:pt>
                <c:pt idx="6">
                  <c:v>16</c:v>
                </c:pt>
                <c:pt idx="7">
                  <c:v>11</c:v>
                </c:pt>
              </c:numCache>
            </c:numRef>
          </c:val>
        </c:ser>
        <c:dLbls/>
        <c:overlap val="100"/>
        <c:axId val="89303296"/>
        <c:axId val="89321472"/>
      </c:barChart>
      <c:catAx>
        <c:axId val="8930329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321472"/>
        <c:crosses val="autoZero"/>
        <c:auto val="1"/>
        <c:lblAlgn val="ctr"/>
        <c:lblOffset val="100"/>
      </c:catAx>
      <c:valAx>
        <c:axId val="8932147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30329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128691168351993E-3"/>
          <c:y val="0.91826153200634208"/>
          <c:w val="0.9531881431487732"/>
          <c:h val="5.7352574598996897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 w="15875">
      <a:solidFill>
        <a:schemeClr val="accent1"/>
      </a:solidFill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3054031993779892"/>
          <c:y val="2.3559060114862033E-2"/>
          <c:w val="0.74574535542804776"/>
          <c:h val="0.84953987817132082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laboratorijskim uslugama</c:v>
                </c:pt>
                <c:pt idx="1">
                  <c:v>kardiologijom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sveukupno zadovoljstvo dijagnostikom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laboratorijskim uslugama</c:v>
                </c:pt>
                <c:pt idx="1">
                  <c:v>kardiologijom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sveukupno zadovoljstvo dijagnostikom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laboratorijskim uslugama</c:v>
                </c:pt>
                <c:pt idx="1">
                  <c:v>kardiologijom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sveukupno zadovoljstvo dijagnostikom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  <c:pt idx="4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laboratorijskim uslugama</c:v>
                </c:pt>
                <c:pt idx="1">
                  <c:v>kardiologijom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sveukupno zadovoljstvo dijagnostikom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75</c:v>
                </c:pt>
                <c:pt idx="1">
                  <c:v>55</c:v>
                </c:pt>
                <c:pt idx="2">
                  <c:v>59</c:v>
                </c:pt>
                <c:pt idx="3">
                  <c:v>39</c:v>
                </c:pt>
                <c:pt idx="4">
                  <c:v>75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laboratorijskim uslugama</c:v>
                </c:pt>
                <c:pt idx="1">
                  <c:v>kardiologijom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sveukupno zadovoljstvo dijagnostikom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166</c:v>
                </c:pt>
                <c:pt idx="1">
                  <c:v>170</c:v>
                </c:pt>
                <c:pt idx="2">
                  <c:v>167</c:v>
                </c:pt>
                <c:pt idx="3">
                  <c:v>184</c:v>
                </c:pt>
                <c:pt idx="4">
                  <c:v>150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laboratorijskim uslugama</c:v>
                </c:pt>
                <c:pt idx="1">
                  <c:v>kardiologijom</c:v>
                </c:pt>
                <c:pt idx="2">
                  <c:v>radiologijom</c:v>
                </c:pt>
                <c:pt idx="3">
                  <c:v>fizikalnom terapijom</c:v>
                </c:pt>
                <c:pt idx="4">
                  <c:v>sveukupno zadovoljstvo dijagnostikom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13</c:v>
                </c:pt>
                <c:pt idx="1">
                  <c:v>32</c:v>
                </c:pt>
                <c:pt idx="2">
                  <c:v>31</c:v>
                </c:pt>
                <c:pt idx="3">
                  <c:v>33</c:v>
                </c:pt>
                <c:pt idx="4">
                  <c:v>30</c:v>
                </c:pt>
              </c:numCache>
            </c:numRef>
          </c:val>
        </c:ser>
        <c:dLbls/>
        <c:overlap val="100"/>
        <c:axId val="89487232"/>
        <c:axId val="89488768"/>
      </c:barChart>
      <c:catAx>
        <c:axId val="8948723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488768"/>
        <c:crosses val="autoZero"/>
        <c:auto val="1"/>
        <c:lblAlgn val="ctr"/>
        <c:lblOffset val="100"/>
      </c:catAx>
      <c:valAx>
        <c:axId val="8948876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48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34457003753857E-2"/>
          <c:y val="0.93591953413333062"/>
          <c:w val="0.88766654594499339"/>
          <c:h val="5.002255354044463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 w="15875">
      <a:solidFill>
        <a:schemeClr val="accent1"/>
      </a:solidFill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načinom serviranja hrane</c:v>
                </c:pt>
                <c:pt idx="2">
                  <c:v>zadovoljstvo ukusom hrane</c:v>
                </c:pt>
                <c:pt idx="3">
                  <c:v>temperaturom hrane</c:v>
                </c:pt>
                <c:pt idx="4">
                  <c:v>zadovoljstvo  količinom dobijenih obroka</c:v>
                </c:pt>
                <c:pt idx="5">
                  <c:v>zadovoljstvo raznovrsnošću hrane</c:v>
                </c:pt>
                <c:pt idx="6">
                  <c:v>zadovoljstvo adekvatnošću i poštovanjem propisane dijete</c:v>
                </c:pt>
                <c:pt idx="7">
                  <c:v>uopšteno, zadovoljstvo korisnicima bolničkom ishranom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</c:v>
                </c:pt>
                <c:pt idx="1">
                  <c:v>8</c:v>
                </c:pt>
                <c:pt idx="2">
                  <c:v>10</c:v>
                </c:pt>
                <c:pt idx="3">
                  <c:v>6</c:v>
                </c:pt>
                <c:pt idx="4">
                  <c:v>5</c:v>
                </c:pt>
                <c:pt idx="5">
                  <c:v>9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načinom serviranja hrane</c:v>
                </c:pt>
                <c:pt idx="2">
                  <c:v>zadovoljstvo ukusom hrane</c:v>
                </c:pt>
                <c:pt idx="3">
                  <c:v>temperaturom hrane</c:v>
                </c:pt>
                <c:pt idx="4">
                  <c:v>zadovoljstvo  količinom dobijenih obroka</c:v>
                </c:pt>
                <c:pt idx="5">
                  <c:v>zadovoljstvo raznovrsnošću hrane</c:v>
                </c:pt>
                <c:pt idx="6">
                  <c:v>zadovoljstvo adekvatnošću i poštovanjem propisane dijete</c:v>
                </c:pt>
                <c:pt idx="7">
                  <c:v>uopšteno, zadovoljstvo korisnicima bolničkom ishranom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9</c:v>
                </c:pt>
                <c:pt idx="1">
                  <c:v>15</c:v>
                </c:pt>
                <c:pt idx="2">
                  <c:v>9</c:v>
                </c:pt>
                <c:pt idx="3">
                  <c:v>7</c:v>
                </c:pt>
                <c:pt idx="4">
                  <c:v>9</c:v>
                </c:pt>
                <c:pt idx="5">
                  <c:v>10</c:v>
                </c:pt>
                <c:pt idx="6">
                  <c:v>8</c:v>
                </c:pt>
                <c:pt idx="7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načinom serviranja hrane</c:v>
                </c:pt>
                <c:pt idx="2">
                  <c:v>zadovoljstvo ukusom hrane</c:v>
                </c:pt>
                <c:pt idx="3">
                  <c:v>temperaturom hrane</c:v>
                </c:pt>
                <c:pt idx="4">
                  <c:v>zadovoljstvo  količinom dobijenih obroka</c:v>
                </c:pt>
                <c:pt idx="5">
                  <c:v>zadovoljstvo raznovrsnošću hrane</c:v>
                </c:pt>
                <c:pt idx="6">
                  <c:v>zadovoljstvo adekvatnošću i poštovanjem propisane dijete</c:v>
                </c:pt>
                <c:pt idx="7">
                  <c:v>uopšteno, zadovoljstvo korisnicima bolničkom ishranom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37</c:v>
                </c:pt>
                <c:pt idx="1">
                  <c:v>38</c:v>
                </c:pt>
                <c:pt idx="2">
                  <c:v>61</c:v>
                </c:pt>
                <c:pt idx="3">
                  <c:v>42</c:v>
                </c:pt>
                <c:pt idx="4">
                  <c:v>30</c:v>
                </c:pt>
                <c:pt idx="5">
                  <c:v>43</c:v>
                </c:pt>
                <c:pt idx="6">
                  <c:v>39</c:v>
                </c:pt>
                <c:pt idx="7">
                  <c:v>37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načinom serviranja hrane</c:v>
                </c:pt>
                <c:pt idx="2">
                  <c:v>zadovoljstvo ukusom hrane</c:v>
                </c:pt>
                <c:pt idx="3">
                  <c:v>temperaturom hrane</c:v>
                </c:pt>
                <c:pt idx="4">
                  <c:v>zadovoljstvo  količinom dobijenih obroka</c:v>
                </c:pt>
                <c:pt idx="5">
                  <c:v>zadovoljstvo raznovrsnošću hrane</c:v>
                </c:pt>
                <c:pt idx="6">
                  <c:v>zadovoljstvo adekvatnošću i poštovanjem propisane dijete</c:v>
                </c:pt>
                <c:pt idx="7">
                  <c:v>uopšteno, zadovoljstvo korisnicima bolničkom ishranom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144</c:v>
                </c:pt>
                <c:pt idx="1">
                  <c:v>131</c:v>
                </c:pt>
                <c:pt idx="2">
                  <c:v>114</c:v>
                </c:pt>
                <c:pt idx="3">
                  <c:v>133</c:v>
                </c:pt>
                <c:pt idx="4">
                  <c:v>139</c:v>
                </c:pt>
                <c:pt idx="5">
                  <c:v>130</c:v>
                </c:pt>
                <c:pt idx="6">
                  <c:v>127</c:v>
                </c:pt>
                <c:pt idx="7">
                  <c:v>137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nezadovoljni2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načinom serviranja hrane</c:v>
                </c:pt>
                <c:pt idx="2">
                  <c:v>zadovoljstvo ukusom hrane</c:v>
                </c:pt>
                <c:pt idx="3">
                  <c:v>temperaturom hrane</c:v>
                </c:pt>
                <c:pt idx="4">
                  <c:v>zadovoljstvo  količinom dobijenih obroka</c:v>
                </c:pt>
                <c:pt idx="5">
                  <c:v>zadovoljstvo raznovrsnošću hrane</c:v>
                </c:pt>
                <c:pt idx="6">
                  <c:v>zadovoljstvo adekvatnošću i poštovanjem propisane dijete</c:v>
                </c:pt>
                <c:pt idx="7">
                  <c:v>uopšteno, zadovoljstvo korisnicima bolničkom ishranom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70</c:v>
                </c:pt>
                <c:pt idx="1">
                  <c:v>66</c:v>
                </c:pt>
                <c:pt idx="2">
                  <c:v>63</c:v>
                </c:pt>
                <c:pt idx="3">
                  <c:v>69</c:v>
                </c:pt>
                <c:pt idx="4">
                  <c:v>74</c:v>
                </c:pt>
                <c:pt idx="5">
                  <c:v>63</c:v>
                </c:pt>
                <c:pt idx="6">
                  <c:v>62</c:v>
                </c:pt>
                <c:pt idx="7">
                  <c:v>69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načinom serviranja hrane</c:v>
                </c:pt>
                <c:pt idx="2">
                  <c:v>zadovoljstvo ukusom hrane</c:v>
                </c:pt>
                <c:pt idx="3">
                  <c:v>temperaturom hrane</c:v>
                </c:pt>
                <c:pt idx="4">
                  <c:v>zadovoljstvo  količinom dobijenih obroka</c:v>
                </c:pt>
                <c:pt idx="5">
                  <c:v>zadovoljstvo raznovrsnošću hrane</c:v>
                </c:pt>
                <c:pt idx="6">
                  <c:v>zadovoljstvo adekvatnošću i poštovanjem propisane dijete</c:v>
                </c:pt>
                <c:pt idx="7">
                  <c:v>uopšteno, zadovoljstvo korisnicima bolničkom ishranom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7</c:v>
                </c:pt>
                <c:pt idx="1">
                  <c:v>12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15</c:v>
                </c:pt>
                <c:pt idx="6">
                  <c:v>29</c:v>
                </c:pt>
                <c:pt idx="7">
                  <c:v>13</c:v>
                </c:pt>
              </c:numCache>
            </c:numRef>
          </c:val>
        </c:ser>
        <c:dLbls/>
        <c:overlap val="100"/>
        <c:axId val="89638400"/>
        <c:axId val="89639936"/>
      </c:barChart>
      <c:catAx>
        <c:axId val="896384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639936"/>
        <c:crosses val="autoZero"/>
        <c:auto val="1"/>
        <c:lblAlgn val="ctr"/>
        <c:lblOffset val="100"/>
      </c:catAx>
      <c:valAx>
        <c:axId val="8963993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63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871957181822862E-2"/>
          <c:y val="0.93284241486104025"/>
          <c:w val="0.85850436587583401"/>
          <c:h val="5.242461728119127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 w="15875">
      <a:solidFill>
        <a:schemeClr val="accent1"/>
      </a:solidFill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udobnošću kreveta</c:v>
                </c:pt>
                <c:pt idx="1">
                  <c:v>čistoćom sobe</c:v>
                </c:pt>
                <c:pt idx="2">
                  <c:v>sobnom temperaturom</c:v>
                </c:pt>
                <c:pt idx="3">
                  <c:v>zadovoljstvo opremljenošću sobe</c:v>
                </c:pt>
                <c:pt idx="4">
                  <c:v>higijenom toaleta</c:v>
                </c:pt>
                <c:pt idx="5">
                  <c:v>uopšteno, zadovoljstvo bolničkim smeštajem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udobnošću kreveta</c:v>
                </c:pt>
                <c:pt idx="1">
                  <c:v>čistoćom sobe</c:v>
                </c:pt>
                <c:pt idx="2">
                  <c:v>sobnom temperaturom</c:v>
                </c:pt>
                <c:pt idx="3">
                  <c:v>zadovoljstvo opremljenošću sobe</c:v>
                </c:pt>
                <c:pt idx="4">
                  <c:v>higijenom toaleta</c:v>
                </c:pt>
                <c:pt idx="5">
                  <c:v>uopšteno, zadovoljstvo bolničkim smeštajem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32</c:v>
                </c:pt>
                <c:pt idx="1">
                  <c:v>6</c:v>
                </c:pt>
                <c:pt idx="2">
                  <c:v>6</c:v>
                </c:pt>
                <c:pt idx="3">
                  <c:v>15</c:v>
                </c:pt>
                <c:pt idx="4">
                  <c:v>13</c:v>
                </c:pt>
                <c:pt idx="5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udobnošću kreveta</c:v>
                </c:pt>
                <c:pt idx="1">
                  <c:v>čistoćom sobe</c:v>
                </c:pt>
                <c:pt idx="2">
                  <c:v>sobnom temperaturom</c:v>
                </c:pt>
                <c:pt idx="3">
                  <c:v>zadovoljstvo opremljenošću sobe</c:v>
                </c:pt>
                <c:pt idx="4">
                  <c:v>higijenom toaleta</c:v>
                </c:pt>
                <c:pt idx="5">
                  <c:v>uopšteno, zadovoljstvo bolničkim smeštajem 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56</c:v>
                </c:pt>
                <c:pt idx="1">
                  <c:v>33</c:v>
                </c:pt>
                <c:pt idx="2">
                  <c:v>36</c:v>
                </c:pt>
                <c:pt idx="3">
                  <c:v>44</c:v>
                </c:pt>
                <c:pt idx="4">
                  <c:v>33</c:v>
                </c:pt>
                <c:pt idx="5">
                  <c:v>37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udobnošću kreveta</c:v>
                </c:pt>
                <c:pt idx="1">
                  <c:v>čistoćom sobe</c:v>
                </c:pt>
                <c:pt idx="2">
                  <c:v>sobnom temperaturom</c:v>
                </c:pt>
                <c:pt idx="3">
                  <c:v>zadovoljstvo opremljenošću sobe</c:v>
                </c:pt>
                <c:pt idx="4">
                  <c:v>higijenom toaleta</c:v>
                </c:pt>
                <c:pt idx="5">
                  <c:v>uopšteno, zadovoljstvo bolničkim smeštajem 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106</c:v>
                </c:pt>
                <c:pt idx="1">
                  <c:v>140</c:v>
                </c:pt>
                <c:pt idx="2">
                  <c:v>135</c:v>
                </c:pt>
                <c:pt idx="3">
                  <c:v>129</c:v>
                </c:pt>
                <c:pt idx="4">
                  <c:v>131</c:v>
                </c:pt>
                <c:pt idx="5">
                  <c:v>142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udobnošću kreveta</c:v>
                </c:pt>
                <c:pt idx="1">
                  <c:v>čistoćom sobe</c:v>
                </c:pt>
                <c:pt idx="2">
                  <c:v>sobnom temperaturom</c:v>
                </c:pt>
                <c:pt idx="3">
                  <c:v>zadovoljstvo opremljenošću sobe</c:v>
                </c:pt>
                <c:pt idx="4">
                  <c:v>higijenom toaleta</c:v>
                </c:pt>
                <c:pt idx="5">
                  <c:v>uopšteno, zadovoljstvo bolničkim smeštajem 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58</c:v>
                </c:pt>
                <c:pt idx="1">
                  <c:v>77</c:v>
                </c:pt>
                <c:pt idx="2">
                  <c:v>78</c:v>
                </c:pt>
                <c:pt idx="3">
                  <c:v>64</c:v>
                </c:pt>
                <c:pt idx="4">
                  <c:v>74</c:v>
                </c:pt>
                <c:pt idx="5">
                  <c:v>71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udobnošću kreveta</c:v>
                </c:pt>
                <c:pt idx="1">
                  <c:v>čistoćom sobe</c:v>
                </c:pt>
                <c:pt idx="2">
                  <c:v>sobnom temperaturom</c:v>
                </c:pt>
                <c:pt idx="3">
                  <c:v>zadovoljstvo opremljenošću sobe</c:v>
                </c:pt>
                <c:pt idx="4">
                  <c:v>higijenom toaleta</c:v>
                </c:pt>
                <c:pt idx="5">
                  <c:v>uopšteno, zadovoljstvo bolničkim smeštajem 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8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14</c:v>
                </c:pt>
                <c:pt idx="5">
                  <c:v>13</c:v>
                </c:pt>
              </c:numCache>
            </c:numRef>
          </c:val>
        </c:ser>
        <c:dLbls/>
        <c:overlap val="100"/>
        <c:axId val="89953408"/>
        <c:axId val="89954944"/>
      </c:barChart>
      <c:catAx>
        <c:axId val="8995340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954944"/>
        <c:crosses val="autoZero"/>
        <c:auto val="1"/>
        <c:lblAlgn val="ctr"/>
        <c:lblOffset val="100"/>
      </c:catAx>
      <c:valAx>
        <c:axId val="8995494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9953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454922449114664E-2"/>
          <c:y val="0.94663786558660235"/>
          <c:w val="0.62815757959333107"/>
          <c:h val="4.879148650246284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 w="15875">
      <a:solidFill>
        <a:schemeClr val="accent1"/>
      </a:solidFill>
    </a:ln>
    <a:effectLst/>
  </c:spPr>
  <c:txPr>
    <a:bodyPr/>
    <a:lstStyle/>
    <a:p>
      <a:pPr>
        <a:defRPr sz="1600" b="0" baseline="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37420787833619562"/>
          <c:y val="2.885825227235498E-2"/>
          <c:w val="0.60128732056641054"/>
          <c:h val="0.81984146346249875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zadovoljstvo vremenom za posete</c:v>
                </c:pt>
                <c:pt idx="1">
                  <c:v>zadovoljstvo dužinom poseta</c:v>
                </c:pt>
                <c:pt idx="2">
                  <c:v>dozvoljenim brojem poseta</c:v>
                </c:pt>
                <c:pt idx="3">
                  <c:v>uzimajući sve u obzir, ocenite vaše zadovoljstvo bolničkim lečenjem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zadovoljstvo vremenom za posete</c:v>
                </c:pt>
                <c:pt idx="1">
                  <c:v>zadovoljstvo dužinom poseta</c:v>
                </c:pt>
                <c:pt idx="2">
                  <c:v>dozvoljenim brojem poseta</c:v>
                </c:pt>
                <c:pt idx="3">
                  <c:v>uzimajući sve u obzir, ocenite vaše zadovoljstvo bolničkim lečenjem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zadovoljstvo vremenom za posete</c:v>
                </c:pt>
                <c:pt idx="1">
                  <c:v>zadovoljstvo dužinom poseta</c:v>
                </c:pt>
                <c:pt idx="2">
                  <c:v>dozvoljenim brojem poseta</c:v>
                </c:pt>
                <c:pt idx="3">
                  <c:v>uzimajući sve u obzir, ocenite vaše zadovoljstvo bolničkim lečenjem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20</c:v>
                </c:pt>
                <c:pt idx="1">
                  <c:v>22</c:v>
                </c:pt>
                <c:pt idx="2">
                  <c:v>19</c:v>
                </c:pt>
                <c:pt idx="3">
                  <c:v>31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zadovoljstvo vremenom za posete</c:v>
                </c:pt>
                <c:pt idx="1">
                  <c:v>zadovoljstvo dužinom poseta</c:v>
                </c:pt>
                <c:pt idx="2">
                  <c:v>dozvoljenim brojem poseta</c:v>
                </c:pt>
                <c:pt idx="3">
                  <c:v>uzimajući sve u obzir, ocenite vaše zadovoljstvo bolničkim lečenjem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133</c:v>
                </c:pt>
                <c:pt idx="1">
                  <c:v>122</c:v>
                </c:pt>
                <c:pt idx="2">
                  <c:v>131</c:v>
                </c:pt>
                <c:pt idx="3">
                  <c:v>149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zadovoljstvo vremenom za posete</c:v>
                </c:pt>
                <c:pt idx="1">
                  <c:v>zadovoljstvo dužinom poseta</c:v>
                </c:pt>
                <c:pt idx="2">
                  <c:v>dozvoljenim brojem poseta</c:v>
                </c:pt>
                <c:pt idx="3">
                  <c:v>uzimajući sve u obzir, ocenite vaše zadovoljstvo bolničkim lečenjem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101</c:v>
                </c:pt>
                <c:pt idx="1">
                  <c:v>105</c:v>
                </c:pt>
                <c:pt idx="2">
                  <c:v>100</c:v>
                </c:pt>
                <c:pt idx="3">
                  <c:v>79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zadovoljstvo vremenom za posete</c:v>
                </c:pt>
                <c:pt idx="1">
                  <c:v>zadovoljstvo dužinom poseta</c:v>
                </c:pt>
                <c:pt idx="2">
                  <c:v>dozvoljenim brojem poseta</c:v>
                </c:pt>
                <c:pt idx="3">
                  <c:v>uzimajući sve u obzir, ocenite vaše zadovoljstvo bolničkim lečenjem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12</c:v>
                </c:pt>
                <c:pt idx="1">
                  <c:v>18</c:v>
                </c:pt>
                <c:pt idx="2">
                  <c:v>18</c:v>
                </c:pt>
                <c:pt idx="3">
                  <c:v>8</c:v>
                </c:pt>
              </c:numCache>
            </c:numRef>
          </c:val>
        </c:ser>
        <c:dLbls/>
        <c:overlap val="100"/>
        <c:axId val="90325760"/>
        <c:axId val="90327296"/>
      </c:barChart>
      <c:catAx>
        <c:axId val="9032576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0327296"/>
        <c:crosses val="autoZero"/>
        <c:auto val="1"/>
        <c:lblAlgn val="ctr"/>
        <c:lblOffset val="100"/>
      </c:catAx>
      <c:valAx>
        <c:axId val="9032729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032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240386618339364E-4"/>
          <c:y val="0.9306685407091474"/>
          <c:w val="0.97671057784443627"/>
          <c:h val="5.0607225486821866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 w="15875">
      <a:solidFill>
        <a:schemeClr val="accent1"/>
      </a:solidFill>
    </a:ln>
    <a:effectLst/>
  </c:spPr>
  <c:txPr>
    <a:bodyPr/>
    <a:lstStyle/>
    <a:p>
      <a:pPr>
        <a:defRPr sz="1400" baseline="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E7167-9854-4273-A80E-94B41E97B232}" type="doc">
      <dgm:prSet loTypeId="urn:microsoft.com/office/officeart/2005/8/layout/hList9" loCatId="list" qsTypeId="urn:microsoft.com/office/officeart/2009/2/quickstyle/3d8" qsCatId="3D" csTypeId="urn:microsoft.com/office/officeart/2005/8/colors/colorful1#1" csCatId="colorful" phldr="1"/>
      <dgm:spPr>
        <a:scene3d>
          <a:camera prst="perspectiveFront" zoom="82000"/>
          <a:lightRig rig="morning" dir="t">
            <a:rot lat="0" lon="0" rev="20400000"/>
          </a:lightRig>
        </a:scene3d>
      </dgm:spPr>
      <dgm:t>
        <a:bodyPr/>
        <a:lstStyle/>
        <a:p>
          <a:endParaRPr lang="x-none"/>
        </a:p>
      </dgm:t>
    </dgm:pt>
    <dgm:pt modelId="{570478B4-71F1-4740-9924-7E2025E7B5F1}">
      <dgm:prSet phldrT="[Text]" custT="1"/>
      <dgm:spPr>
        <a:solidFill>
          <a:srgbClr val="00B050"/>
        </a:solidFill>
      </dgm:spPr>
      <dgm:t>
        <a:bodyPr/>
        <a:lstStyle/>
        <a:p>
          <a:r>
            <a:rPr lang="x-none" sz="2400" dirty="0" smtClean="0">
              <a:solidFill>
                <a:schemeClr val="tx1"/>
              </a:solidFill>
            </a:rPr>
            <a:t>ustanove</a:t>
          </a:r>
          <a:endParaRPr lang="x-none" sz="2400" dirty="0">
            <a:solidFill>
              <a:schemeClr val="tx1"/>
            </a:solidFill>
          </a:endParaRPr>
        </a:p>
      </dgm:t>
    </dgm:pt>
    <dgm:pt modelId="{8481361E-46EC-428C-B617-A94660F14642}" type="parTrans" cxnId="{66E2B4A8-7D93-48FB-B8F3-7AB64D81C44F}">
      <dgm:prSet/>
      <dgm:spPr/>
      <dgm:t>
        <a:bodyPr/>
        <a:lstStyle/>
        <a:p>
          <a:endParaRPr lang="x-none"/>
        </a:p>
      </dgm:t>
    </dgm:pt>
    <dgm:pt modelId="{937BEBFF-F1E4-4A04-829D-304A0347230E}" type="sibTrans" cxnId="{66E2B4A8-7D93-48FB-B8F3-7AB64D81C44F}">
      <dgm:prSet/>
      <dgm:spPr/>
      <dgm:t>
        <a:bodyPr/>
        <a:lstStyle/>
        <a:p>
          <a:endParaRPr lang="x-none"/>
        </a:p>
      </dgm:t>
    </dgm:pt>
    <dgm:pt modelId="{488E60AA-3D0F-4CF1-B824-B13674AAB373}">
      <dgm:prSet phldrT="[Text]" custT="1"/>
      <dgm:spPr>
        <a:gradFill rotWithShape="0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x-none" sz="2400" dirty="0" smtClean="0"/>
            <a:t>Opšta bolnica Sombor 67,8%)</a:t>
          </a:r>
          <a:endParaRPr lang="x-none" sz="2400" dirty="0"/>
        </a:p>
      </dgm:t>
    </dgm:pt>
    <dgm:pt modelId="{0889B678-0482-42FD-970C-812072C7D3EF}" type="parTrans" cxnId="{EB841F3D-85DC-405C-B7E8-1A7066DCADD4}">
      <dgm:prSet/>
      <dgm:spPr/>
      <dgm:t>
        <a:bodyPr/>
        <a:lstStyle/>
        <a:p>
          <a:endParaRPr lang="x-none"/>
        </a:p>
      </dgm:t>
    </dgm:pt>
    <dgm:pt modelId="{2C094F32-AE8D-4236-BA14-0D9FFEA317BE}" type="sibTrans" cxnId="{EB841F3D-85DC-405C-B7E8-1A7066DCADD4}">
      <dgm:prSet/>
      <dgm:spPr/>
      <dgm:t>
        <a:bodyPr/>
        <a:lstStyle/>
        <a:p>
          <a:endParaRPr lang="x-none"/>
        </a:p>
      </dgm:t>
    </dgm:pt>
    <dgm:pt modelId="{F877C41A-C7D0-4EE6-9948-BC24621EE2D7}">
      <dgm:prSet phldrT="[Text]" custT="1"/>
      <dgm:spPr>
        <a:gradFill rotWithShape="0">
          <a:gsLst>
            <a:gs pos="8100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42000">
              <a:srgbClr val="FFFF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x-none" sz="2400" dirty="0" smtClean="0"/>
            <a:t>Banja Junaković</a:t>
          </a:r>
        </a:p>
        <a:p>
          <a:r>
            <a:rPr lang="x-none" sz="2400" dirty="0" smtClean="0"/>
            <a:t>32,2%)</a:t>
          </a:r>
          <a:endParaRPr lang="x-none" sz="2400" dirty="0"/>
        </a:p>
      </dgm:t>
    </dgm:pt>
    <dgm:pt modelId="{49B79569-77E6-4163-BCD7-82204B25848B}" type="parTrans" cxnId="{B1354509-4251-47F2-87B4-D315FA82DDD1}">
      <dgm:prSet/>
      <dgm:spPr/>
      <dgm:t>
        <a:bodyPr/>
        <a:lstStyle/>
        <a:p>
          <a:endParaRPr lang="x-none"/>
        </a:p>
      </dgm:t>
    </dgm:pt>
    <dgm:pt modelId="{9AAFA973-CB1F-4966-9EB9-991FA85FD5ED}" type="sibTrans" cxnId="{B1354509-4251-47F2-87B4-D315FA82DDD1}">
      <dgm:prSet/>
      <dgm:spPr/>
      <dgm:t>
        <a:bodyPr/>
        <a:lstStyle/>
        <a:p>
          <a:endParaRPr lang="x-none"/>
        </a:p>
      </dgm:t>
    </dgm:pt>
    <dgm:pt modelId="{28F5F79C-82B9-44C2-BEB0-5B0823E58396}">
      <dgm:prSet phldrT="[Text]" custT="1"/>
      <dgm:spPr>
        <a:solidFill>
          <a:srgbClr val="FFC000"/>
        </a:solidFill>
      </dgm:spPr>
      <dgm:t>
        <a:bodyPr/>
        <a:lstStyle/>
        <a:p>
          <a:r>
            <a:rPr lang="x-none" sz="2800" dirty="0" smtClean="0">
              <a:solidFill>
                <a:schemeClr val="tx1"/>
              </a:solidFill>
            </a:rPr>
            <a:t>odeljenja</a:t>
          </a:r>
          <a:endParaRPr lang="x-none" sz="2800" dirty="0">
            <a:solidFill>
              <a:schemeClr val="tx1"/>
            </a:solidFill>
          </a:endParaRPr>
        </a:p>
      </dgm:t>
    </dgm:pt>
    <dgm:pt modelId="{713F1EC0-0F03-426D-BFE7-9596197451C0}" type="parTrans" cxnId="{382F9640-2650-4995-9940-B192CDDA337B}">
      <dgm:prSet/>
      <dgm:spPr/>
      <dgm:t>
        <a:bodyPr/>
        <a:lstStyle/>
        <a:p>
          <a:endParaRPr lang="x-none"/>
        </a:p>
      </dgm:t>
    </dgm:pt>
    <dgm:pt modelId="{16E5D6FE-AA08-494B-913D-5E830BF76E89}" type="sibTrans" cxnId="{382F9640-2650-4995-9940-B192CDDA337B}">
      <dgm:prSet/>
      <dgm:spPr/>
      <dgm:t>
        <a:bodyPr/>
        <a:lstStyle/>
        <a:p>
          <a:endParaRPr lang="x-none"/>
        </a:p>
      </dgm:t>
    </dgm:pt>
    <dgm:pt modelId="{2CED3A07-A15B-494F-960D-A32E9107DD88}">
      <dgm:prSet phldrT="[Text]" custT="1"/>
      <dgm:spPr>
        <a:gradFill rotWithShape="0">
          <a:gsLst>
            <a:gs pos="59000">
              <a:srgbClr val="FFFF00"/>
            </a:gs>
            <a:gs pos="76000">
              <a:srgbClr val="FFC0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r>
            <a:rPr lang="x-none" sz="2400" dirty="0" smtClean="0"/>
            <a:t>Ginekološko-akušersko 11,1%</a:t>
          </a:r>
        </a:p>
        <a:p>
          <a:r>
            <a:rPr lang="x-none" sz="2400" dirty="0" smtClean="0"/>
            <a:t>Hirurško 19,3%</a:t>
          </a:r>
        </a:p>
        <a:p>
          <a:r>
            <a:rPr lang="x-none" sz="2400" dirty="0" smtClean="0"/>
            <a:t>Internističko 30,4%</a:t>
          </a:r>
        </a:p>
        <a:p>
          <a:r>
            <a:rPr lang="x-none" sz="2400" dirty="0" smtClean="0"/>
            <a:t>Rehabilitacija 39,3%</a:t>
          </a:r>
        </a:p>
      </dgm:t>
    </dgm:pt>
    <dgm:pt modelId="{971F5F5E-98BF-447F-AFF5-F36D435C273F}" type="parTrans" cxnId="{30D4743E-A738-4CA1-9F14-D2C3B0AD6F69}">
      <dgm:prSet/>
      <dgm:spPr/>
      <dgm:t>
        <a:bodyPr/>
        <a:lstStyle/>
        <a:p>
          <a:endParaRPr lang="x-none"/>
        </a:p>
      </dgm:t>
    </dgm:pt>
    <dgm:pt modelId="{C1DDE347-C051-4DFE-9ACB-CEA43D6FD26A}" type="sibTrans" cxnId="{30D4743E-A738-4CA1-9F14-D2C3B0AD6F69}">
      <dgm:prSet/>
      <dgm:spPr/>
      <dgm:t>
        <a:bodyPr/>
        <a:lstStyle/>
        <a:p>
          <a:endParaRPr lang="x-none"/>
        </a:p>
      </dgm:t>
    </dgm:pt>
    <dgm:pt modelId="{3C90EA1F-07EA-455F-9741-41A433AED80A}">
      <dgm:prSet custT="1"/>
      <dgm:spPr>
        <a:solidFill>
          <a:schemeClr val="accent6">
            <a:tint val="40000"/>
            <a:hueOff val="0"/>
            <a:satOff val="0"/>
            <a:lumOff val="0"/>
          </a:schemeClr>
        </a:solidFill>
        <a:sp3d/>
      </dgm:spPr>
      <dgm:t>
        <a:bodyPr/>
        <a:lstStyle/>
        <a:p>
          <a:r>
            <a:rPr lang="x-none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pol</a:t>
          </a:r>
        </a:p>
        <a:p>
          <a:r>
            <a:rPr lang="x-none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Muški 37,4%</a:t>
          </a:r>
        </a:p>
        <a:p>
          <a:r>
            <a:rPr lang="x-none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Ženski 58,1%</a:t>
          </a:r>
          <a:endParaRPr lang="x-none" sz="6500" dirty="0"/>
        </a:p>
      </dgm:t>
    </dgm:pt>
    <dgm:pt modelId="{36F144AB-5FA8-458B-90FD-BCC713A33629}" type="parTrans" cxnId="{8D336129-0903-4F6B-86FE-D8EB6AB069B2}">
      <dgm:prSet/>
      <dgm:spPr/>
      <dgm:t>
        <a:bodyPr/>
        <a:lstStyle/>
        <a:p>
          <a:endParaRPr lang="x-none"/>
        </a:p>
      </dgm:t>
    </dgm:pt>
    <dgm:pt modelId="{75273AE7-A200-4794-8141-4A1059CD32A3}" type="sibTrans" cxnId="{8D336129-0903-4F6B-86FE-D8EB6AB069B2}">
      <dgm:prSet/>
      <dgm:spPr/>
      <dgm:t>
        <a:bodyPr/>
        <a:lstStyle/>
        <a:p>
          <a:endParaRPr lang="x-none"/>
        </a:p>
      </dgm:t>
    </dgm:pt>
    <dgm:pt modelId="{3A0820C6-953F-47AA-AB64-3C35CFC412C9}">
      <dgm:prSet custT="1"/>
      <dgm:spPr/>
      <dgm:t>
        <a:bodyPr/>
        <a:lstStyle/>
        <a:p>
          <a:r>
            <a:rPr lang="x-none" sz="2800" dirty="0" smtClean="0"/>
            <a:t>N=215</a:t>
          </a:r>
        </a:p>
        <a:p>
          <a:r>
            <a:rPr lang="x-none" sz="2800" dirty="0" smtClean="0"/>
            <a:t>Godine pacijenata </a:t>
          </a:r>
        </a:p>
        <a:p>
          <a:r>
            <a:rPr lang="x-none" sz="2800" dirty="0" smtClean="0"/>
            <a:t> 17 - 88</a:t>
          </a:r>
          <a:endParaRPr lang="x-none" sz="2800" dirty="0"/>
        </a:p>
      </dgm:t>
    </dgm:pt>
    <dgm:pt modelId="{A94EF445-F21F-43EC-A6E2-D62875FFFCB1}" type="parTrans" cxnId="{72C86211-8190-4049-9862-2051E1BCD550}">
      <dgm:prSet/>
      <dgm:spPr/>
      <dgm:t>
        <a:bodyPr/>
        <a:lstStyle/>
        <a:p>
          <a:endParaRPr lang="x-none"/>
        </a:p>
      </dgm:t>
    </dgm:pt>
    <dgm:pt modelId="{95E4BC11-1193-4440-A9CD-7A9A196667DC}" type="sibTrans" cxnId="{72C86211-8190-4049-9862-2051E1BCD550}">
      <dgm:prSet/>
      <dgm:spPr/>
      <dgm:t>
        <a:bodyPr/>
        <a:lstStyle/>
        <a:p>
          <a:endParaRPr lang="x-none"/>
        </a:p>
      </dgm:t>
    </dgm:pt>
    <dgm:pt modelId="{D494F035-69FA-47C8-AFFB-7D245AF991D2}" type="pres">
      <dgm:prSet presAssocID="{5BBE7167-9854-4273-A80E-94B41E97B232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x-none"/>
        </a:p>
      </dgm:t>
    </dgm:pt>
    <dgm:pt modelId="{38E097A2-E432-4E69-952B-9BCC044128D7}" type="pres">
      <dgm:prSet presAssocID="{570478B4-71F1-4740-9924-7E2025E7B5F1}" presName="posSpace" presStyleCnt="0"/>
      <dgm:spPr/>
      <dgm:t>
        <a:bodyPr/>
        <a:lstStyle/>
        <a:p>
          <a:endParaRPr lang="x-none"/>
        </a:p>
      </dgm:t>
    </dgm:pt>
    <dgm:pt modelId="{AE3285AA-9114-4129-A5FA-CD3A2D1C24E5}" type="pres">
      <dgm:prSet presAssocID="{570478B4-71F1-4740-9924-7E2025E7B5F1}" presName="vertFlow" presStyleCnt="0"/>
      <dgm:spPr/>
      <dgm:t>
        <a:bodyPr/>
        <a:lstStyle/>
        <a:p>
          <a:endParaRPr lang="x-none"/>
        </a:p>
      </dgm:t>
    </dgm:pt>
    <dgm:pt modelId="{197C76FE-B1EA-4E19-B989-DD9CF31325B6}" type="pres">
      <dgm:prSet presAssocID="{570478B4-71F1-4740-9924-7E2025E7B5F1}" presName="topSpace" presStyleCnt="0"/>
      <dgm:spPr/>
      <dgm:t>
        <a:bodyPr/>
        <a:lstStyle/>
        <a:p>
          <a:endParaRPr lang="x-none"/>
        </a:p>
      </dgm:t>
    </dgm:pt>
    <dgm:pt modelId="{60A20F5C-CA4A-4AE6-AAD6-2F2AD00F0A5E}" type="pres">
      <dgm:prSet presAssocID="{570478B4-71F1-4740-9924-7E2025E7B5F1}" presName="firstComp" presStyleCnt="0"/>
      <dgm:spPr/>
      <dgm:t>
        <a:bodyPr/>
        <a:lstStyle/>
        <a:p>
          <a:endParaRPr lang="x-none"/>
        </a:p>
      </dgm:t>
    </dgm:pt>
    <dgm:pt modelId="{1EB46F4E-333F-4D5B-BACA-AF9FCFA04277}" type="pres">
      <dgm:prSet presAssocID="{570478B4-71F1-4740-9924-7E2025E7B5F1}" presName="firstChild" presStyleLbl="bgAccFollowNode1" presStyleIdx="0" presStyleCnt="5" custLinFactNeighborX="-70417" custLinFactNeighborY="94609"/>
      <dgm:spPr/>
      <dgm:t>
        <a:bodyPr/>
        <a:lstStyle/>
        <a:p>
          <a:endParaRPr lang="x-none"/>
        </a:p>
      </dgm:t>
    </dgm:pt>
    <dgm:pt modelId="{11822BFE-14DB-4903-AEDF-EA810B8906CC}" type="pres">
      <dgm:prSet presAssocID="{570478B4-71F1-4740-9924-7E2025E7B5F1}" presName="firstChildTx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4EF12A95-EA99-476E-A5DA-F933BB97A863}" type="pres">
      <dgm:prSet presAssocID="{F877C41A-C7D0-4EE6-9948-BC24621EE2D7}" presName="comp" presStyleCnt="0"/>
      <dgm:spPr/>
      <dgm:t>
        <a:bodyPr/>
        <a:lstStyle/>
        <a:p>
          <a:endParaRPr lang="x-none"/>
        </a:p>
      </dgm:t>
    </dgm:pt>
    <dgm:pt modelId="{E77B5E46-8E8F-4E9B-AD6B-2F7666C52D67}" type="pres">
      <dgm:prSet presAssocID="{F877C41A-C7D0-4EE6-9948-BC24621EE2D7}" presName="child" presStyleLbl="bgAccFollowNode1" presStyleIdx="1" presStyleCnt="5" custLinFactNeighborX="-9329" custLinFactNeighborY="78759"/>
      <dgm:spPr/>
      <dgm:t>
        <a:bodyPr/>
        <a:lstStyle/>
        <a:p>
          <a:endParaRPr lang="x-none"/>
        </a:p>
      </dgm:t>
    </dgm:pt>
    <dgm:pt modelId="{D22974BB-9571-4A4C-9B7D-9D6D0BE3C400}" type="pres">
      <dgm:prSet presAssocID="{F877C41A-C7D0-4EE6-9948-BC24621EE2D7}" presName="childTx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9CE01DF5-E982-473D-AE2E-974E940D3A53}" type="pres">
      <dgm:prSet presAssocID="{570478B4-71F1-4740-9924-7E2025E7B5F1}" presName="negSpace" presStyleCnt="0"/>
      <dgm:spPr/>
      <dgm:t>
        <a:bodyPr/>
        <a:lstStyle/>
        <a:p>
          <a:endParaRPr lang="x-none"/>
        </a:p>
      </dgm:t>
    </dgm:pt>
    <dgm:pt modelId="{C79972BC-D16D-4C4C-8374-0B81B9D84F1C}" type="pres">
      <dgm:prSet presAssocID="{570478B4-71F1-4740-9924-7E2025E7B5F1}" presName="circle" presStyleLbl="node1" presStyleIdx="0" presStyleCnt="2" custScaleX="147081" custScaleY="63411" custLinFactNeighborX="2768" custLinFactNeighborY="83737"/>
      <dgm:spPr/>
      <dgm:t>
        <a:bodyPr/>
        <a:lstStyle/>
        <a:p>
          <a:endParaRPr lang="x-none"/>
        </a:p>
      </dgm:t>
    </dgm:pt>
    <dgm:pt modelId="{20F615FD-FBFE-4122-99F9-C93F16EE3903}" type="pres">
      <dgm:prSet presAssocID="{937BEBFF-F1E4-4A04-829D-304A0347230E}" presName="transSpace" presStyleCnt="0"/>
      <dgm:spPr/>
      <dgm:t>
        <a:bodyPr/>
        <a:lstStyle/>
        <a:p>
          <a:endParaRPr lang="x-none"/>
        </a:p>
      </dgm:t>
    </dgm:pt>
    <dgm:pt modelId="{9C3A1B7B-2357-4825-BB68-D598BF226629}" type="pres">
      <dgm:prSet presAssocID="{28F5F79C-82B9-44C2-BEB0-5B0823E58396}" presName="posSpace" presStyleCnt="0"/>
      <dgm:spPr/>
      <dgm:t>
        <a:bodyPr/>
        <a:lstStyle/>
        <a:p>
          <a:endParaRPr lang="x-none"/>
        </a:p>
      </dgm:t>
    </dgm:pt>
    <dgm:pt modelId="{24AE46A0-2B63-4C2E-A615-E66E2F397D5A}" type="pres">
      <dgm:prSet presAssocID="{28F5F79C-82B9-44C2-BEB0-5B0823E58396}" presName="vertFlow" presStyleCnt="0"/>
      <dgm:spPr/>
      <dgm:t>
        <a:bodyPr/>
        <a:lstStyle/>
        <a:p>
          <a:endParaRPr lang="x-none"/>
        </a:p>
      </dgm:t>
    </dgm:pt>
    <dgm:pt modelId="{B3C465FA-D0C0-4037-8419-30CBE8C7A600}" type="pres">
      <dgm:prSet presAssocID="{28F5F79C-82B9-44C2-BEB0-5B0823E58396}" presName="topSpace" presStyleCnt="0"/>
      <dgm:spPr/>
      <dgm:t>
        <a:bodyPr/>
        <a:lstStyle/>
        <a:p>
          <a:endParaRPr lang="x-none"/>
        </a:p>
      </dgm:t>
    </dgm:pt>
    <dgm:pt modelId="{4E9DADDC-B963-46B5-9A81-DD4C09C38110}" type="pres">
      <dgm:prSet presAssocID="{28F5F79C-82B9-44C2-BEB0-5B0823E58396}" presName="firstComp" presStyleCnt="0"/>
      <dgm:spPr/>
      <dgm:t>
        <a:bodyPr/>
        <a:lstStyle/>
        <a:p>
          <a:endParaRPr lang="x-none"/>
        </a:p>
      </dgm:t>
    </dgm:pt>
    <dgm:pt modelId="{0619F88D-42A3-402F-A33A-D54475814FFD}" type="pres">
      <dgm:prSet presAssocID="{28F5F79C-82B9-44C2-BEB0-5B0823E58396}" presName="firstChild" presStyleLbl="bgAccFollowNode1" presStyleIdx="2" presStyleCnt="5" custScaleX="147582" custLinFactY="99877" custLinFactNeighborX="-32925" custLinFactNeighborY="100000"/>
      <dgm:spPr/>
      <dgm:t>
        <a:bodyPr/>
        <a:lstStyle/>
        <a:p>
          <a:endParaRPr lang="x-none"/>
        </a:p>
      </dgm:t>
    </dgm:pt>
    <dgm:pt modelId="{2AECA4C3-1ECF-4E2F-B9C5-9537039F61BA}" type="pres">
      <dgm:prSet presAssocID="{28F5F79C-82B9-44C2-BEB0-5B0823E58396}" presName="firstChildTx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86F134D2-01A8-458F-9973-FECF9B51CA34}" type="pres">
      <dgm:prSet presAssocID="{3C90EA1F-07EA-455F-9741-41A433AED80A}" presName="comp" presStyleCnt="0"/>
      <dgm:spPr/>
      <dgm:t>
        <a:bodyPr/>
        <a:lstStyle/>
        <a:p>
          <a:endParaRPr lang="x-none"/>
        </a:p>
      </dgm:t>
    </dgm:pt>
    <dgm:pt modelId="{72EFA3FA-DC89-4F6B-8584-72F0190F843B}" type="pres">
      <dgm:prSet presAssocID="{3C90EA1F-07EA-455F-9741-41A433AED80A}" presName="child" presStyleLbl="bgAccFollowNode1" presStyleIdx="3" presStyleCnt="5" custLinFactX="-43387" custLinFactY="-35051" custLinFactNeighborX="-100000" custLinFactNeighborY="-100000"/>
      <dgm:spPr/>
      <dgm:t>
        <a:bodyPr/>
        <a:lstStyle/>
        <a:p>
          <a:endParaRPr lang="x-none"/>
        </a:p>
      </dgm:t>
    </dgm:pt>
    <dgm:pt modelId="{4F8A693B-F429-4DFA-A328-ECBFAD944073}" type="pres">
      <dgm:prSet presAssocID="{3C90EA1F-07EA-455F-9741-41A433AED80A}" presName="childTx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51F5DDF0-599D-4A30-BB49-F7E2D206EBF5}" type="pres">
      <dgm:prSet presAssocID="{3A0820C6-953F-47AA-AB64-3C35CFC412C9}" presName="comp" presStyleCnt="0"/>
      <dgm:spPr/>
      <dgm:t>
        <a:bodyPr/>
        <a:lstStyle/>
        <a:p>
          <a:endParaRPr lang="x-none"/>
        </a:p>
      </dgm:t>
    </dgm:pt>
    <dgm:pt modelId="{79A2E4F4-0FDE-47DC-8EFF-700FE104658F}" type="pres">
      <dgm:prSet presAssocID="{3A0820C6-953F-47AA-AB64-3C35CFC412C9}" presName="child" presStyleLbl="bgAccFollowNode1" presStyleIdx="4" presStyleCnt="5" custLinFactY="-46768" custLinFactNeighborX="-40445" custLinFactNeighborY="-100000"/>
      <dgm:spPr/>
      <dgm:t>
        <a:bodyPr/>
        <a:lstStyle/>
        <a:p>
          <a:endParaRPr lang="x-none"/>
        </a:p>
      </dgm:t>
    </dgm:pt>
    <dgm:pt modelId="{5839C4DA-611A-4D5E-9F1A-343AA1E26C36}" type="pres">
      <dgm:prSet presAssocID="{3A0820C6-953F-47AA-AB64-3C35CFC412C9}" presName="childTx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E3F9B2AD-7B90-4640-967B-83EB11093AD6}" type="pres">
      <dgm:prSet presAssocID="{28F5F79C-82B9-44C2-BEB0-5B0823E58396}" presName="negSpace" presStyleCnt="0"/>
      <dgm:spPr/>
      <dgm:t>
        <a:bodyPr/>
        <a:lstStyle/>
        <a:p>
          <a:endParaRPr lang="x-none"/>
        </a:p>
      </dgm:t>
    </dgm:pt>
    <dgm:pt modelId="{40BEDDB5-ACF1-45AB-8E36-3C1EB9D35C1A}" type="pres">
      <dgm:prSet presAssocID="{28F5F79C-82B9-44C2-BEB0-5B0823E58396}" presName="circle" presStyleLbl="node1" presStyleIdx="1" presStyleCnt="2" custScaleX="145896" custScaleY="50042" custLinFactY="98320" custLinFactNeighborX="-99462" custLinFactNeighborY="100000"/>
      <dgm:spPr/>
      <dgm:t>
        <a:bodyPr/>
        <a:lstStyle/>
        <a:p>
          <a:endParaRPr lang="x-none"/>
        </a:p>
      </dgm:t>
    </dgm:pt>
  </dgm:ptLst>
  <dgm:cxnLst>
    <dgm:cxn modelId="{C072F495-B498-47C0-A376-0BBF5A2BAAA2}" type="presOf" srcId="{2CED3A07-A15B-494F-960D-A32E9107DD88}" destId="{2AECA4C3-1ECF-4E2F-B9C5-9537039F61BA}" srcOrd="1" destOrd="0" presId="urn:microsoft.com/office/officeart/2005/8/layout/hList9"/>
    <dgm:cxn modelId="{72C86211-8190-4049-9862-2051E1BCD550}" srcId="{28F5F79C-82B9-44C2-BEB0-5B0823E58396}" destId="{3A0820C6-953F-47AA-AB64-3C35CFC412C9}" srcOrd="2" destOrd="0" parTransId="{A94EF445-F21F-43EC-A6E2-D62875FFFCB1}" sibTransId="{95E4BC11-1193-4440-A9CD-7A9A196667DC}"/>
    <dgm:cxn modelId="{8413AC61-FF10-4726-B663-BE6FC7EC3BA0}" type="presOf" srcId="{488E60AA-3D0F-4CF1-B824-B13674AAB373}" destId="{11822BFE-14DB-4903-AEDF-EA810B8906CC}" srcOrd="1" destOrd="0" presId="urn:microsoft.com/office/officeart/2005/8/layout/hList9"/>
    <dgm:cxn modelId="{69494081-6655-425C-80E4-E04F2483621E}" type="presOf" srcId="{3C90EA1F-07EA-455F-9741-41A433AED80A}" destId="{72EFA3FA-DC89-4F6B-8584-72F0190F843B}" srcOrd="0" destOrd="0" presId="urn:microsoft.com/office/officeart/2005/8/layout/hList9"/>
    <dgm:cxn modelId="{30D4743E-A738-4CA1-9F14-D2C3B0AD6F69}" srcId="{28F5F79C-82B9-44C2-BEB0-5B0823E58396}" destId="{2CED3A07-A15B-494F-960D-A32E9107DD88}" srcOrd="0" destOrd="0" parTransId="{971F5F5E-98BF-447F-AFF5-F36D435C273F}" sibTransId="{C1DDE347-C051-4DFE-9ACB-CEA43D6FD26A}"/>
    <dgm:cxn modelId="{88DFA7B9-1B2F-4599-9845-47166A68B005}" type="presOf" srcId="{28F5F79C-82B9-44C2-BEB0-5B0823E58396}" destId="{40BEDDB5-ACF1-45AB-8E36-3C1EB9D35C1A}" srcOrd="0" destOrd="0" presId="urn:microsoft.com/office/officeart/2005/8/layout/hList9"/>
    <dgm:cxn modelId="{CD4D75B1-FAC8-4F8A-B051-B13A34C5E02B}" type="presOf" srcId="{570478B4-71F1-4740-9924-7E2025E7B5F1}" destId="{C79972BC-D16D-4C4C-8374-0B81B9D84F1C}" srcOrd="0" destOrd="0" presId="urn:microsoft.com/office/officeart/2005/8/layout/hList9"/>
    <dgm:cxn modelId="{A5AACD17-E3D3-489E-B8A8-9B59982395B4}" type="presOf" srcId="{3A0820C6-953F-47AA-AB64-3C35CFC412C9}" destId="{5839C4DA-611A-4D5E-9F1A-343AA1E26C36}" srcOrd="1" destOrd="0" presId="urn:microsoft.com/office/officeart/2005/8/layout/hList9"/>
    <dgm:cxn modelId="{439516E9-DA85-48C7-AEF7-F7F9DE33ED87}" type="presOf" srcId="{F877C41A-C7D0-4EE6-9948-BC24621EE2D7}" destId="{D22974BB-9571-4A4C-9B7D-9D6D0BE3C400}" srcOrd="1" destOrd="0" presId="urn:microsoft.com/office/officeart/2005/8/layout/hList9"/>
    <dgm:cxn modelId="{4FF8BDB8-1DF4-4152-AC77-D36534AC0312}" type="presOf" srcId="{2CED3A07-A15B-494F-960D-A32E9107DD88}" destId="{0619F88D-42A3-402F-A33A-D54475814FFD}" srcOrd="0" destOrd="0" presId="urn:microsoft.com/office/officeart/2005/8/layout/hList9"/>
    <dgm:cxn modelId="{21EA6331-AA72-4F24-8792-3DDA225C9063}" type="presOf" srcId="{5BBE7167-9854-4273-A80E-94B41E97B232}" destId="{D494F035-69FA-47C8-AFFB-7D245AF991D2}" srcOrd="0" destOrd="0" presId="urn:microsoft.com/office/officeart/2005/8/layout/hList9"/>
    <dgm:cxn modelId="{66E2B4A8-7D93-48FB-B8F3-7AB64D81C44F}" srcId="{5BBE7167-9854-4273-A80E-94B41E97B232}" destId="{570478B4-71F1-4740-9924-7E2025E7B5F1}" srcOrd="0" destOrd="0" parTransId="{8481361E-46EC-428C-B617-A94660F14642}" sibTransId="{937BEBFF-F1E4-4A04-829D-304A0347230E}"/>
    <dgm:cxn modelId="{88934A14-A216-498C-8C81-20BA38F56C8C}" type="presOf" srcId="{488E60AA-3D0F-4CF1-B824-B13674AAB373}" destId="{1EB46F4E-333F-4D5B-BACA-AF9FCFA04277}" srcOrd="0" destOrd="0" presId="urn:microsoft.com/office/officeart/2005/8/layout/hList9"/>
    <dgm:cxn modelId="{382F9640-2650-4995-9940-B192CDDA337B}" srcId="{5BBE7167-9854-4273-A80E-94B41E97B232}" destId="{28F5F79C-82B9-44C2-BEB0-5B0823E58396}" srcOrd="1" destOrd="0" parTransId="{713F1EC0-0F03-426D-BFE7-9596197451C0}" sibTransId="{16E5D6FE-AA08-494B-913D-5E830BF76E89}"/>
    <dgm:cxn modelId="{0CDEE3D8-8A27-45D4-BED6-99D1CFC73E6C}" type="presOf" srcId="{3C90EA1F-07EA-455F-9741-41A433AED80A}" destId="{4F8A693B-F429-4DFA-A328-ECBFAD944073}" srcOrd="1" destOrd="0" presId="urn:microsoft.com/office/officeart/2005/8/layout/hList9"/>
    <dgm:cxn modelId="{B1354509-4251-47F2-87B4-D315FA82DDD1}" srcId="{570478B4-71F1-4740-9924-7E2025E7B5F1}" destId="{F877C41A-C7D0-4EE6-9948-BC24621EE2D7}" srcOrd="1" destOrd="0" parTransId="{49B79569-77E6-4163-BCD7-82204B25848B}" sibTransId="{9AAFA973-CB1F-4966-9EB9-991FA85FD5ED}"/>
    <dgm:cxn modelId="{EA022FD2-A2DD-4692-9E46-52BEB599C0A0}" type="presOf" srcId="{3A0820C6-953F-47AA-AB64-3C35CFC412C9}" destId="{79A2E4F4-0FDE-47DC-8EFF-700FE104658F}" srcOrd="0" destOrd="0" presId="urn:microsoft.com/office/officeart/2005/8/layout/hList9"/>
    <dgm:cxn modelId="{EB841F3D-85DC-405C-B7E8-1A7066DCADD4}" srcId="{570478B4-71F1-4740-9924-7E2025E7B5F1}" destId="{488E60AA-3D0F-4CF1-B824-B13674AAB373}" srcOrd="0" destOrd="0" parTransId="{0889B678-0482-42FD-970C-812072C7D3EF}" sibTransId="{2C094F32-AE8D-4236-BA14-0D9FFEA317BE}"/>
    <dgm:cxn modelId="{36230C95-6495-443D-BECC-12F757C9EA2A}" type="presOf" srcId="{F877C41A-C7D0-4EE6-9948-BC24621EE2D7}" destId="{E77B5E46-8E8F-4E9B-AD6B-2F7666C52D67}" srcOrd="0" destOrd="0" presId="urn:microsoft.com/office/officeart/2005/8/layout/hList9"/>
    <dgm:cxn modelId="{8D336129-0903-4F6B-86FE-D8EB6AB069B2}" srcId="{28F5F79C-82B9-44C2-BEB0-5B0823E58396}" destId="{3C90EA1F-07EA-455F-9741-41A433AED80A}" srcOrd="1" destOrd="0" parTransId="{36F144AB-5FA8-458B-90FD-BCC713A33629}" sibTransId="{75273AE7-A200-4794-8141-4A1059CD32A3}"/>
    <dgm:cxn modelId="{8449C6EA-805F-412E-BC81-5772F54DD521}" type="presParOf" srcId="{D494F035-69FA-47C8-AFFB-7D245AF991D2}" destId="{38E097A2-E432-4E69-952B-9BCC044128D7}" srcOrd="0" destOrd="0" presId="urn:microsoft.com/office/officeart/2005/8/layout/hList9"/>
    <dgm:cxn modelId="{A0064ABD-25BF-4BFE-80E8-2E7DECAEC296}" type="presParOf" srcId="{D494F035-69FA-47C8-AFFB-7D245AF991D2}" destId="{AE3285AA-9114-4129-A5FA-CD3A2D1C24E5}" srcOrd="1" destOrd="0" presId="urn:microsoft.com/office/officeart/2005/8/layout/hList9"/>
    <dgm:cxn modelId="{507C023E-BC9D-46F0-A0FC-EE53E1EB041B}" type="presParOf" srcId="{AE3285AA-9114-4129-A5FA-CD3A2D1C24E5}" destId="{197C76FE-B1EA-4E19-B989-DD9CF31325B6}" srcOrd="0" destOrd="0" presId="urn:microsoft.com/office/officeart/2005/8/layout/hList9"/>
    <dgm:cxn modelId="{31E19AAF-5C25-4AB6-A692-0DA5B3EF6C71}" type="presParOf" srcId="{AE3285AA-9114-4129-A5FA-CD3A2D1C24E5}" destId="{60A20F5C-CA4A-4AE6-AAD6-2F2AD00F0A5E}" srcOrd="1" destOrd="0" presId="urn:microsoft.com/office/officeart/2005/8/layout/hList9"/>
    <dgm:cxn modelId="{652762F6-45D3-44F5-B1A1-16E77DBAB8BC}" type="presParOf" srcId="{60A20F5C-CA4A-4AE6-AAD6-2F2AD00F0A5E}" destId="{1EB46F4E-333F-4D5B-BACA-AF9FCFA04277}" srcOrd="0" destOrd="0" presId="urn:microsoft.com/office/officeart/2005/8/layout/hList9"/>
    <dgm:cxn modelId="{56C06824-C1A6-41CA-96BD-BC1060EF1CFF}" type="presParOf" srcId="{60A20F5C-CA4A-4AE6-AAD6-2F2AD00F0A5E}" destId="{11822BFE-14DB-4903-AEDF-EA810B8906CC}" srcOrd="1" destOrd="0" presId="urn:microsoft.com/office/officeart/2005/8/layout/hList9"/>
    <dgm:cxn modelId="{01BFB0F0-62CB-4B1B-B9F3-EB004152E0AF}" type="presParOf" srcId="{AE3285AA-9114-4129-A5FA-CD3A2D1C24E5}" destId="{4EF12A95-EA99-476E-A5DA-F933BB97A863}" srcOrd="2" destOrd="0" presId="urn:microsoft.com/office/officeart/2005/8/layout/hList9"/>
    <dgm:cxn modelId="{513BECAC-8262-4562-B35E-388D0ED3BED3}" type="presParOf" srcId="{4EF12A95-EA99-476E-A5DA-F933BB97A863}" destId="{E77B5E46-8E8F-4E9B-AD6B-2F7666C52D67}" srcOrd="0" destOrd="0" presId="urn:microsoft.com/office/officeart/2005/8/layout/hList9"/>
    <dgm:cxn modelId="{6B9CF8C9-A0FD-47E7-AB51-40FF48E03527}" type="presParOf" srcId="{4EF12A95-EA99-476E-A5DA-F933BB97A863}" destId="{D22974BB-9571-4A4C-9B7D-9D6D0BE3C400}" srcOrd="1" destOrd="0" presId="urn:microsoft.com/office/officeart/2005/8/layout/hList9"/>
    <dgm:cxn modelId="{8F5D2924-5546-428D-90EF-EA28BC077E3A}" type="presParOf" srcId="{D494F035-69FA-47C8-AFFB-7D245AF991D2}" destId="{9CE01DF5-E982-473D-AE2E-974E940D3A53}" srcOrd="2" destOrd="0" presId="urn:microsoft.com/office/officeart/2005/8/layout/hList9"/>
    <dgm:cxn modelId="{030E94F4-B9CD-4A05-8003-8C31B20C1324}" type="presParOf" srcId="{D494F035-69FA-47C8-AFFB-7D245AF991D2}" destId="{C79972BC-D16D-4C4C-8374-0B81B9D84F1C}" srcOrd="3" destOrd="0" presId="urn:microsoft.com/office/officeart/2005/8/layout/hList9"/>
    <dgm:cxn modelId="{5642F818-7922-4A84-933D-543112A1B14C}" type="presParOf" srcId="{D494F035-69FA-47C8-AFFB-7D245AF991D2}" destId="{20F615FD-FBFE-4122-99F9-C93F16EE3903}" srcOrd="4" destOrd="0" presId="urn:microsoft.com/office/officeart/2005/8/layout/hList9"/>
    <dgm:cxn modelId="{DCAE9C0E-2A8E-4FE7-975A-9051FC84229F}" type="presParOf" srcId="{D494F035-69FA-47C8-AFFB-7D245AF991D2}" destId="{9C3A1B7B-2357-4825-BB68-D598BF226629}" srcOrd="5" destOrd="0" presId="urn:microsoft.com/office/officeart/2005/8/layout/hList9"/>
    <dgm:cxn modelId="{BDDA14EA-778B-402C-9912-4EEF32C2545D}" type="presParOf" srcId="{D494F035-69FA-47C8-AFFB-7D245AF991D2}" destId="{24AE46A0-2B63-4C2E-A615-E66E2F397D5A}" srcOrd="6" destOrd="0" presId="urn:microsoft.com/office/officeart/2005/8/layout/hList9"/>
    <dgm:cxn modelId="{3DB0BCC3-31A4-4B6D-BB3B-BF5075ED7E1C}" type="presParOf" srcId="{24AE46A0-2B63-4C2E-A615-E66E2F397D5A}" destId="{B3C465FA-D0C0-4037-8419-30CBE8C7A600}" srcOrd="0" destOrd="0" presId="urn:microsoft.com/office/officeart/2005/8/layout/hList9"/>
    <dgm:cxn modelId="{8F022BDD-6696-48B4-97C8-9DAE78331F07}" type="presParOf" srcId="{24AE46A0-2B63-4C2E-A615-E66E2F397D5A}" destId="{4E9DADDC-B963-46B5-9A81-DD4C09C38110}" srcOrd="1" destOrd="0" presId="urn:microsoft.com/office/officeart/2005/8/layout/hList9"/>
    <dgm:cxn modelId="{9B869842-D809-406D-ACB6-178B836BF6C1}" type="presParOf" srcId="{4E9DADDC-B963-46B5-9A81-DD4C09C38110}" destId="{0619F88D-42A3-402F-A33A-D54475814FFD}" srcOrd="0" destOrd="0" presId="urn:microsoft.com/office/officeart/2005/8/layout/hList9"/>
    <dgm:cxn modelId="{7D8D9872-8F3C-4F5F-BAD8-642103AAA8FE}" type="presParOf" srcId="{4E9DADDC-B963-46B5-9A81-DD4C09C38110}" destId="{2AECA4C3-1ECF-4E2F-B9C5-9537039F61BA}" srcOrd="1" destOrd="0" presId="urn:microsoft.com/office/officeart/2005/8/layout/hList9"/>
    <dgm:cxn modelId="{6ABC3644-0A11-4CA8-B583-A676D67FCCA0}" type="presParOf" srcId="{24AE46A0-2B63-4C2E-A615-E66E2F397D5A}" destId="{86F134D2-01A8-458F-9973-FECF9B51CA34}" srcOrd="2" destOrd="0" presId="urn:microsoft.com/office/officeart/2005/8/layout/hList9"/>
    <dgm:cxn modelId="{77348622-DEB8-4D1D-BC84-C07E0BF86F83}" type="presParOf" srcId="{86F134D2-01A8-458F-9973-FECF9B51CA34}" destId="{72EFA3FA-DC89-4F6B-8584-72F0190F843B}" srcOrd="0" destOrd="0" presId="urn:microsoft.com/office/officeart/2005/8/layout/hList9"/>
    <dgm:cxn modelId="{611D4851-9186-4CE8-B840-A65F2BA6F712}" type="presParOf" srcId="{86F134D2-01A8-458F-9973-FECF9B51CA34}" destId="{4F8A693B-F429-4DFA-A328-ECBFAD944073}" srcOrd="1" destOrd="0" presId="urn:microsoft.com/office/officeart/2005/8/layout/hList9"/>
    <dgm:cxn modelId="{02756925-CB9E-41A9-B9CD-9F10745EC40E}" type="presParOf" srcId="{24AE46A0-2B63-4C2E-A615-E66E2F397D5A}" destId="{51F5DDF0-599D-4A30-BB49-F7E2D206EBF5}" srcOrd="3" destOrd="0" presId="urn:microsoft.com/office/officeart/2005/8/layout/hList9"/>
    <dgm:cxn modelId="{A8C0B536-EC26-4B4B-AA97-88F70FC8099C}" type="presParOf" srcId="{51F5DDF0-599D-4A30-BB49-F7E2D206EBF5}" destId="{79A2E4F4-0FDE-47DC-8EFF-700FE104658F}" srcOrd="0" destOrd="0" presId="urn:microsoft.com/office/officeart/2005/8/layout/hList9"/>
    <dgm:cxn modelId="{9FC20957-9E93-46ED-9B60-62FDDADD006E}" type="presParOf" srcId="{51F5DDF0-599D-4A30-BB49-F7E2D206EBF5}" destId="{5839C4DA-611A-4D5E-9F1A-343AA1E26C36}" srcOrd="1" destOrd="0" presId="urn:microsoft.com/office/officeart/2005/8/layout/hList9"/>
    <dgm:cxn modelId="{D46D740B-9046-4296-8108-5C365F7AD851}" type="presParOf" srcId="{D494F035-69FA-47C8-AFFB-7D245AF991D2}" destId="{E3F9B2AD-7B90-4640-967B-83EB11093AD6}" srcOrd="7" destOrd="0" presId="urn:microsoft.com/office/officeart/2005/8/layout/hList9"/>
    <dgm:cxn modelId="{FBEDA9CC-5596-406B-9654-35D4BA77FFF8}" type="presParOf" srcId="{D494F035-69FA-47C8-AFFB-7D245AF991D2}" destId="{40BEDDB5-ACF1-45AB-8E36-3C1EB9D35C1A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46F4E-333F-4D5B-BACA-AF9FCFA04277}">
      <dsp:nvSpPr>
        <dsp:cNvPr id="0" name=""/>
        <dsp:cNvSpPr/>
      </dsp:nvSpPr>
      <dsp:spPr>
        <a:xfrm>
          <a:off x="0" y="2215379"/>
          <a:ext cx="2465512" cy="1644496"/>
        </a:xfrm>
        <a:prstGeom prst="rect">
          <a:avLst/>
        </a:prstGeom>
        <a:gradFill rotWithShape="0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perspectiveFront" zoom="82000"/>
          <a:lightRig rig="morning" dir="t">
            <a:rot lat="0" lon="0" rev="20400000"/>
          </a:lightRig>
        </a:scene3d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Opšta bolnica Sombor 67,8%)</a:t>
          </a:r>
          <a:endParaRPr lang="sr-Latn-RS" sz="2400" kern="1200" dirty="0"/>
        </a:p>
      </dsp:txBody>
      <dsp:txXfrm>
        <a:off x="394481" y="2215379"/>
        <a:ext cx="2071030" cy="1644496"/>
      </dsp:txXfrm>
    </dsp:sp>
    <dsp:sp modelId="{E77B5E46-8E8F-4E9B-AD6B-2F7666C52D67}">
      <dsp:nvSpPr>
        <dsp:cNvPr id="0" name=""/>
        <dsp:cNvSpPr/>
      </dsp:nvSpPr>
      <dsp:spPr>
        <a:xfrm>
          <a:off x="712912" y="3599223"/>
          <a:ext cx="2465512" cy="1644496"/>
        </a:xfrm>
        <a:prstGeom prst="rect">
          <a:avLst/>
        </a:prstGeom>
        <a:gradFill rotWithShape="0">
          <a:gsLst>
            <a:gs pos="8100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42000">
              <a:srgbClr val="FFFF00"/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perspectiveFront" zoom="82000"/>
          <a:lightRig rig="morning" dir="t">
            <a:rot lat="0" lon="0" rev="20400000"/>
          </a:lightRig>
        </a:scene3d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Banja Junaković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32,2%)</a:t>
          </a:r>
          <a:endParaRPr lang="sr-Latn-RS" sz="2400" kern="1200" dirty="0"/>
        </a:p>
      </dsp:txBody>
      <dsp:txXfrm>
        <a:off x="1107394" y="3599223"/>
        <a:ext cx="2071030" cy="1644496"/>
      </dsp:txXfrm>
    </dsp:sp>
    <dsp:sp modelId="{C79972BC-D16D-4C4C-8374-0B81B9D84F1C}">
      <dsp:nvSpPr>
        <dsp:cNvPr id="0" name=""/>
        <dsp:cNvSpPr/>
      </dsp:nvSpPr>
      <dsp:spPr>
        <a:xfrm>
          <a:off x="-303774" y="1378431"/>
          <a:ext cx="2417533" cy="1042270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perspectiveFront" zoom="82000"/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>
              <a:solidFill>
                <a:schemeClr val="tx1"/>
              </a:solidFill>
            </a:rPr>
            <a:t>ustanove</a:t>
          </a:r>
          <a:endParaRPr lang="sr-Latn-RS" sz="2400" kern="1200" dirty="0">
            <a:solidFill>
              <a:schemeClr val="tx1"/>
            </a:solidFill>
          </a:endParaRPr>
        </a:p>
      </dsp:txBody>
      <dsp:txXfrm>
        <a:off x="50266" y="1531068"/>
        <a:ext cx="1709453" cy="736996"/>
      </dsp:txXfrm>
    </dsp:sp>
    <dsp:sp modelId="{0619F88D-42A3-402F-A33A-D54475814FFD}">
      <dsp:nvSpPr>
        <dsp:cNvPr id="0" name=""/>
        <dsp:cNvSpPr/>
      </dsp:nvSpPr>
      <dsp:spPr>
        <a:xfrm>
          <a:off x="4627940" y="3946508"/>
          <a:ext cx="5369996" cy="1644496"/>
        </a:xfrm>
        <a:prstGeom prst="rect">
          <a:avLst/>
        </a:prstGeom>
        <a:gradFill rotWithShape="0">
          <a:gsLst>
            <a:gs pos="59000">
              <a:srgbClr val="FFFF00"/>
            </a:gs>
            <a:gs pos="76000">
              <a:srgbClr val="FFC000"/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perspectiveFront" zoom="82000"/>
          <a:lightRig rig="morning" dir="t">
            <a:rot lat="0" lon="0" rev="20400000"/>
          </a:lightRig>
        </a:scene3d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Ginekološko-akušersko 11,1%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Hirurško 19,3%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Internističko 30,4%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Rehabilitacija 39,3%</a:t>
          </a:r>
        </a:p>
      </dsp:txBody>
      <dsp:txXfrm>
        <a:off x="5487139" y="3946508"/>
        <a:ext cx="4510796" cy="1644496"/>
      </dsp:txXfrm>
    </dsp:sp>
    <dsp:sp modelId="{72EFA3FA-DC89-4F6B-8584-72F0190F843B}">
      <dsp:nvSpPr>
        <dsp:cNvPr id="0" name=""/>
        <dsp:cNvSpPr/>
      </dsp:nvSpPr>
      <dsp:spPr>
        <a:xfrm>
          <a:off x="1474283" y="83125"/>
          <a:ext cx="3638652" cy="1644496"/>
        </a:xfrm>
        <a:prstGeom prst="rect">
          <a:avLst/>
        </a:prstGeom>
        <a:solidFill>
          <a:schemeClr val="accent6">
            <a:tint val="40000"/>
            <a:hueOff val="0"/>
            <a:satOff val="0"/>
            <a:lum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perspectiveFront" zoom="82000"/>
          <a:lightRig rig="morning" dir="t">
            <a:rot lat="0" lon="0" rev="204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pol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Muški 37,4%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Ženski 58,1%</a:t>
          </a:r>
          <a:endParaRPr lang="sr-Latn-RS" sz="6500" kern="1200" dirty="0"/>
        </a:p>
      </dsp:txBody>
      <dsp:txXfrm>
        <a:off x="2056467" y="83125"/>
        <a:ext cx="3056468" cy="1644496"/>
      </dsp:txXfrm>
    </dsp:sp>
    <dsp:sp modelId="{79A2E4F4-0FDE-47DC-8EFF-700FE104658F}">
      <dsp:nvSpPr>
        <dsp:cNvPr id="0" name=""/>
        <dsp:cNvSpPr/>
      </dsp:nvSpPr>
      <dsp:spPr>
        <a:xfrm>
          <a:off x="5219985" y="1534936"/>
          <a:ext cx="3638652" cy="1644496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perspectiveFront" zoom="82000"/>
          <a:lightRig rig="morning" dir="t">
            <a:rot lat="0" lon="0" rev="20400000"/>
          </a:lightRig>
        </a:scene3d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N=215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Godine pacijenata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 17 - 88</a:t>
          </a:r>
          <a:endParaRPr lang="sr-Latn-RS" sz="2800" kern="1200" dirty="0"/>
        </a:p>
      </dsp:txBody>
      <dsp:txXfrm>
        <a:off x="5802169" y="1534936"/>
        <a:ext cx="3056468" cy="1644496"/>
      </dsp:txXfrm>
    </dsp:sp>
    <dsp:sp modelId="{40BEDDB5-ACF1-45AB-8E36-3C1EB9D35C1A}">
      <dsp:nvSpPr>
        <dsp:cNvPr id="0" name=""/>
        <dsp:cNvSpPr/>
      </dsp:nvSpPr>
      <dsp:spPr>
        <a:xfrm>
          <a:off x="3655396" y="3261803"/>
          <a:ext cx="2398055" cy="822527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perspectiveFront" zoom="82000"/>
          <a:lightRig rig="morning" dir="t">
            <a:rot lat="0" lon="0" rev="2040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1"/>
              </a:solidFill>
            </a:rPr>
            <a:t>odeljenja</a:t>
          </a:r>
          <a:endParaRPr lang="sr-Latn-RS" sz="2800" kern="1200" dirty="0">
            <a:solidFill>
              <a:schemeClr val="tx1"/>
            </a:solidFill>
          </a:endParaRPr>
        </a:p>
      </dsp:txBody>
      <dsp:txXfrm>
        <a:off x="4006583" y="3382259"/>
        <a:ext cx="1695681" cy="581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4D934-71B2-49FA-BB3C-F018C6D61A7F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52835-6C0A-4579-9AA1-DA8B93553D0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9572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52835-6C0A-4579-9AA1-DA8B93553D05}" type="slidenum">
              <a:rPr lang="x-none" smtClean="0"/>
              <a:pPr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0693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21223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11979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072840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05510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77758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3113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28241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647979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9613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904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17097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8651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14571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56277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80223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3805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10418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C05DA47-C07E-41F1-9916-4C4B34460948}" type="datetimeFigureOut">
              <a:rPr lang="x-none" smtClean="0"/>
              <a:pPr/>
              <a:t>17.9.2019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30043D0-DC4C-43C1-ADB0-B1560A75C3C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5407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stanovništva  bolničkim lečenjem </a:t>
            </a:r>
            <a:b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Zapadno Bački Okrug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dirty="0" smtClean="0"/>
              <a:t>2018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67948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6" y="0"/>
            <a:ext cx="5732060" cy="941695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bolničkom ishranom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995186104"/>
              </p:ext>
            </p:extLst>
          </p:nvPr>
        </p:nvGraphicFramePr>
        <p:xfrm>
          <a:off x="214313" y="957262"/>
          <a:ext cx="11658600" cy="5900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7087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6747169" cy="91887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Bolnickim smestajem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465915164"/>
              </p:ext>
            </p:extLst>
          </p:nvPr>
        </p:nvGraphicFramePr>
        <p:xfrm>
          <a:off x="0" y="957264"/>
          <a:ext cx="12087225" cy="5757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9762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0"/>
            <a:ext cx="8450460" cy="94169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x-non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bolnickim tretmanom i organizacijom poseta</a:t>
            </a:r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223742288"/>
              </p:ext>
            </p:extLst>
          </p:nvPr>
        </p:nvGraphicFramePr>
        <p:xfrm>
          <a:off x="0" y="1066800"/>
          <a:ext cx="120015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09926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01025" y="4804226"/>
            <a:ext cx="37340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 smtClean="0">
                <a:solidFill>
                  <a:srgbClr val="FF9900"/>
                </a:solidFill>
                <a:latin typeface="Brush Script MT" panose="03060802040406070304" pitchFamily="66" charset="0"/>
              </a:rPr>
              <a:t>Davorka Bosnic</a:t>
            </a:r>
          </a:p>
          <a:p>
            <a:r>
              <a:rPr lang="x-none" sz="2800" dirty="0" smtClean="0">
                <a:solidFill>
                  <a:srgbClr val="FF9900"/>
                </a:solidFill>
                <a:latin typeface="Brush Script MT" panose="03060802040406070304" pitchFamily="66" charset="0"/>
              </a:rPr>
              <a:t>Dipl.psiholog ZZJZ Sombor;2019.</a:t>
            </a:r>
            <a:endParaRPr lang="x-none" sz="2800" dirty="0">
              <a:solidFill>
                <a:srgbClr val="FF9900"/>
              </a:solidFill>
              <a:latin typeface="Brush Script MT" panose="030608020404060703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31018" y="1985963"/>
            <a:ext cx="7484381" cy="769441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</p:spPr>
        <p:txBody>
          <a:bodyPr wrap="square" lIns="91440" tIns="45720" rIns="91440" bIns="4572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x-none" sz="4400" dirty="0">
                <a:solidFill>
                  <a:schemeClr val="accent2">
                    <a:lumMod val="75000"/>
                  </a:schemeClr>
                </a:solidFill>
                <a:effectLst>
                  <a:glow rad="127000">
                    <a:srgbClr val="FFC000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HVALA</a:t>
            </a:r>
            <a:endParaRPr lang="en-US" sz="4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glow rad="127000">
                  <a:srgbClr val="FFC000"/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69277" y="2210098"/>
            <a:ext cx="3817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>
                <a:gd name="adj" fmla="val 56338"/>
              </a:avLst>
            </a:prstTxWarp>
            <a:spAutoFit/>
          </a:bodyPr>
          <a:lstStyle/>
          <a:p>
            <a:pPr algn="ctr"/>
            <a:r>
              <a:rPr lang="x-none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HVALA</a:t>
            </a:r>
            <a:endParaRPr lang="x-none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565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651491399"/>
              </p:ext>
            </p:extLst>
          </p:nvPr>
        </p:nvGraphicFramePr>
        <p:xfrm>
          <a:off x="793210" y="525925"/>
          <a:ext cx="10823943" cy="5595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angle 13"/>
          <p:cNvSpPr/>
          <p:nvPr/>
        </p:nvSpPr>
        <p:spPr>
          <a:xfrm>
            <a:off x="6245414" y="448320"/>
            <a:ext cx="5281684" cy="1938992"/>
          </a:xfrm>
          <a:prstGeom prst="rect">
            <a:avLst/>
          </a:prstGeom>
          <a:solidFill>
            <a:srgbClr val="FF99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x-none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11% sa srednjom stručnom spremom</a:t>
            </a:r>
          </a:p>
          <a:p>
            <a:pPr algn="ctr"/>
            <a:r>
              <a:rPr lang="x-none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24,6% oš</a:t>
            </a:r>
          </a:p>
          <a:p>
            <a:pPr algn="ctr"/>
            <a:r>
              <a:rPr lang="x-none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12,2% lošeg mat. stanja</a:t>
            </a:r>
          </a:p>
          <a:p>
            <a:pPr algn="ctr"/>
            <a:r>
              <a:rPr lang="x-none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37,3</a:t>
            </a:r>
            <a:r>
              <a:rPr lang="x-none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 osrednjeg mat. stanja i</a:t>
            </a:r>
          </a:p>
          <a:p>
            <a:pPr algn="ctr"/>
            <a:r>
              <a:rPr lang="x-none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41,2% dobrog mat.stanja</a:t>
            </a:r>
            <a:endParaRPr lang="x-none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5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4248804"/>
              </p:ext>
            </p:extLst>
          </p:nvPr>
        </p:nvGraphicFramePr>
        <p:xfrm>
          <a:off x="0" y="357188"/>
          <a:ext cx="12001502" cy="5768980"/>
        </p:xfrm>
        <a:graphic>
          <a:graphicData uri="http://schemas.openxmlformats.org/drawingml/2006/table">
            <a:tbl>
              <a:tblPr/>
              <a:tblGrid>
                <a:gridCol w="442913"/>
                <a:gridCol w="1271589"/>
                <a:gridCol w="857250"/>
                <a:gridCol w="857250"/>
                <a:gridCol w="857250"/>
                <a:gridCol w="857250"/>
                <a:gridCol w="857250"/>
                <a:gridCol w="857250"/>
                <a:gridCol w="857250"/>
                <a:gridCol w="857250"/>
                <a:gridCol w="857250"/>
                <a:gridCol w="857250"/>
                <a:gridCol w="857250"/>
                <a:gridCol w="857250"/>
              </a:tblGrid>
              <a:tr h="395019">
                <a:tc gridSpan="7">
                  <a:txBody>
                    <a:bodyPr/>
                    <a:lstStyle/>
                    <a:p>
                      <a:pPr algn="ctr" fontAlgn="ctr"/>
                      <a:endParaRPr lang="sv-SE" sz="900" b="1" i="0" u="none" strike="noStrike" dirty="0">
                        <a:solidFill>
                          <a:srgbClr val="000000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x-none" sz="900" b="1" i="0" u="none" strike="noStrike">
                          <a:solidFill>
                            <a:srgbClr val="000000"/>
                          </a:solidFill>
                          <a:effectLst/>
                          <a:latin typeface="Arial Bold" panose="020B07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x-none" sz="900" b="1" i="0" u="none" strike="noStrike">
                          <a:solidFill>
                            <a:srgbClr val="000000"/>
                          </a:solidFill>
                          <a:effectLst/>
                          <a:latin typeface="Arial Bold" panose="020B07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</a:tr>
              <a:tr h="395019"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x-none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odeljenje</a:t>
                      </a:r>
                    </a:p>
                    <a:p>
                      <a:pPr algn="l" fontAlgn="b"/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podaci o </a:t>
                      </a:r>
                      <a:r>
                        <a:rPr lang="x-non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školovanju</a:t>
                      </a:r>
                      <a:endParaRPr lang="x-none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x-non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porodično </a:t>
                      </a:r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materijalno stanje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</a:tr>
              <a:tr h="639556">
                <a:tc gridSpan="3"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nezavrsena 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srednja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viša </a:t>
                      </a:r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visoka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muški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r>
                        <a:rPr lang="x-non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enski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veoma </a:t>
                      </a:r>
                      <a:r>
                        <a:rPr lang="x-non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loše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loše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osrednje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veoma dobro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5019">
                <a:tc rowSpan="8">
                  <a:txBody>
                    <a:bodyPr/>
                    <a:lstStyle/>
                    <a:p>
                      <a:pPr algn="l" fontAlgn="t"/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Ginekologija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565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okviru</a:t>
                      </a:r>
                    </a:p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odeljenja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6209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Hirurško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1418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okviru</a:t>
                      </a:r>
                    </a:p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odeljenja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6209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Interno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1041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okviru</a:t>
                      </a:r>
                    </a:p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odeljenja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6209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Rehabilitacija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1041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okviru</a:t>
                      </a:r>
                    </a:p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odeljenja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6209">
                <a:tc rowSpan="2" gridSpan="2">
                  <a:txBody>
                    <a:bodyPr/>
                    <a:lstStyle/>
                    <a:p>
                      <a:pPr algn="l" fontAlgn="t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20746">
                <a:tc gridSpan="2"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okviru</a:t>
                      </a:r>
                    </a:p>
                    <a:p>
                      <a:pPr algn="l" fontAlgn="t"/>
                      <a:r>
                        <a:rPr lang="x-non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odeljenja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850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9626693"/>
              </p:ext>
            </p:extLst>
          </p:nvPr>
        </p:nvGraphicFramePr>
        <p:xfrm>
          <a:off x="1371601" y="1807954"/>
          <a:ext cx="9201150" cy="3435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0230"/>
                <a:gridCol w="1840230"/>
                <a:gridCol w="1840230"/>
                <a:gridCol w="1840230"/>
                <a:gridCol w="1840230"/>
              </a:tblGrid>
              <a:tr h="813863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r>
                        <a:rPr lang="x-none" sz="2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odeljenje</a:t>
                      </a:r>
                      <a:endParaRPr lang="x-none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x-none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godine </a:t>
                      </a:r>
                      <a:r>
                        <a:rPr lang="x-none" sz="2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starosti pacijenata</a:t>
                      </a:r>
                      <a:endParaRPr lang="x-none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</a:tr>
              <a:tr h="638260">
                <a:tc gridSpan="2"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Srednja vrednost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Std. Deviation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25">
                <a:tc rowSpan="4">
                  <a:txBody>
                    <a:bodyPr/>
                    <a:lstStyle/>
                    <a:p>
                      <a:pPr algn="l" fontAlgn="t"/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Ginekologija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37god.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±11,61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25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Hirurško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57god.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±16,88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25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Internističko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54god.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±15,00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25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Rehabilitacija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68god.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±10,98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25">
                <a:tc gridSpan="2">
                  <a:txBody>
                    <a:bodyPr/>
                    <a:lstStyle/>
                    <a:p>
                      <a:pPr algn="l" fontAlgn="t"/>
                      <a:r>
                        <a:rPr lang="x-none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x-none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58god.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±16,76</a:t>
                      </a:r>
                      <a:endParaRPr lang="x-none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51152" y="857251"/>
            <a:ext cx="6226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"/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Godine </a:t>
            </a:r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starosti </a:t>
            </a:r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pacijenata, po odeljenjima</a:t>
            </a:r>
            <a:endParaRPr lang="x-none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013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283" y="118535"/>
            <a:ext cx="4464050" cy="111841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x-non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 korisnika tretmanom u bolnici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407885563"/>
              </p:ext>
            </p:extLst>
          </p:nvPr>
        </p:nvGraphicFramePr>
        <p:xfrm>
          <a:off x="471488" y="1271589"/>
          <a:ext cx="10872787" cy="512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475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82" y="-1"/>
            <a:ext cx="5563351" cy="1354667"/>
          </a:xfrm>
          <a:blipFill dpi="0" rotWithShape="1">
            <a:blip r:embed="rId3">
              <a:alphaModFix amt="87000"/>
            </a:blip>
            <a:srcRect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li ste upoznati s pravima i obavezama pacijenata na bolničkom lečenju ?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98473475"/>
              </p:ext>
            </p:extLst>
          </p:nvPr>
        </p:nvGraphicFramePr>
        <p:xfrm>
          <a:off x="442913" y="1382233"/>
          <a:ext cx="11129962" cy="4889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86647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67" y="423332"/>
            <a:ext cx="5969721" cy="118533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Sestrinska nega : </a:t>
            </a:r>
            <a:b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ste zadovoljni?</a:t>
            </a: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992901974"/>
              </p:ext>
            </p:extLst>
          </p:nvPr>
        </p:nvGraphicFramePr>
        <p:xfrm>
          <a:off x="0" y="1718358"/>
          <a:ext cx="12192000" cy="4987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633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67" y="321733"/>
            <a:ext cx="4673600" cy="944728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x-non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</a:t>
            </a:r>
            <a:r>
              <a:rPr lang="x-none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uslugama</a:t>
            </a:r>
            <a:r>
              <a:rPr lang="x-non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lekara</a:t>
            </a:r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252770386"/>
              </p:ext>
            </p:extLst>
          </p:nvPr>
        </p:nvGraphicFramePr>
        <p:xfrm>
          <a:off x="100012" y="1364776"/>
          <a:ext cx="12091987" cy="4708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8844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67" y="1"/>
            <a:ext cx="3979333" cy="102881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x-non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uslugama bolničkih službi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597714358"/>
              </p:ext>
            </p:extLst>
          </p:nvPr>
        </p:nvGraphicFramePr>
        <p:xfrm>
          <a:off x="100013" y="1132764"/>
          <a:ext cx="11958637" cy="542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445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2493</TotalTime>
  <Words>383</Words>
  <Application>Microsoft Office PowerPoint</Application>
  <PresentationFormat>Custom</PresentationFormat>
  <Paragraphs>208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Droplet</vt:lpstr>
      <vt:lpstr>Zadovoljstvo stanovništva  bolničkim lečenjem   Zapadno Bački Okrug</vt:lpstr>
      <vt:lpstr>Slide 2</vt:lpstr>
      <vt:lpstr>Slide 3</vt:lpstr>
      <vt:lpstr>Slide 4</vt:lpstr>
      <vt:lpstr>Zadovoljstvo  korisnika tretmanom u bolnici</vt:lpstr>
      <vt:lpstr>Da li ste upoznati s pravima i obavezama pacijenata na bolničkom lečenju ?</vt:lpstr>
      <vt:lpstr>Sestrinska nega :  koliko ste zadovoljni?</vt:lpstr>
      <vt:lpstr>Zadovoljstvo korisnika uslugama  lekara</vt:lpstr>
      <vt:lpstr>Zadovoljstvo korisnika uslugama bolničkih službi</vt:lpstr>
      <vt:lpstr>Zadovoljstvo bolničkom ishranom</vt:lpstr>
      <vt:lpstr>Zadovoljstvo Bolnickim smestajem</vt:lpstr>
      <vt:lpstr>Zadovoljstvo korisnika bolnickim tretmanom i organizacijom poseta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bolnickim lecenjem Zapadno backog Okruga</dc:title>
  <dc:creator>Korisnik</dc:creator>
  <cp:lastModifiedBy>Jadranka Bosnic</cp:lastModifiedBy>
  <cp:revision>115</cp:revision>
  <dcterms:created xsi:type="dcterms:W3CDTF">2016-02-02T07:41:58Z</dcterms:created>
  <dcterms:modified xsi:type="dcterms:W3CDTF">2019-09-17T06:56:12Z</dcterms:modified>
</cp:coreProperties>
</file>