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colors8.xml" ContentType="application/vnd.ms-office.chartcolorstyle+xml"/>
  <Override PartName="/ppt/charts/style2.xml" ContentType="application/vnd.ms-office.chart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7.xml" ContentType="application/vnd.ms-office.chartstyle+xml"/>
  <Override PartName="/ppt/charts/style8.xml" ContentType="application/vnd.ms-office.chart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charts/style6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olors7.xml" ContentType="application/vnd.ms-office.chartcolor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5" r:id="rId1"/>
  </p:sldMasterIdLst>
  <p:sldIdLst>
    <p:sldId id="266" r:id="rId2"/>
    <p:sldId id="257" r:id="rId3"/>
    <p:sldId id="274" r:id="rId4"/>
    <p:sldId id="269" r:id="rId5"/>
    <p:sldId id="270" r:id="rId6"/>
    <p:sldId id="271" r:id="rId7"/>
    <p:sldId id="285" r:id="rId8"/>
    <p:sldId id="283" r:id="rId9"/>
    <p:sldId id="258" r:id="rId10"/>
    <p:sldId id="260" r:id="rId11"/>
    <p:sldId id="261" r:id="rId12"/>
    <p:sldId id="262" r:id="rId13"/>
    <p:sldId id="263" r:id="rId14"/>
    <p:sldId id="273" r:id="rId15"/>
    <p:sldId id="264" r:id="rId16"/>
    <p:sldId id="265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1" clrIdx="0">
    <p:extLst>
      <p:ext uri="{19B8F6BF-5375-455C-9EA6-DF929625EA0E}">
        <p15:presenceInfo xmlns:p15="http://schemas.microsoft.com/office/powerpoint/2012/main" xmlns="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D6E7F9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Office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Sheet18!$C$1</c:f>
              <c:strCache>
                <c:ptCount val="1"/>
                <c:pt idx="0">
                  <c:v>nijednom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Sheet18!$A$2:$B$10</c:f>
              <c:multiLvlStrCache>
                <c:ptCount val="9"/>
                <c:lvl>
                  <c:pt idx="0">
                    <c:v>izabrani lekar</c:v>
                  </c:pt>
                  <c:pt idx="1">
                    <c:v>drugi lekar iz ove službe</c:v>
                  </c:pt>
                  <c:pt idx="2">
                    <c:v>lekar u privatnoj praksi</c:v>
                  </c:pt>
                  <c:pt idx="3">
                    <c:v>izabrani lekar</c:v>
                  </c:pt>
                  <c:pt idx="4">
                    <c:v>drugi lekar iz ove službe</c:v>
                  </c:pt>
                  <c:pt idx="5">
                    <c:v>lekar u privatnoj praksi</c:v>
                  </c:pt>
                  <c:pt idx="6">
                    <c:v>izabrani lekar</c:v>
                  </c:pt>
                  <c:pt idx="7">
                    <c:v>drugi lekar iz ove službe</c:v>
                  </c:pt>
                  <c:pt idx="8">
                    <c:v>lekar u privatnoj praksi</c:v>
                  </c:pt>
                </c:lvl>
                <c:lvl>
                  <c:pt idx="0">
                    <c:v>ginekologija</c:v>
                  </c:pt>
                  <c:pt idx="3">
                    <c:v>opšta med</c:v>
                  </c:pt>
                  <c:pt idx="6">
                    <c:v>pedijatrija</c:v>
                  </c:pt>
                </c:lvl>
              </c:multiLvlStrCache>
            </c:multiLvlStrRef>
          </c:cat>
          <c:val>
            <c:numRef>
              <c:f>Sheet18!$C$2:$C$10</c:f>
              <c:numCache>
                <c:formatCode>General</c:formatCode>
                <c:ptCount val="9"/>
                <c:pt idx="0">
                  <c:v>6</c:v>
                </c:pt>
                <c:pt idx="1">
                  <c:v>25</c:v>
                </c:pt>
                <c:pt idx="2">
                  <c:v>15</c:v>
                </c:pt>
                <c:pt idx="3">
                  <c:v>15</c:v>
                </c:pt>
                <c:pt idx="4">
                  <c:v>80</c:v>
                </c:pt>
                <c:pt idx="5">
                  <c:v>93</c:v>
                </c:pt>
                <c:pt idx="6">
                  <c:v>11</c:v>
                </c:pt>
                <c:pt idx="7">
                  <c:v>37</c:v>
                </c:pt>
                <c:pt idx="8">
                  <c:v>36</c:v>
                </c:pt>
              </c:numCache>
            </c:numRef>
          </c:val>
        </c:ser>
        <c:ser>
          <c:idx val="1"/>
          <c:order val="1"/>
          <c:tx>
            <c:strRef>
              <c:f>Sheet18!$D$1</c:f>
              <c:strCache>
                <c:ptCount val="1"/>
                <c:pt idx="0">
                  <c:v>do 10 puta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Sheet18!$A$2:$B$10</c:f>
              <c:multiLvlStrCache>
                <c:ptCount val="9"/>
                <c:lvl>
                  <c:pt idx="0">
                    <c:v>izabrani lekar</c:v>
                  </c:pt>
                  <c:pt idx="1">
                    <c:v>drugi lekar iz ove službe</c:v>
                  </c:pt>
                  <c:pt idx="2">
                    <c:v>lekar u privatnoj praksi</c:v>
                  </c:pt>
                  <c:pt idx="3">
                    <c:v>izabrani lekar</c:v>
                  </c:pt>
                  <c:pt idx="4">
                    <c:v>drugi lekar iz ove službe</c:v>
                  </c:pt>
                  <c:pt idx="5">
                    <c:v>lekar u privatnoj praksi</c:v>
                  </c:pt>
                  <c:pt idx="6">
                    <c:v>izabrani lekar</c:v>
                  </c:pt>
                  <c:pt idx="7">
                    <c:v>drugi lekar iz ove službe</c:v>
                  </c:pt>
                  <c:pt idx="8">
                    <c:v>lekar u privatnoj praksi</c:v>
                  </c:pt>
                </c:lvl>
                <c:lvl>
                  <c:pt idx="0">
                    <c:v>ginekologija</c:v>
                  </c:pt>
                  <c:pt idx="3">
                    <c:v>opšta med</c:v>
                  </c:pt>
                  <c:pt idx="6">
                    <c:v>pedijatrija</c:v>
                  </c:pt>
                </c:lvl>
              </c:multiLvlStrCache>
            </c:multiLvlStrRef>
          </c:cat>
          <c:val>
            <c:numRef>
              <c:f>Sheet18!$D$2:$D$10</c:f>
              <c:numCache>
                <c:formatCode>General</c:formatCode>
                <c:ptCount val="9"/>
                <c:pt idx="0">
                  <c:v>116</c:v>
                </c:pt>
                <c:pt idx="1">
                  <c:v>38</c:v>
                </c:pt>
                <c:pt idx="2">
                  <c:v>53</c:v>
                </c:pt>
                <c:pt idx="3">
                  <c:v>167</c:v>
                </c:pt>
                <c:pt idx="4">
                  <c:v>72</c:v>
                </c:pt>
                <c:pt idx="5">
                  <c:v>74</c:v>
                </c:pt>
                <c:pt idx="6">
                  <c:v>151</c:v>
                </c:pt>
                <c:pt idx="7">
                  <c:v>63</c:v>
                </c:pt>
                <c:pt idx="8">
                  <c:v>66</c:v>
                </c:pt>
              </c:numCache>
            </c:numRef>
          </c:val>
        </c:ser>
        <c:ser>
          <c:idx val="2"/>
          <c:order val="2"/>
          <c:tx>
            <c:strRef>
              <c:f>Sheet18!$E$1</c:f>
              <c:strCache>
                <c:ptCount val="1"/>
                <c:pt idx="0">
                  <c:v>od 10 do 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Sheet18!$A$2:$B$10</c:f>
              <c:multiLvlStrCache>
                <c:ptCount val="9"/>
                <c:lvl>
                  <c:pt idx="0">
                    <c:v>izabrani lekar</c:v>
                  </c:pt>
                  <c:pt idx="1">
                    <c:v>drugi lekar iz ove službe</c:v>
                  </c:pt>
                  <c:pt idx="2">
                    <c:v>lekar u privatnoj praksi</c:v>
                  </c:pt>
                  <c:pt idx="3">
                    <c:v>izabrani lekar</c:v>
                  </c:pt>
                  <c:pt idx="4">
                    <c:v>drugi lekar iz ove službe</c:v>
                  </c:pt>
                  <c:pt idx="5">
                    <c:v>lekar u privatnoj praksi</c:v>
                  </c:pt>
                  <c:pt idx="6">
                    <c:v>izabrani lekar</c:v>
                  </c:pt>
                  <c:pt idx="7">
                    <c:v>drugi lekar iz ove službe</c:v>
                  </c:pt>
                  <c:pt idx="8">
                    <c:v>lekar u privatnoj praksi</c:v>
                  </c:pt>
                </c:lvl>
                <c:lvl>
                  <c:pt idx="0">
                    <c:v>ginekologija</c:v>
                  </c:pt>
                  <c:pt idx="3">
                    <c:v>opšta med</c:v>
                  </c:pt>
                  <c:pt idx="6">
                    <c:v>pedijatrija</c:v>
                  </c:pt>
                </c:lvl>
              </c:multiLvlStrCache>
            </c:multiLvlStrRef>
          </c:cat>
          <c:val>
            <c:numRef>
              <c:f>Sheet18!$E$2:$E$10</c:f>
              <c:numCache>
                <c:formatCode>General</c:formatCode>
                <c:ptCount val="9"/>
                <c:pt idx="0">
                  <c:v>7</c:v>
                </c:pt>
                <c:pt idx="2">
                  <c:v>2</c:v>
                </c:pt>
                <c:pt idx="3">
                  <c:v>32</c:v>
                </c:pt>
                <c:pt idx="4">
                  <c:v>2</c:v>
                </c:pt>
                <c:pt idx="5">
                  <c:v>1</c:v>
                </c:pt>
                <c:pt idx="6">
                  <c:v>9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Sheet18!$F$1</c:f>
              <c:strCache>
                <c:ptCount val="1"/>
                <c:pt idx="0">
                  <c:v>više od 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Sheet18!$A$2:$B$10</c:f>
              <c:multiLvlStrCache>
                <c:ptCount val="9"/>
                <c:lvl>
                  <c:pt idx="0">
                    <c:v>izabrani lekar</c:v>
                  </c:pt>
                  <c:pt idx="1">
                    <c:v>drugi lekar iz ove službe</c:v>
                  </c:pt>
                  <c:pt idx="2">
                    <c:v>lekar u privatnoj praksi</c:v>
                  </c:pt>
                  <c:pt idx="3">
                    <c:v>izabrani lekar</c:v>
                  </c:pt>
                  <c:pt idx="4">
                    <c:v>drugi lekar iz ove službe</c:v>
                  </c:pt>
                  <c:pt idx="5">
                    <c:v>lekar u privatnoj praksi</c:v>
                  </c:pt>
                  <c:pt idx="6">
                    <c:v>izabrani lekar</c:v>
                  </c:pt>
                  <c:pt idx="7">
                    <c:v>drugi lekar iz ove službe</c:v>
                  </c:pt>
                  <c:pt idx="8">
                    <c:v>lekar u privatnoj praksi</c:v>
                  </c:pt>
                </c:lvl>
                <c:lvl>
                  <c:pt idx="0">
                    <c:v>ginekologija</c:v>
                  </c:pt>
                  <c:pt idx="3">
                    <c:v>opšta med</c:v>
                  </c:pt>
                  <c:pt idx="6">
                    <c:v>pedijatrija</c:v>
                  </c:pt>
                </c:lvl>
              </c:multiLvlStrCache>
            </c:multiLvlStrRef>
          </c:cat>
          <c:val>
            <c:numRef>
              <c:f>Sheet18!$F$2:$F$10</c:f>
              <c:numCache>
                <c:formatCode>General</c:formatCode>
                <c:ptCount val="9"/>
                <c:pt idx="3">
                  <c:v>9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Val val="1"/>
        </c:dLbls>
        <c:gapWidth val="182"/>
        <c:axId val="91125248"/>
        <c:axId val="91126784"/>
      </c:barChart>
      <c:catAx>
        <c:axId val="9112524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1126784"/>
        <c:crosses val="autoZero"/>
        <c:auto val="1"/>
        <c:lblAlgn val="ctr"/>
        <c:lblOffset val="100"/>
      </c:catAx>
      <c:valAx>
        <c:axId val="9112678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2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054164804774814E-2"/>
          <c:y val="0.91512178867632232"/>
          <c:w val="0.88511474038871907"/>
          <c:h val="7.158456122231797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ni jednom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broj poseta izabranom lekaru</c:v>
                </c:pt>
                <c:pt idx="1">
                  <c:v>broj poseta drugom lekaru iz ove službe</c:v>
                </c:pt>
                <c:pt idx="2">
                  <c:v>broj poseta lekaru u privatnoj praksi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</c:v>
                </c:pt>
                <c:pt idx="1">
                  <c:v>142</c:v>
                </c:pt>
                <c:pt idx="2">
                  <c:v>144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 10 puta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broj poseta izabranom lekaru</c:v>
                </c:pt>
                <c:pt idx="1">
                  <c:v>broj poseta drugom lekaru iz ove službe</c:v>
                </c:pt>
                <c:pt idx="2">
                  <c:v>broj poseta lekaru u privatnoj praksi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434</c:v>
                </c:pt>
                <c:pt idx="1">
                  <c:v>173</c:v>
                </c:pt>
                <c:pt idx="2">
                  <c:v>193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0d 10-20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broj poseta izabranom lekaru</c:v>
                </c:pt>
                <c:pt idx="1">
                  <c:v>broj poseta drugom lekaru iz ove službe</c:v>
                </c:pt>
                <c:pt idx="2">
                  <c:v>broj poseta lekaru u privatnoj praksi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52</c:v>
                </c:pt>
                <c:pt idx="1">
                  <c:v>3</c:v>
                </c:pt>
                <c:pt idx="2">
                  <c:v>54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vise od 20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broj poseta izabranom lekaru</c:v>
                </c:pt>
                <c:pt idx="1">
                  <c:v>broj poseta drugom lekaru iz ove službe</c:v>
                </c:pt>
                <c:pt idx="2">
                  <c:v>broj poseta lekaru u privatnoj praksi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</c:v>
                </c:pt>
                <c:pt idx="2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broj poseta izabranom lekaru</c:v>
                </c:pt>
                <c:pt idx="1">
                  <c:v>broj poseta drugom lekaru iz ove službe</c:v>
                </c:pt>
                <c:pt idx="2">
                  <c:v>broj poseta lekaru u privatnoj praksi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83</c:v>
                </c:pt>
                <c:pt idx="1">
                  <c:v>293</c:v>
                </c:pt>
                <c:pt idx="2">
                  <c:v>269</c:v>
                </c:pt>
              </c:numCache>
            </c:numRef>
          </c:val>
        </c:ser>
        <c:dLbls/>
        <c:overlap val="100"/>
        <c:axId val="93727360"/>
        <c:axId val="93774208"/>
      </c:barChart>
      <c:catAx>
        <c:axId val="9372736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3774208"/>
        <c:crosses val="autoZero"/>
        <c:auto val="1"/>
        <c:lblAlgn val="ctr"/>
        <c:lblOffset val="100"/>
      </c:catAx>
      <c:valAx>
        <c:axId val="9377420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2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665100471950479"/>
          <c:w val="0.92715272806808224"/>
          <c:h val="5.5831033047107001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da,u vreme posete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pravilnoj ishrani</c:v>
                </c:pt>
                <c:pt idx="1">
                  <c:v>važnosti fizičke aktivnosti</c:v>
                </c:pt>
                <c:pt idx="2">
                  <c:v>zloupotrebi alkohola</c:v>
                </c:pt>
                <c:pt idx="3">
                  <c:v>štrtnosti pušenja</c:v>
                </c:pt>
                <c:pt idx="4">
                  <c:v>odbrani od stresa</c:v>
                </c:pt>
                <c:pt idx="5">
                  <c:v>sigurnom seksu</c:v>
                </c:pt>
                <c:pt idx="6">
                  <c:v>opasnosti zloupotrebe droga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314</c:v>
                </c:pt>
                <c:pt idx="1">
                  <c:v>269</c:v>
                </c:pt>
                <c:pt idx="2">
                  <c:v>183</c:v>
                </c:pt>
                <c:pt idx="3">
                  <c:v>216</c:v>
                </c:pt>
                <c:pt idx="4">
                  <c:v>219</c:v>
                </c:pt>
                <c:pt idx="5">
                  <c:v>199</c:v>
                </c:pt>
                <c:pt idx="6">
                  <c:v>176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da, u savetovalištu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pravilnoj ishrani</c:v>
                </c:pt>
                <c:pt idx="1">
                  <c:v>važnosti fizičke aktivnosti</c:v>
                </c:pt>
                <c:pt idx="2">
                  <c:v>zloupotrebi alkohola</c:v>
                </c:pt>
                <c:pt idx="3">
                  <c:v>štrtnosti pušenja</c:v>
                </c:pt>
                <c:pt idx="4">
                  <c:v>odbrani od stresa</c:v>
                </c:pt>
                <c:pt idx="5">
                  <c:v>sigurnom seksu</c:v>
                </c:pt>
                <c:pt idx="6">
                  <c:v>opasnosti zloupotrebe droga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28</c:v>
                </c:pt>
                <c:pt idx="1">
                  <c:v>33</c:v>
                </c:pt>
                <c:pt idx="2">
                  <c:v>17</c:v>
                </c:pt>
                <c:pt idx="3">
                  <c:v>24</c:v>
                </c:pt>
                <c:pt idx="4">
                  <c:v>31</c:v>
                </c:pt>
                <c:pt idx="5">
                  <c:v>21</c:v>
                </c:pt>
                <c:pt idx="6">
                  <c:v>16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pravilnoj ishrani</c:v>
                </c:pt>
                <c:pt idx="1">
                  <c:v>važnosti fizičke aktivnosti</c:v>
                </c:pt>
                <c:pt idx="2">
                  <c:v>zloupotrebi alkohola</c:v>
                </c:pt>
                <c:pt idx="3">
                  <c:v>štrtnosti pušenja</c:v>
                </c:pt>
                <c:pt idx="4">
                  <c:v>odbrani od stresa</c:v>
                </c:pt>
                <c:pt idx="5">
                  <c:v>sigurnom seksu</c:v>
                </c:pt>
                <c:pt idx="6">
                  <c:v>opasnosti zloupotrebe droga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55</c:v>
                </c:pt>
                <c:pt idx="1">
                  <c:v>66</c:v>
                </c:pt>
                <c:pt idx="2">
                  <c:v>76</c:v>
                </c:pt>
                <c:pt idx="3">
                  <c:v>68</c:v>
                </c:pt>
                <c:pt idx="4">
                  <c:v>78</c:v>
                </c:pt>
                <c:pt idx="5">
                  <c:v>90</c:v>
                </c:pt>
                <c:pt idx="6">
                  <c:v>65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nije bilo potrebno</c:v>
                </c:pt>
              </c:strCache>
            </c:strRef>
          </c:tx>
          <c:spPr>
            <a:solidFill>
              <a:srgbClr val="66CC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pravilnoj ishrani</c:v>
                </c:pt>
                <c:pt idx="1">
                  <c:v>važnosti fizičke aktivnosti</c:v>
                </c:pt>
                <c:pt idx="2">
                  <c:v>zloupotrebi alkohola</c:v>
                </c:pt>
                <c:pt idx="3">
                  <c:v>štrtnosti pušenja</c:v>
                </c:pt>
                <c:pt idx="4">
                  <c:v>odbrani od stresa</c:v>
                </c:pt>
                <c:pt idx="5">
                  <c:v>sigurnom seksu</c:v>
                </c:pt>
                <c:pt idx="6">
                  <c:v>opasnosti zloupotrebe droga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139</c:v>
                </c:pt>
                <c:pt idx="1">
                  <c:v>141</c:v>
                </c:pt>
                <c:pt idx="2">
                  <c:v>204</c:v>
                </c:pt>
                <c:pt idx="3">
                  <c:v>181</c:v>
                </c:pt>
                <c:pt idx="4">
                  <c:v>161</c:v>
                </c:pt>
                <c:pt idx="5">
                  <c:v>176</c:v>
                </c:pt>
                <c:pt idx="6">
                  <c:v>225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pravilnoj ishrani</c:v>
                </c:pt>
                <c:pt idx="1">
                  <c:v>važnosti fizičke aktivnosti</c:v>
                </c:pt>
                <c:pt idx="2">
                  <c:v>zloupotrebi alkohola</c:v>
                </c:pt>
                <c:pt idx="3">
                  <c:v>štrtnosti pušenja</c:v>
                </c:pt>
                <c:pt idx="4">
                  <c:v>odbrani od stresa</c:v>
                </c:pt>
                <c:pt idx="5">
                  <c:v>sigurnom seksu</c:v>
                </c:pt>
                <c:pt idx="6">
                  <c:v>opasnosti zloupotrebe droga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75</c:v>
                </c:pt>
                <c:pt idx="1">
                  <c:v>102</c:v>
                </c:pt>
                <c:pt idx="2">
                  <c:v>131</c:v>
                </c:pt>
                <c:pt idx="3">
                  <c:v>122</c:v>
                </c:pt>
                <c:pt idx="4">
                  <c:v>122</c:v>
                </c:pt>
                <c:pt idx="5">
                  <c:v>125</c:v>
                </c:pt>
                <c:pt idx="6">
                  <c:v>129</c:v>
                </c:pt>
              </c:numCache>
            </c:numRef>
          </c:val>
        </c:ser>
        <c:dLbls/>
        <c:overlap val="100"/>
        <c:axId val="93969024"/>
        <c:axId val="93983104"/>
      </c:barChart>
      <c:catAx>
        <c:axId val="9396902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3983104"/>
        <c:crosses val="autoZero"/>
        <c:auto val="1"/>
        <c:lblAlgn val="ctr"/>
        <c:lblOffset val="100"/>
      </c:catAx>
      <c:valAx>
        <c:axId val="9398310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6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019872515935508E-2"/>
          <c:y val="0.92036313945881187"/>
          <c:w val="0.91796015081448168"/>
          <c:h val="6.158130202376271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30147835687205776"/>
          <c:y val="3.1425807088735283E-2"/>
          <c:w val="0.67293963254593203"/>
          <c:h val="0.81306143824019095"/>
        </c:manualLayout>
      </c:layout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slazem se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medicinske sestre na šalteru, su ljubazne</c:v>
                </c:pt>
                <c:pt idx="1">
                  <c:v>u sobi za intervencije, su ljubazne</c:v>
                </c:pt>
                <c:pt idx="2">
                  <c:v>sestre uvek, pruže sve informacije</c:v>
                </c:pt>
                <c:pt idx="3">
                  <c:v>sa lekarima dobro saradjuju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468</c:v>
                </c:pt>
                <c:pt idx="1">
                  <c:v>438</c:v>
                </c:pt>
                <c:pt idx="2">
                  <c:v>434</c:v>
                </c:pt>
                <c:pt idx="3">
                  <c:v>414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delimicno se slazem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medicinske sestre na šalteru, su ljubazne</c:v>
                </c:pt>
                <c:pt idx="1">
                  <c:v>u sobi za intervencije, su ljubazne</c:v>
                </c:pt>
                <c:pt idx="2">
                  <c:v>sestre uvek, pruže sve informacije</c:v>
                </c:pt>
                <c:pt idx="3">
                  <c:v>sa lekarima dobro saradjuju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80</c:v>
                </c:pt>
                <c:pt idx="1">
                  <c:v>55</c:v>
                </c:pt>
                <c:pt idx="2">
                  <c:v>66</c:v>
                </c:pt>
                <c:pt idx="3">
                  <c:v>46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 slazem se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medicinske sestre na šalteru, su ljubazne</c:v>
                </c:pt>
                <c:pt idx="1">
                  <c:v>u sobi za intervencije, su ljubazne</c:v>
                </c:pt>
                <c:pt idx="2">
                  <c:v>sestre uvek, pruže sve informacije</c:v>
                </c:pt>
                <c:pt idx="3">
                  <c:v>sa lekarima dobro saradjuju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12</c:v>
                </c:pt>
                <c:pt idx="1">
                  <c:v>6</c:v>
                </c:pt>
                <c:pt idx="2">
                  <c:v>12</c:v>
                </c:pt>
                <c:pt idx="3">
                  <c:v>11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ne znam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medicinske sestre na šalteru, su ljubazne</c:v>
                </c:pt>
                <c:pt idx="1">
                  <c:v>u sobi za intervencije, su ljubazne</c:v>
                </c:pt>
                <c:pt idx="2">
                  <c:v>sestre uvek, pruže sve informacije</c:v>
                </c:pt>
                <c:pt idx="3">
                  <c:v>sa lekarima dobro saradjuju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</c:v>
                </c:pt>
                <c:pt idx="1">
                  <c:v>16</c:v>
                </c:pt>
                <c:pt idx="2">
                  <c:v>6</c:v>
                </c:pt>
                <c:pt idx="3">
                  <c:v>49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medicinske sestre na šalteru, su ljubazne</c:v>
                </c:pt>
                <c:pt idx="1">
                  <c:v>u sobi za intervencije, su ljubazne</c:v>
                </c:pt>
                <c:pt idx="2">
                  <c:v>sestre uvek, pruže sve informacije</c:v>
                </c:pt>
                <c:pt idx="3">
                  <c:v>sa lekarima dobro saradjuju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49</c:v>
                </c:pt>
                <c:pt idx="1">
                  <c:v>96</c:v>
                </c:pt>
                <c:pt idx="2">
                  <c:v>93</c:v>
                </c:pt>
                <c:pt idx="3">
                  <c:v>91</c:v>
                </c:pt>
              </c:numCache>
            </c:numRef>
          </c:val>
        </c:ser>
        <c:dLbls/>
        <c:overlap val="100"/>
        <c:axId val="94131328"/>
        <c:axId val="94132864"/>
      </c:barChart>
      <c:catAx>
        <c:axId val="9413132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4132864"/>
        <c:crosses val="autoZero"/>
        <c:auto val="1"/>
        <c:lblAlgn val="ctr"/>
        <c:lblOffset val="100"/>
      </c:catAx>
      <c:valAx>
        <c:axId val="9413286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4131328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bg1">
                <a:lumMod val="8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155715159948209E-2"/>
          <c:y val="0.92291309172669922"/>
          <c:w val="0.93865412168171769"/>
          <c:h val="5.882730706586659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slazem se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izabrani lekar, poznaje moju ličnu situaciju</c:v>
                </c:pt>
                <c:pt idx="1">
                  <c:v>poznaje moju istoriju bolesti</c:v>
                </c:pt>
                <c:pt idx="2">
                  <c:v>odvaja dovoljno vremena za razgovor sa mnom</c:v>
                </c:pt>
                <c:pt idx="3">
                  <c:v>moj lekar, me pažljivo sluša</c:v>
                </c:pt>
                <c:pt idx="4">
                  <c:v>lekar mi daje jasna objašnjenja bolesti i terapije</c:v>
                </c:pt>
                <c:pt idx="5">
                  <c:v>posle posete lekaru, osećam se osnaženo</c:v>
                </c:pt>
                <c:pt idx="6">
                  <c:v>prvo se obratim svom lekaru,kad iskrsne problem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248</c:v>
                </c:pt>
                <c:pt idx="1">
                  <c:v>385</c:v>
                </c:pt>
                <c:pt idx="2">
                  <c:v>377</c:v>
                </c:pt>
                <c:pt idx="3">
                  <c:v>399</c:v>
                </c:pt>
                <c:pt idx="4">
                  <c:v>392</c:v>
                </c:pt>
                <c:pt idx="5">
                  <c:v>362</c:v>
                </c:pt>
                <c:pt idx="6">
                  <c:v>422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delimicno se slazem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izabrani lekar, poznaje moju ličnu situaciju</c:v>
                </c:pt>
                <c:pt idx="1">
                  <c:v>poznaje moju istoriju bolesti</c:v>
                </c:pt>
                <c:pt idx="2">
                  <c:v>odvaja dovoljno vremena za razgovor sa mnom</c:v>
                </c:pt>
                <c:pt idx="3">
                  <c:v>moj lekar, me pažljivo sluša</c:v>
                </c:pt>
                <c:pt idx="4">
                  <c:v>lekar mi daje jasna objašnjenja bolesti i terapije</c:v>
                </c:pt>
                <c:pt idx="5">
                  <c:v>posle posete lekaru, osećam se osnaženo</c:v>
                </c:pt>
                <c:pt idx="6">
                  <c:v>prvo se obratim svom lekaru,kad iskrsne problem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134</c:v>
                </c:pt>
                <c:pt idx="1">
                  <c:v>96</c:v>
                </c:pt>
                <c:pt idx="2">
                  <c:v>120</c:v>
                </c:pt>
                <c:pt idx="3">
                  <c:v>97</c:v>
                </c:pt>
                <c:pt idx="4">
                  <c:v>101</c:v>
                </c:pt>
                <c:pt idx="5">
                  <c:v>113</c:v>
                </c:pt>
                <c:pt idx="6">
                  <c:v>65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 slazem se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izabrani lekar, poznaje moju ličnu situaciju</c:v>
                </c:pt>
                <c:pt idx="1">
                  <c:v>poznaje moju istoriju bolesti</c:v>
                </c:pt>
                <c:pt idx="2">
                  <c:v>odvaja dovoljno vremena za razgovor sa mnom</c:v>
                </c:pt>
                <c:pt idx="3">
                  <c:v>moj lekar, me pažljivo sluša</c:v>
                </c:pt>
                <c:pt idx="4">
                  <c:v>lekar mi daje jasna objašnjenja bolesti i terapije</c:v>
                </c:pt>
                <c:pt idx="5">
                  <c:v>posle posete lekaru, osećam se osnaženo</c:v>
                </c:pt>
                <c:pt idx="6">
                  <c:v>prvo se obratim svom lekaru,kad iskrsne problem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145</c:v>
                </c:pt>
                <c:pt idx="1">
                  <c:v>38</c:v>
                </c:pt>
                <c:pt idx="2">
                  <c:v>22</c:v>
                </c:pt>
                <c:pt idx="3">
                  <c:v>17</c:v>
                </c:pt>
                <c:pt idx="4">
                  <c:v>17</c:v>
                </c:pt>
                <c:pt idx="5">
                  <c:v>32</c:v>
                </c:pt>
                <c:pt idx="6">
                  <c:v>29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izabrani lekar, poznaje moju ličnu situaciju</c:v>
                </c:pt>
                <c:pt idx="1">
                  <c:v>poznaje moju istoriju bolesti</c:v>
                </c:pt>
                <c:pt idx="2">
                  <c:v>odvaja dovoljno vremena za razgovor sa mnom</c:v>
                </c:pt>
                <c:pt idx="3">
                  <c:v>moj lekar, me pažljivo sluša</c:v>
                </c:pt>
                <c:pt idx="4">
                  <c:v>lekar mi daje jasna objašnjenja bolesti i terapije</c:v>
                </c:pt>
                <c:pt idx="5">
                  <c:v>posle posete lekaru, osećam se osnaženo</c:v>
                </c:pt>
                <c:pt idx="6">
                  <c:v>prvo se obratim svom lekaru,kad iskrsne problem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84</c:v>
                </c:pt>
                <c:pt idx="1">
                  <c:v>92</c:v>
                </c:pt>
                <c:pt idx="2">
                  <c:v>92</c:v>
                </c:pt>
                <c:pt idx="3">
                  <c:v>98</c:v>
                </c:pt>
                <c:pt idx="4">
                  <c:v>101</c:v>
                </c:pt>
                <c:pt idx="5">
                  <c:v>104</c:v>
                </c:pt>
                <c:pt idx="6">
                  <c:v>95</c:v>
                </c:pt>
              </c:numCache>
            </c:numRef>
          </c:val>
        </c:ser>
        <c:dLbls/>
        <c:overlap val="100"/>
        <c:axId val="94300416"/>
        <c:axId val="94318592"/>
      </c:barChart>
      <c:catAx>
        <c:axId val="9430041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4318592"/>
        <c:crosses val="autoZero"/>
        <c:auto val="1"/>
        <c:lblAlgn val="ctr"/>
        <c:lblOffset val="100"/>
      </c:catAx>
      <c:valAx>
        <c:axId val="9431859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30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187614106036941"/>
          <c:w val="0.97269052402463885"/>
          <c:h val="7.022625437663371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slazem 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5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zadovoljan sam radnim vremenom sluzbe</c:v>
                </c:pt>
                <c:pt idx="1">
                  <c:v>mogu da dodjem i vikendom, ako se razbolim</c:v>
                </c:pt>
                <c:pt idx="2">
                  <c:v>služba je dostupna i korisnicima sa invaliditetom</c:v>
                </c:pt>
                <c:pt idx="3">
                  <c:v>uput specijalisti,dobijam od svog lekara</c:v>
                </c:pt>
                <c:pt idx="4">
                  <c:v>u čekaonicama je dovoljno mesta</c:v>
                </c:pt>
                <c:pt idx="5">
                  <c:v>dugo se čeka, u čekaonicama</c:v>
                </c:pt>
                <c:pt idx="6">
                  <c:v>u radno vreme, lekari su dostupni i telefonom</c:v>
                </c:pt>
                <c:pt idx="7">
                  <c:v>kada je hitno, lekar me primi istog dana</c:v>
                </c:pt>
                <c:pt idx="8">
                  <c:v>postoji knjiga žalbi</c:v>
                </c:pt>
                <c:pt idx="9">
                  <c:v>ustanova ima svoju internet stranicu</c:v>
                </c:pt>
                <c:pt idx="10">
                  <c:v>ustanova ima dovoljno medicinske opreme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432</c:v>
                </c:pt>
                <c:pt idx="1">
                  <c:v>314</c:v>
                </c:pt>
                <c:pt idx="2">
                  <c:v>306</c:v>
                </c:pt>
                <c:pt idx="3">
                  <c:v>413</c:v>
                </c:pt>
                <c:pt idx="4">
                  <c:v>413</c:v>
                </c:pt>
                <c:pt idx="5">
                  <c:v>189</c:v>
                </c:pt>
                <c:pt idx="6">
                  <c:v>219</c:v>
                </c:pt>
                <c:pt idx="7">
                  <c:v>373</c:v>
                </c:pt>
                <c:pt idx="8">
                  <c:v>350</c:v>
                </c:pt>
                <c:pt idx="9">
                  <c:v>237</c:v>
                </c:pt>
                <c:pt idx="10">
                  <c:v>178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delimicno se slazem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zadovoljan sam radnim vremenom sluzbe</c:v>
                </c:pt>
                <c:pt idx="1">
                  <c:v>mogu da dodjem i vikendom, ako se razbolim</c:v>
                </c:pt>
                <c:pt idx="2">
                  <c:v>služba je dostupna i korisnicima sa invaliditetom</c:v>
                </c:pt>
                <c:pt idx="3">
                  <c:v>uput specijalisti,dobijam od svog lekara</c:v>
                </c:pt>
                <c:pt idx="4">
                  <c:v>u čekaonicama je dovoljno mesta</c:v>
                </c:pt>
                <c:pt idx="5">
                  <c:v>dugo se čeka, u čekaonicama</c:v>
                </c:pt>
                <c:pt idx="6">
                  <c:v>u radno vreme, lekari su dostupni i telefonom</c:v>
                </c:pt>
                <c:pt idx="7">
                  <c:v>kada je hitno, lekar me primi istog dana</c:v>
                </c:pt>
                <c:pt idx="8">
                  <c:v>postoji knjiga žalbi</c:v>
                </c:pt>
                <c:pt idx="9">
                  <c:v>ustanova ima svoju internet stranicu</c:v>
                </c:pt>
                <c:pt idx="10">
                  <c:v>ustanova ima dovoljno medicinske opreme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86</c:v>
                </c:pt>
                <c:pt idx="1">
                  <c:v>82</c:v>
                </c:pt>
                <c:pt idx="2">
                  <c:v>54</c:v>
                </c:pt>
                <c:pt idx="3">
                  <c:v>35</c:v>
                </c:pt>
                <c:pt idx="4">
                  <c:v>58</c:v>
                </c:pt>
                <c:pt idx="5">
                  <c:v>192</c:v>
                </c:pt>
                <c:pt idx="6">
                  <c:v>109</c:v>
                </c:pt>
                <c:pt idx="7">
                  <c:v>80</c:v>
                </c:pt>
                <c:pt idx="8">
                  <c:v>25</c:v>
                </c:pt>
                <c:pt idx="9">
                  <c:v>29</c:v>
                </c:pt>
                <c:pt idx="10">
                  <c:v>94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 slazem se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5"/>
            <c:spPr>
              <a:solidFill>
                <a:srgbClr val="66CC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zadovoljan sam radnim vremenom sluzbe</c:v>
                </c:pt>
                <c:pt idx="1">
                  <c:v>mogu da dodjem i vikendom, ako se razbolim</c:v>
                </c:pt>
                <c:pt idx="2">
                  <c:v>služba je dostupna i korisnicima sa invaliditetom</c:v>
                </c:pt>
                <c:pt idx="3">
                  <c:v>uput specijalisti,dobijam od svog lekara</c:v>
                </c:pt>
                <c:pt idx="4">
                  <c:v>u čekaonicama je dovoljno mesta</c:v>
                </c:pt>
                <c:pt idx="5">
                  <c:v>dugo se čeka, u čekaonicama</c:v>
                </c:pt>
                <c:pt idx="6">
                  <c:v>u radno vreme, lekari su dostupni i telefonom</c:v>
                </c:pt>
                <c:pt idx="7">
                  <c:v>kada je hitno, lekar me primi istog dana</c:v>
                </c:pt>
                <c:pt idx="8">
                  <c:v>postoji knjiga žalbi</c:v>
                </c:pt>
                <c:pt idx="9">
                  <c:v>ustanova ima svoju internet stranicu</c:v>
                </c:pt>
                <c:pt idx="10">
                  <c:v>ustanova ima dovoljno medicinske opreme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21</c:v>
                </c:pt>
                <c:pt idx="1">
                  <c:v>62</c:v>
                </c:pt>
                <c:pt idx="2">
                  <c:v>70</c:v>
                </c:pt>
                <c:pt idx="3">
                  <c:v>36</c:v>
                </c:pt>
                <c:pt idx="4">
                  <c:v>39</c:v>
                </c:pt>
                <c:pt idx="5">
                  <c:v>107</c:v>
                </c:pt>
                <c:pt idx="6">
                  <c:v>85</c:v>
                </c:pt>
                <c:pt idx="7">
                  <c:v>36</c:v>
                </c:pt>
                <c:pt idx="8">
                  <c:v>18</c:v>
                </c:pt>
                <c:pt idx="9">
                  <c:v>24</c:v>
                </c:pt>
                <c:pt idx="10">
                  <c:v>88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ne znam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zadovoljan sam radnim vremenom sluzbe</c:v>
                </c:pt>
                <c:pt idx="1">
                  <c:v>mogu da dodjem i vikendom, ako se razbolim</c:v>
                </c:pt>
                <c:pt idx="2">
                  <c:v>služba je dostupna i korisnicima sa invaliditetom</c:v>
                </c:pt>
                <c:pt idx="3">
                  <c:v>uput specijalisti,dobijam od svog lekara</c:v>
                </c:pt>
                <c:pt idx="4">
                  <c:v>u čekaonicama je dovoljno mesta</c:v>
                </c:pt>
                <c:pt idx="5">
                  <c:v>dugo se čeka, u čekaonicama</c:v>
                </c:pt>
                <c:pt idx="6">
                  <c:v>u radno vreme, lekari su dostupni i telefonom</c:v>
                </c:pt>
                <c:pt idx="7">
                  <c:v>kada je hitno, lekar me primi istog dana</c:v>
                </c:pt>
                <c:pt idx="8">
                  <c:v>postoji knjiga žalbi</c:v>
                </c:pt>
                <c:pt idx="9">
                  <c:v>ustanova ima svoju internet stranicu</c:v>
                </c:pt>
                <c:pt idx="10">
                  <c:v>ustanova ima dovoljno medicinske opreme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8</c:v>
                </c:pt>
                <c:pt idx="1">
                  <c:v>56</c:v>
                </c:pt>
                <c:pt idx="2">
                  <c:v>71</c:v>
                </c:pt>
                <c:pt idx="3">
                  <c:v>28</c:v>
                </c:pt>
                <c:pt idx="4">
                  <c:v>7</c:v>
                </c:pt>
                <c:pt idx="5">
                  <c:v>16</c:v>
                </c:pt>
                <c:pt idx="6">
                  <c:v>898</c:v>
                </c:pt>
                <c:pt idx="7">
                  <c:v>20</c:v>
                </c:pt>
                <c:pt idx="8">
                  <c:v>115</c:v>
                </c:pt>
                <c:pt idx="9">
                  <c:v>213</c:v>
                </c:pt>
                <c:pt idx="10">
                  <c:v>150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zadovoljan sam radnim vremenom sluzbe</c:v>
                </c:pt>
                <c:pt idx="1">
                  <c:v>mogu da dodjem i vikendom, ako se razbolim</c:v>
                </c:pt>
                <c:pt idx="2">
                  <c:v>služba je dostupna i korisnicima sa invaliditetom</c:v>
                </c:pt>
                <c:pt idx="3">
                  <c:v>uput specijalisti,dobijam od svog lekara</c:v>
                </c:pt>
                <c:pt idx="4">
                  <c:v>u čekaonicama je dovoljno mesta</c:v>
                </c:pt>
                <c:pt idx="5">
                  <c:v>dugo se čeka, u čekaonicama</c:v>
                </c:pt>
                <c:pt idx="6">
                  <c:v>u radno vreme, lekari su dostupni i telefonom</c:v>
                </c:pt>
                <c:pt idx="7">
                  <c:v>kada je hitno, lekar me primi istog dana</c:v>
                </c:pt>
                <c:pt idx="8">
                  <c:v>postoji knjiga žalbi</c:v>
                </c:pt>
                <c:pt idx="9">
                  <c:v>ustanova ima svoju internet stranicu</c:v>
                </c:pt>
                <c:pt idx="10">
                  <c:v>ustanova ima dovoljno medicinske opreme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64</c:v>
                </c:pt>
                <c:pt idx="1">
                  <c:v>97</c:v>
                </c:pt>
                <c:pt idx="2">
                  <c:v>110</c:v>
                </c:pt>
                <c:pt idx="3">
                  <c:v>99</c:v>
                </c:pt>
                <c:pt idx="4">
                  <c:v>94</c:v>
                </c:pt>
                <c:pt idx="5">
                  <c:v>107</c:v>
                </c:pt>
                <c:pt idx="6">
                  <c:v>100</c:v>
                </c:pt>
                <c:pt idx="7">
                  <c:v>102</c:v>
                </c:pt>
                <c:pt idx="8">
                  <c:v>103</c:v>
                </c:pt>
                <c:pt idx="9">
                  <c:v>108</c:v>
                </c:pt>
                <c:pt idx="10">
                  <c:v>101</c:v>
                </c:pt>
              </c:numCache>
            </c:numRef>
          </c:val>
        </c:ser>
        <c:dLbls/>
        <c:overlap val="100"/>
        <c:axId val="94463488"/>
        <c:axId val="94465024"/>
      </c:barChart>
      <c:catAx>
        <c:axId val="9446348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4465024"/>
        <c:crosses val="autoZero"/>
        <c:auto val="1"/>
        <c:lblAlgn val="ctr"/>
        <c:lblOffset val="100"/>
      </c:catAx>
      <c:valAx>
        <c:axId val="9446502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446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723670372794661E-3"/>
          <c:y val="0.93679761227338409"/>
          <c:w val="0.99587352373743043"/>
          <c:h val="5.036623465094257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besplatno je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plaćate li pregled kod vašeg izabranog lekara?</c:v>
                </c:pt>
                <c:pt idx="1">
                  <c:v>plaćate li lekove i injekcije, koje vam lekar prepiše?</c:v>
                </c:pt>
                <c:pt idx="2">
                  <c:v>plaćate li pregled specijaliste kome vas uputi vaš lekar</c:v>
                </c:pt>
                <c:pt idx="3">
                  <c:v>plaćate li kućnu posetu vašeg lekara?</c:v>
                </c:pt>
                <c:pt idx="4">
                  <c:v>plaćate li pregled bebe ili malog deteta u savetovalištu?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341</c:v>
                </c:pt>
                <c:pt idx="1">
                  <c:v>212</c:v>
                </c:pt>
                <c:pt idx="2">
                  <c:v>219</c:v>
                </c:pt>
                <c:pt idx="3">
                  <c:v>165</c:v>
                </c:pt>
                <c:pt idx="4">
                  <c:v>296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participacija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plaćate li pregled kod vašeg izabranog lekara?</c:v>
                </c:pt>
                <c:pt idx="1">
                  <c:v>plaćate li lekove i injekcije, koje vam lekar prepiše?</c:v>
                </c:pt>
                <c:pt idx="2">
                  <c:v>plaćate li pregled specijaliste kome vas uputi vaš lekar</c:v>
                </c:pt>
                <c:pt idx="3">
                  <c:v>plaćate li kućnu posetu vašeg lekara?</c:v>
                </c:pt>
                <c:pt idx="4">
                  <c:v>plaćate li pregled bebe ili malog deteta u savetovalištu?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173</c:v>
                </c:pt>
                <c:pt idx="1">
                  <c:v>191</c:v>
                </c:pt>
                <c:pt idx="2">
                  <c:v>122</c:v>
                </c:pt>
                <c:pt idx="3">
                  <c:v>38</c:v>
                </c:pt>
                <c:pt idx="4">
                  <c:v>21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puna cena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plaćate li pregled kod vašeg izabranog lekara?</c:v>
                </c:pt>
                <c:pt idx="1">
                  <c:v>plaćate li lekove i injekcije, koje vam lekar prepiše?</c:v>
                </c:pt>
                <c:pt idx="2">
                  <c:v>plaćate li pregled specijaliste kome vas uputi vaš lekar</c:v>
                </c:pt>
                <c:pt idx="3">
                  <c:v>plaćate li kućnu posetu vašeg lekara?</c:v>
                </c:pt>
                <c:pt idx="4">
                  <c:v>plaćate li pregled bebe ili malog deteta u savetovalištu?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4</c:v>
                </c:pt>
                <c:pt idx="1">
                  <c:v>37</c:v>
                </c:pt>
                <c:pt idx="2">
                  <c:v>55</c:v>
                </c:pt>
                <c:pt idx="3">
                  <c:v>32</c:v>
                </c:pt>
                <c:pt idx="4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 znam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plaćate li pregled kod vašeg izabranog lekara?</c:v>
                </c:pt>
                <c:pt idx="1">
                  <c:v>plaćate li lekove i injekcije, koje vam lekar prepiše?</c:v>
                </c:pt>
                <c:pt idx="2">
                  <c:v>plaćate li pregled specijaliste kome vas uputi vaš lekar</c:v>
                </c:pt>
                <c:pt idx="3">
                  <c:v>plaćate li kućnu posetu vašeg lekara?</c:v>
                </c:pt>
                <c:pt idx="4">
                  <c:v>plaćate li pregled bebe ili malog deteta u savetovalištu?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30</c:v>
                </c:pt>
                <c:pt idx="1">
                  <c:v>64</c:v>
                </c:pt>
                <c:pt idx="2">
                  <c:v>105</c:v>
                </c:pt>
                <c:pt idx="3">
                  <c:v>255</c:v>
                </c:pt>
                <c:pt idx="4">
                  <c:v>161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plaćate li pregled kod vašeg izabranog lekara?</c:v>
                </c:pt>
                <c:pt idx="1">
                  <c:v>plaćate li lekove i injekcije, koje vam lekar prepiše?</c:v>
                </c:pt>
                <c:pt idx="2">
                  <c:v>plaćate li pregled specijaliste kome vas uputi vaš lekar</c:v>
                </c:pt>
                <c:pt idx="3">
                  <c:v>plaćate li kućnu posetu vašeg lekara?</c:v>
                </c:pt>
                <c:pt idx="4">
                  <c:v>plaćate li pregled bebe ili malog deteta u savetovalištu?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63</c:v>
                </c:pt>
                <c:pt idx="1">
                  <c:v>107</c:v>
                </c:pt>
                <c:pt idx="2">
                  <c:v>110</c:v>
                </c:pt>
                <c:pt idx="3">
                  <c:v>121</c:v>
                </c:pt>
                <c:pt idx="4">
                  <c:v>129</c:v>
                </c:pt>
              </c:numCache>
            </c:numRef>
          </c:val>
        </c:ser>
        <c:dLbls/>
        <c:overlap val="100"/>
        <c:axId val="100528128"/>
        <c:axId val="100529664"/>
      </c:barChart>
      <c:catAx>
        <c:axId val="10052812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0529664"/>
        <c:crosses val="autoZero"/>
        <c:auto val="1"/>
        <c:lblAlgn val="ctr"/>
        <c:lblOffset val="100"/>
      </c:catAx>
      <c:valAx>
        <c:axId val="10052966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528128"/>
        <c:crosses val="autoZero"/>
        <c:crossBetween val="between"/>
      </c:valAx>
      <c:spPr>
        <a:gradFill flip="none" rotWithShape="1">
          <a:gsLst>
            <a:gs pos="80000">
              <a:schemeClr val="accent1">
                <a:lumMod val="5000"/>
                <a:lumOff val="9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ln>
          <a:noFill/>
        </a:ln>
        <a:effectLst/>
        <a:scene3d>
          <a:camera prst="orthographicFront"/>
          <a:lightRig rig="threePt" dir="t"/>
        </a:scene3d>
        <a:sp3d>
          <a:bevelT w="114300" prst="artDeco"/>
        </a:sp3d>
      </c:spPr>
    </c:plotArea>
    <c:legend>
      <c:legendPos val="b"/>
      <c:layout>
        <c:manualLayout>
          <c:xMode val="edge"/>
          <c:yMode val="edge"/>
          <c:x val="0.26775528058992626"/>
          <c:y val="0.92826385574946146"/>
          <c:w val="0.6853889097196183"/>
          <c:h val="5.4743980269466301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35037839020122491"/>
          <c:y val="7.5860000753494333E-2"/>
          <c:w val="0.25426967462400535"/>
          <c:h val="0.735800474701427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3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4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5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dLbl>
              <c:idx val="0"/>
              <c:layout>
                <c:manualLayout>
                  <c:x val="-1.4492753623188408E-2"/>
                  <c:y val="-0.14778974124742694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2801932367149774E-2"/>
                  <c:y val="-9.5007690801917302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434782608695652E-2"/>
                  <c:y val="-5.2782050445509605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869565217391221E-2"/>
                  <c:y val="0.1609852538588042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9033816425120769E-2"/>
                  <c:y val="-2.1112820178203841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8840579710144928E-2"/>
                  <c:y val="-0.10028589584646824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CatName val="1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veoma nezadovoljan</c:v>
                </c:pt>
                <c:pt idx="1">
                  <c:v>nezadovoljan</c:v>
                </c:pt>
                <c:pt idx="2">
                  <c:v>ni-ni</c:v>
                </c:pt>
                <c:pt idx="3">
                  <c:v>zadovoljan</c:v>
                </c:pt>
                <c:pt idx="4">
                  <c:v>veoma zadovoljan</c:v>
                </c:pt>
                <c:pt idx="5">
                  <c:v>missing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33</c:v>
                </c:pt>
                <c:pt idx="1">
                  <c:v>14</c:v>
                </c:pt>
                <c:pt idx="2">
                  <c:v>119</c:v>
                </c:pt>
                <c:pt idx="3">
                  <c:v>262</c:v>
                </c:pt>
                <c:pt idx="4">
                  <c:v>129</c:v>
                </c:pt>
                <c:pt idx="5">
                  <c:v>54</c:v>
                </c:pt>
              </c:numCache>
            </c:numRef>
          </c:val>
        </c:ser>
        <c:dLbls>
          <c:showVal val="1"/>
        </c:dLbls>
        <c:firstSliceAng val="0"/>
        <c:holeSize val="48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E4C44-284E-40E6-9A90-1E47DF0A66D4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3FD166BF-9C2D-48D2-A911-63A246DC6938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x-none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DZ Apatin   225; 36,8%</a:t>
          </a:r>
        </a:p>
        <a:p>
          <a:r>
            <a:rPr lang="x-none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DZ Kula        93; 15,2%</a:t>
          </a:r>
        </a:p>
        <a:p>
          <a:r>
            <a:rPr lang="x-none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DZ Odžaci     81; 13,3%</a:t>
          </a:r>
        </a:p>
        <a:p>
          <a:r>
            <a:rPr lang="x-none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DZ Sombor 212; 34,7%</a:t>
          </a:r>
          <a:endParaRPr lang="x-none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30C9DA-ABE1-456B-AB16-1B3E23A8D2E2}" type="parTrans" cxnId="{339618D2-0504-473E-B457-666CAA66AF3B}">
      <dgm:prSet/>
      <dgm:spPr/>
      <dgm:t>
        <a:bodyPr/>
        <a:lstStyle/>
        <a:p>
          <a:endParaRPr lang="x-none"/>
        </a:p>
      </dgm:t>
    </dgm:pt>
    <dgm:pt modelId="{F9F93CEE-A8C2-4FB4-B76A-0D001BCE2C7D}" type="sibTrans" cxnId="{339618D2-0504-473E-B457-666CAA66AF3B}">
      <dgm:prSet/>
      <dgm:spPr/>
      <dgm:t>
        <a:bodyPr/>
        <a:lstStyle/>
        <a:p>
          <a:endParaRPr lang="x-none"/>
        </a:p>
      </dgm:t>
    </dgm:pt>
    <dgm:pt modelId="{6025E556-E2D1-4CA3-A622-642E221CF177}" type="pres">
      <dgm:prSet presAssocID="{2C5E4C44-284E-40E6-9A90-1E47DF0A66D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x-none"/>
        </a:p>
      </dgm:t>
    </dgm:pt>
    <dgm:pt modelId="{F47D9E32-E280-4639-93D9-3A072F2DB49A}" type="pres">
      <dgm:prSet presAssocID="{3FD166BF-9C2D-48D2-A911-63A246DC6938}" presName="comp" presStyleCnt="0"/>
      <dgm:spPr/>
    </dgm:pt>
    <dgm:pt modelId="{14999BB7-9B07-4FA4-9B36-9A1A9198D7A7}" type="pres">
      <dgm:prSet presAssocID="{3FD166BF-9C2D-48D2-A911-63A246DC6938}" presName="box" presStyleLbl="node1" presStyleIdx="0" presStyleCnt="1"/>
      <dgm:spPr/>
      <dgm:t>
        <a:bodyPr/>
        <a:lstStyle/>
        <a:p>
          <a:endParaRPr lang="x-none"/>
        </a:p>
      </dgm:t>
    </dgm:pt>
    <dgm:pt modelId="{B25444AA-B6ED-41D4-A3C4-A20DD4B73EC1}" type="pres">
      <dgm:prSet presAssocID="{3FD166BF-9C2D-48D2-A911-63A246DC6938}" presName="img" presStyleLbl="fgImgPlace1" presStyleIdx="0" presStyleCnt="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8000" r="-28000"/>
          </a:stretch>
        </a:blipFill>
      </dgm:spPr>
    </dgm:pt>
    <dgm:pt modelId="{9B6DFD86-385E-404C-968A-850B0FA5F660}" type="pres">
      <dgm:prSet presAssocID="{3FD166BF-9C2D-48D2-A911-63A246DC693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x-none"/>
        </a:p>
      </dgm:t>
    </dgm:pt>
  </dgm:ptLst>
  <dgm:cxnLst>
    <dgm:cxn modelId="{D045A9DD-1426-436B-B659-A92C6D0AEF4B}" type="presOf" srcId="{3FD166BF-9C2D-48D2-A911-63A246DC6938}" destId="{9B6DFD86-385E-404C-968A-850B0FA5F660}" srcOrd="1" destOrd="0" presId="urn:microsoft.com/office/officeart/2005/8/layout/vList4#1"/>
    <dgm:cxn modelId="{B7C6A279-39C6-49D5-9129-996A9A6FCBAF}" type="presOf" srcId="{2C5E4C44-284E-40E6-9A90-1E47DF0A66D4}" destId="{6025E556-E2D1-4CA3-A622-642E221CF177}" srcOrd="0" destOrd="0" presId="urn:microsoft.com/office/officeart/2005/8/layout/vList4#1"/>
    <dgm:cxn modelId="{383FDB4A-1DBC-4926-B39F-FB6E45E21347}" type="presOf" srcId="{3FD166BF-9C2D-48D2-A911-63A246DC6938}" destId="{14999BB7-9B07-4FA4-9B36-9A1A9198D7A7}" srcOrd="0" destOrd="0" presId="urn:microsoft.com/office/officeart/2005/8/layout/vList4#1"/>
    <dgm:cxn modelId="{339618D2-0504-473E-B457-666CAA66AF3B}" srcId="{2C5E4C44-284E-40E6-9A90-1E47DF0A66D4}" destId="{3FD166BF-9C2D-48D2-A911-63A246DC6938}" srcOrd="0" destOrd="0" parTransId="{D330C9DA-ABE1-456B-AB16-1B3E23A8D2E2}" sibTransId="{F9F93CEE-A8C2-4FB4-B76A-0D001BCE2C7D}"/>
    <dgm:cxn modelId="{B7C1F4D6-9EB9-45E3-BEAB-E86B97289128}" type="presParOf" srcId="{6025E556-E2D1-4CA3-A622-642E221CF177}" destId="{F47D9E32-E280-4639-93D9-3A072F2DB49A}" srcOrd="0" destOrd="0" presId="urn:microsoft.com/office/officeart/2005/8/layout/vList4#1"/>
    <dgm:cxn modelId="{2DCD5448-8219-41BD-8BD5-BAFAE692CE5A}" type="presParOf" srcId="{F47D9E32-E280-4639-93D9-3A072F2DB49A}" destId="{14999BB7-9B07-4FA4-9B36-9A1A9198D7A7}" srcOrd="0" destOrd="0" presId="urn:microsoft.com/office/officeart/2005/8/layout/vList4#1"/>
    <dgm:cxn modelId="{80593BDD-6385-44FD-A9AF-9C7832A7CD81}" type="presParOf" srcId="{F47D9E32-E280-4639-93D9-3A072F2DB49A}" destId="{B25444AA-B6ED-41D4-A3C4-A20DD4B73EC1}" srcOrd="1" destOrd="0" presId="urn:microsoft.com/office/officeart/2005/8/layout/vList4#1"/>
    <dgm:cxn modelId="{9A62C6BB-23EE-4448-890D-88A61091E955}" type="presParOf" srcId="{F47D9E32-E280-4639-93D9-3A072F2DB49A}" destId="{9B6DFD86-385E-404C-968A-850B0FA5F66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C521B4-6B82-419C-A76E-E49EA54AA991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20314A59-A912-4B46-8E61-B3DF0D6BABFA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x-none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Ginekologija     156; 25,5%</a:t>
          </a:r>
        </a:p>
        <a:p>
          <a:r>
            <a:rPr lang="x-none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Opšta medicina 246; 40,3%</a:t>
          </a:r>
        </a:p>
        <a:p>
          <a:r>
            <a:rPr lang="x-none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Pedijatrija          209; 34,2%</a:t>
          </a:r>
          <a:endParaRPr lang="x-none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CEBC80-787C-44C1-8DDF-B0FDFC30CBF0}" type="parTrans" cxnId="{D2D11947-C26E-436A-B38B-DA4AD99131F9}">
      <dgm:prSet/>
      <dgm:spPr/>
      <dgm:t>
        <a:bodyPr/>
        <a:lstStyle/>
        <a:p>
          <a:endParaRPr lang="x-none"/>
        </a:p>
      </dgm:t>
    </dgm:pt>
    <dgm:pt modelId="{54523E33-62C9-4745-BD1F-F0FDBD7F9419}" type="sibTrans" cxnId="{D2D11947-C26E-436A-B38B-DA4AD99131F9}">
      <dgm:prSet/>
      <dgm:spPr/>
      <dgm:t>
        <a:bodyPr/>
        <a:lstStyle/>
        <a:p>
          <a:endParaRPr lang="x-none"/>
        </a:p>
      </dgm:t>
    </dgm:pt>
    <dgm:pt modelId="{96B4949E-5F3E-4689-9F0D-46F3142C37E3}" type="pres">
      <dgm:prSet presAssocID="{67C521B4-6B82-419C-A76E-E49EA54AA99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x-none"/>
        </a:p>
      </dgm:t>
    </dgm:pt>
    <dgm:pt modelId="{8912EFAD-924D-4F49-ABDF-1C76CF2EDF37}" type="pres">
      <dgm:prSet presAssocID="{20314A59-A912-4B46-8E61-B3DF0D6BABFA}" presName="comp" presStyleCnt="0"/>
      <dgm:spPr/>
    </dgm:pt>
    <dgm:pt modelId="{575D9103-F796-416F-BC74-DFF3220A4DB1}" type="pres">
      <dgm:prSet presAssocID="{20314A59-A912-4B46-8E61-B3DF0D6BABFA}" presName="box" presStyleLbl="node1" presStyleIdx="0" presStyleCnt="1"/>
      <dgm:spPr/>
      <dgm:t>
        <a:bodyPr/>
        <a:lstStyle/>
        <a:p>
          <a:endParaRPr lang="x-none"/>
        </a:p>
      </dgm:t>
    </dgm:pt>
    <dgm:pt modelId="{A10ED2D0-0AA0-4A06-9195-44861BB93B3A}" type="pres">
      <dgm:prSet presAssocID="{20314A59-A912-4B46-8E61-B3DF0D6BABFA}" presName="img" presStyleLbl="fgImgPlace1" presStyleIdx="0" presStyleCnt="1" custScaleX="90252" custScaleY="90504" custLinFactNeighborX="-19108" custLinFactNeighborY="-183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3000" r="-73000"/>
          </a:stretch>
        </a:blipFill>
      </dgm:spPr>
      <dgm:t>
        <a:bodyPr/>
        <a:lstStyle/>
        <a:p>
          <a:endParaRPr lang="x-none"/>
        </a:p>
      </dgm:t>
    </dgm:pt>
    <dgm:pt modelId="{184134D7-26DA-4B9F-9BDA-CF454E1C7BA5}" type="pres">
      <dgm:prSet presAssocID="{20314A59-A912-4B46-8E61-B3DF0D6BABF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x-none"/>
        </a:p>
      </dgm:t>
    </dgm:pt>
  </dgm:ptLst>
  <dgm:cxnLst>
    <dgm:cxn modelId="{D2D11947-C26E-436A-B38B-DA4AD99131F9}" srcId="{67C521B4-6B82-419C-A76E-E49EA54AA991}" destId="{20314A59-A912-4B46-8E61-B3DF0D6BABFA}" srcOrd="0" destOrd="0" parTransId="{7FCEBC80-787C-44C1-8DDF-B0FDFC30CBF0}" sibTransId="{54523E33-62C9-4745-BD1F-F0FDBD7F9419}"/>
    <dgm:cxn modelId="{A141BDA5-2F91-400E-812F-9D201F99D42D}" type="presOf" srcId="{20314A59-A912-4B46-8E61-B3DF0D6BABFA}" destId="{184134D7-26DA-4B9F-9BDA-CF454E1C7BA5}" srcOrd="1" destOrd="0" presId="urn:microsoft.com/office/officeart/2005/8/layout/vList4#2"/>
    <dgm:cxn modelId="{A5DAE91A-029F-4CAC-BCDE-639B9D44843D}" type="presOf" srcId="{20314A59-A912-4B46-8E61-B3DF0D6BABFA}" destId="{575D9103-F796-416F-BC74-DFF3220A4DB1}" srcOrd="0" destOrd="0" presId="urn:microsoft.com/office/officeart/2005/8/layout/vList4#2"/>
    <dgm:cxn modelId="{638EAE6E-05E9-4DA8-A391-140A8F624587}" type="presOf" srcId="{67C521B4-6B82-419C-A76E-E49EA54AA991}" destId="{96B4949E-5F3E-4689-9F0D-46F3142C37E3}" srcOrd="0" destOrd="0" presId="urn:microsoft.com/office/officeart/2005/8/layout/vList4#2"/>
    <dgm:cxn modelId="{73576677-71F6-413A-B6F9-3E846473FCEB}" type="presParOf" srcId="{96B4949E-5F3E-4689-9F0D-46F3142C37E3}" destId="{8912EFAD-924D-4F49-ABDF-1C76CF2EDF37}" srcOrd="0" destOrd="0" presId="urn:microsoft.com/office/officeart/2005/8/layout/vList4#2"/>
    <dgm:cxn modelId="{F6061DF6-9ED3-4642-AE5A-C84273F7EF37}" type="presParOf" srcId="{8912EFAD-924D-4F49-ABDF-1C76CF2EDF37}" destId="{575D9103-F796-416F-BC74-DFF3220A4DB1}" srcOrd="0" destOrd="0" presId="urn:microsoft.com/office/officeart/2005/8/layout/vList4#2"/>
    <dgm:cxn modelId="{E6856FE7-1271-4A9D-89A8-198687D5B5D6}" type="presParOf" srcId="{8912EFAD-924D-4F49-ABDF-1C76CF2EDF37}" destId="{A10ED2D0-0AA0-4A06-9195-44861BB93B3A}" srcOrd="1" destOrd="0" presId="urn:microsoft.com/office/officeart/2005/8/layout/vList4#2"/>
    <dgm:cxn modelId="{46B69960-94B0-442A-BD5F-C21F3433A9DA}" type="presParOf" srcId="{8912EFAD-924D-4F49-ABDF-1C76CF2EDF37}" destId="{184134D7-26DA-4B9F-9BDA-CF454E1C7BA5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0.00601</cdr:x>
      <cdr:y>0.30476</cdr:y>
    </cdr:from>
    <cdr:to>
      <cdr:x>1</cdr:x>
      <cdr:y>0.30714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09182" y="1746913"/>
          <a:ext cx="11286699" cy="1364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0.59524</cdr:y>
    </cdr:from>
    <cdr:to>
      <cdr:x>1</cdr:x>
      <cdr:y>0.59762</cdr:y>
    </cdr:to>
    <cdr:cxnSp macro="">
      <cdr:nvCxnSpPr>
        <cdr:cNvPr id="4" name="Straight Connector 3"/>
        <cdr:cNvCxnSpPr/>
      </cdr:nvCxnSpPr>
      <cdr:spPr>
        <a:xfrm xmlns:a="http://schemas.openxmlformats.org/drawingml/2006/main" flipV="1">
          <a:off x="-40943" y="3411940"/>
          <a:ext cx="11409528" cy="1364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0.87381</cdr:y>
    </cdr:from>
    <cdr:to>
      <cdr:x>1</cdr:x>
      <cdr:y>0.87857</cdr:y>
    </cdr:to>
    <cdr:cxnSp macro="">
      <cdr:nvCxnSpPr>
        <cdr:cNvPr id="6" name="Straight Connector 5"/>
        <cdr:cNvCxnSpPr/>
      </cdr:nvCxnSpPr>
      <cdr:spPr>
        <a:xfrm xmlns:a="http://schemas.openxmlformats.org/drawingml/2006/main" flipV="1">
          <a:off x="0" y="5008728"/>
          <a:ext cx="11368585" cy="2729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296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2478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582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033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343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852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218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339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4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609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35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49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56799"/>
          </a:xfrm>
        </p:spPr>
        <p:txBody>
          <a:bodyPr>
            <a:normAutofit/>
          </a:bodyPr>
          <a:lstStyle/>
          <a:p>
            <a:pPr algn="ctr"/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korisnika izabranim lekarom</a:t>
            </a:r>
            <a:b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Zapadno Bački  OKRUG</a:t>
            </a:r>
            <a:b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2018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9344" y="2690540"/>
            <a:ext cx="3493311" cy="2621507"/>
          </a:xfrm>
        </p:spPr>
      </p:pic>
    </p:spTree>
    <p:extLst>
      <p:ext uri="{BB962C8B-B14F-4D97-AF65-F5344CB8AC3E}">
        <p14:creationId xmlns:p14="http://schemas.microsoft.com/office/powerpoint/2010/main" xmlns="" val="332751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476" y="121024"/>
            <a:ext cx="3361004" cy="902939"/>
          </a:xfrm>
          <a:noFill/>
        </p:spPr>
        <p:txBody>
          <a:bodyPr>
            <a:normAutofit fontScale="90000"/>
          </a:bodyPr>
          <a:lstStyle/>
          <a:p>
            <a:r>
              <a:rPr lang="x-non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uslugama medicinskih sestara</a:t>
            </a:r>
            <a:endParaRPr 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24511531"/>
              </p:ext>
            </p:extLst>
          </p:nvPr>
        </p:nvGraphicFramePr>
        <p:xfrm>
          <a:off x="534573" y="1100667"/>
          <a:ext cx="11043138" cy="5520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883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35" y="182868"/>
            <a:ext cx="3972670" cy="635653"/>
          </a:xfrm>
          <a:noFill/>
        </p:spPr>
        <p:txBody>
          <a:bodyPr>
            <a:noAutofit/>
          </a:bodyPr>
          <a:lstStyle/>
          <a:p>
            <a:r>
              <a:rPr lang="x-non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korisnika, uslugama  izabranog lekara</a:t>
            </a:r>
            <a:endParaRPr lang="x-none" sz="2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69089124"/>
              </p:ext>
            </p:extLst>
          </p:nvPr>
        </p:nvGraphicFramePr>
        <p:xfrm>
          <a:off x="177421" y="897467"/>
          <a:ext cx="11404979" cy="5825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214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882" y="107577"/>
            <a:ext cx="5930153" cy="523111"/>
          </a:xfr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90000"/>
          </a:bodyPr>
          <a:lstStyle/>
          <a:p>
            <a:r>
              <a:rPr lang="x-non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korisnika,  organizacijom službe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90730432"/>
              </p:ext>
            </p:extLst>
          </p:nvPr>
        </p:nvGraphicFramePr>
        <p:xfrm>
          <a:off x="270933" y="591670"/>
          <a:ext cx="11921067" cy="6266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092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855" y="736664"/>
            <a:ext cx="3611449" cy="5375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x-non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Plaćanja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46552278"/>
              </p:ext>
            </p:extLst>
          </p:nvPr>
        </p:nvGraphicFramePr>
        <p:xfrm>
          <a:off x="696036" y="1390919"/>
          <a:ext cx="10200564" cy="4484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058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860" y="322118"/>
            <a:ext cx="5991225" cy="6535882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154446"/>
              </p:ext>
            </p:extLst>
          </p:nvPr>
        </p:nvGraphicFramePr>
        <p:xfrm>
          <a:off x="152401" y="321731"/>
          <a:ext cx="7024255" cy="653626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03465"/>
                <a:gridCol w="1003465"/>
                <a:gridCol w="1003465"/>
                <a:gridCol w="1003465"/>
                <a:gridCol w="1003465"/>
                <a:gridCol w="1003465"/>
                <a:gridCol w="1003465"/>
              </a:tblGrid>
              <a:tr h="87042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x-none" sz="1600" u="none" strike="noStrike" dirty="0" smtClean="0">
                          <a:effectLst/>
                        </a:rPr>
                        <a:t>službe </a:t>
                      </a:r>
                      <a:r>
                        <a:rPr lang="x-none" sz="1600" u="none" strike="noStrike" dirty="0">
                          <a:effectLst/>
                        </a:rPr>
                        <a:t>* da li se u proteklih godinu dana </a:t>
                      </a:r>
                      <a:r>
                        <a:rPr lang="x-none" sz="1600" u="none" strike="noStrike" dirty="0" smtClean="0">
                          <a:effectLst/>
                        </a:rPr>
                        <a:t>desilo, </a:t>
                      </a:r>
                      <a:r>
                        <a:rPr lang="x-none" sz="1600" u="none" strike="noStrike" dirty="0">
                          <a:effectLst/>
                        </a:rPr>
                        <a:t>da </a:t>
                      </a:r>
                      <a:r>
                        <a:rPr lang="x-none" sz="1600" u="none" strike="noStrike" dirty="0" smtClean="0">
                          <a:effectLst/>
                        </a:rPr>
                        <a:t>ste </a:t>
                      </a:r>
                      <a:r>
                        <a:rPr lang="x-none" sz="1600" u="none" strike="noStrike" dirty="0">
                          <a:effectLst/>
                        </a:rPr>
                        <a:t>izbegli </a:t>
                      </a:r>
                      <a:r>
                        <a:rPr lang="x-none" sz="1600" u="none" strike="noStrike" dirty="0" smtClean="0">
                          <a:effectLst/>
                        </a:rPr>
                        <a:t>pregled, </a:t>
                      </a:r>
                      <a:r>
                        <a:rPr lang="x-none" sz="1600" u="none" strike="noStrike" dirty="0">
                          <a:effectLst/>
                        </a:rPr>
                        <a:t>zbog finansijskih problema? </a:t>
                      </a:r>
                      <a:endParaRPr lang="x-none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870428"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u="none" strike="noStrike" dirty="0">
                          <a:effectLst/>
                        </a:rPr>
                        <a:t> </a:t>
                      </a:r>
                      <a:r>
                        <a:rPr lang="x-none" sz="2000" u="none" strike="noStrike" dirty="0" smtClean="0">
                          <a:effectLst/>
                        </a:rPr>
                        <a:t>službe</a:t>
                      </a:r>
                    </a:p>
                    <a:p>
                      <a:pPr algn="l" fontAlgn="b"/>
                      <a:endParaRPr lang="x-non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x-none" sz="1600" u="none" strike="noStrike" dirty="0">
                          <a:effectLst/>
                        </a:rPr>
                        <a:t>da li se u proteklih godinu dana desilo da te izbegli pregled zbog finansijskih problema?</a:t>
                      </a:r>
                      <a:endParaRPr lang="x-non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x-none" sz="1600" u="none" strike="noStrike" dirty="0">
                          <a:effectLst/>
                        </a:rPr>
                        <a:t>Total</a:t>
                      </a:r>
                      <a:endParaRPr lang="x-non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30190">
                <a:tc gridSpan="3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600" u="none" strike="noStrike">
                          <a:effectLst/>
                        </a:rPr>
                        <a:t>da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600" u="none" strike="noStrike">
                          <a:effectLst/>
                        </a:rPr>
                        <a:t>ne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600" u="none" strike="noStrike" dirty="0">
                          <a:effectLst/>
                        </a:rPr>
                        <a:t>ne secam se</a:t>
                      </a:r>
                      <a:endParaRPr lang="x-non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443552">
                <a:tc rowSpan="6">
                  <a:txBody>
                    <a:bodyPr/>
                    <a:lstStyle/>
                    <a:p>
                      <a:pPr algn="l" fontAlgn="t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x-none" sz="1600" u="none" strike="noStrike">
                          <a:effectLst/>
                        </a:rPr>
                        <a:t>Ginekologija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600" u="none" strike="noStrike" dirty="0" smtClean="0">
                          <a:effectLst/>
                        </a:rPr>
                        <a:t>N</a:t>
                      </a:r>
                      <a:endParaRPr lang="x-non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600" u="none" strike="noStrike">
                          <a:effectLst/>
                        </a:rPr>
                        <a:t>19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600" u="none" strike="noStrike">
                          <a:effectLst/>
                        </a:rPr>
                        <a:t>104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600" u="none" strike="noStrike">
                          <a:effectLst/>
                        </a:rPr>
                        <a:t>24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600" u="none" strike="noStrike" dirty="0">
                          <a:effectLst/>
                        </a:rPr>
                        <a:t>147</a:t>
                      </a:r>
                      <a:endParaRPr lang="x-non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3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600" u="none" strike="noStrike" dirty="0">
                          <a:effectLst/>
                        </a:rPr>
                        <a:t>% </a:t>
                      </a:r>
                      <a:r>
                        <a:rPr lang="x-none" sz="1600" u="none" strike="noStrike" dirty="0" smtClean="0">
                          <a:effectLst/>
                        </a:rPr>
                        <a:t> služba</a:t>
                      </a:r>
                      <a:endParaRPr lang="x-non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600" u="none" strike="noStrike">
                          <a:effectLst/>
                        </a:rPr>
                        <a:t>12,9%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600" u="none" strike="noStrike">
                          <a:effectLst/>
                        </a:rPr>
                        <a:t>70,7%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600" u="none" strike="noStrike">
                          <a:effectLst/>
                        </a:rPr>
                        <a:t>16,3%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600" u="none" strike="noStrike" dirty="0">
                          <a:effectLst/>
                        </a:rPr>
                        <a:t>100,0%</a:t>
                      </a:r>
                      <a:endParaRPr lang="x-non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4355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x-none" sz="1600" u="none" strike="noStrike">
                          <a:effectLst/>
                        </a:rPr>
                        <a:t>Opšta medicina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600" u="none" strike="noStrike" dirty="0" smtClean="0">
                          <a:effectLst/>
                        </a:rPr>
                        <a:t>N</a:t>
                      </a:r>
                      <a:endParaRPr lang="x-non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600" u="none" strike="noStrike">
                          <a:effectLst/>
                        </a:rPr>
                        <a:t>21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600" u="none" strike="noStrike">
                          <a:effectLst/>
                        </a:rPr>
                        <a:t>169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600" u="none" strike="noStrike">
                          <a:effectLst/>
                        </a:rPr>
                        <a:t>38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600" u="none" strike="noStrike" dirty="0">
                          <a:effectLst/>
                        </a:rPr>
                        <a:t>228</a:t>
                      </a:r>
                      <a:endParaRPr lang="x-non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3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600" u="none" strike="noStrike" dirty="0">
                          <a:effectLst/>
                        </a:rPr>
                        <a:t>% </a:t>
                      </a:r>
                      <a:r>
                        <a:rPr lang="x-none" sz="1600" u="none" strike="noStrike" dirty="0" smtClean="0">
                          <a:effectLst/>
                        </a:rPr>
                        <a:t> služba</a:t>
                      </a:r>
                      <a:endParaRPr lang="x-non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600" u="none" strike="noStrike">
                          <a:effectLst/>
                        </a:rPr>
                        <a:t>9,2%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600" u="none" strike="noStrike">
                          <a:effectLst/>
                        </a:rPr>
                        <a:t>74,1%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600" u="none" strike="noStrike">
                          <a:effectLst/>
                        </a:rPr>
                        <a:t>16,7%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600" u="none" strike="noStrike" dirty="0">
                          <a:effectLst/>
                        </a:rPr>
                        <a:t>100,0%</a:t>
                      </a:r>
                      <a:endParaRPr lang="x-non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4355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x-none" sz="1600" u="none" strike="noStrike">
                          <a:effectLst/>
                        </a:rPr>
                        <a:t>Pedijatrija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600" u="none" strike="noStrike" dirty="0" smtClean="0">
                          <a:effectLst/>
                        </a:rPr>
                        <a:t>N</a:t>
                      </a:r>
                      <a:endParaRPr lang="x-non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600" u="none" strike="noStrike">
                          <a:effectLst/>
                        </a:rPr>
                        <a:t>29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600" u="none" strike="noStrike">
                          <a:effectLst/>
                        </a:rPr>
                        <a:t>137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600" u="none" strike="noStrike">
                          <a:effectLst/>
                        </a:rPr>
                        <a:t>17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600" u="none" strike="noStrike" dirty="0">
                          <a:effectLst/>
                        </a:rPr>
                        <a:t>183</a:t>
                      </a:r>
                      <a:endParaRPr lang="x-non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3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600" u="none" strike="noStrike" dirty="0">
                          <a:effectLst/>
                        </a:rPr>
                        <a:t>% </a:t>
                      </a:r>
                      <a:r>
                        <a:rPr lang="x-none" sz="1600" u="none" strike="noStrike" dirty="0" smtClean="0">
                          <a:effectLst/>
                        </a:rPr>
                        <a:t>služba</a:t>
                      </a:r>
                      <a:endParaRPr lang="x-non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600" u="none" strike="noStrike">
                          <a:effectLst/>
                        </a:rPr>
                        <a:t>15,8%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600" u="none" strike="noStrike">
                          <a:effectLst/>
                        </a:rPr>
                        <a:t>74,9%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600" u="none" strike="noStrike">
                          <a:effectLst/>
                        </a:rPr>
                        <a:t>9,3%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600" u="none" strike="noStrike" dirty="0">
                          <a:effectLst/>
                        </a:rPr>
                        <a:t>100,0%</a:t>
                      </a:r>
                      <a:endParaRPr lang="x-non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43552">
                <a:tc rowSpan="2" gridSpan="2">
                  <a:txBody>
                    <a:bodyPr/>
                    <a:lstStyle/>
                    <a:p>
                      <a:pPr algn="l" fontAlgn="t"/>
                      <a:r>
                        <a:rPr lang="x-none" sz="1600" u="none" strike="noStrike" dirty="0">
                          <a:effectLst/>
                        </a:rPr>
                        <a:t>Total</a:t>
                      </a:r>
                      <a:endParaRPr lang="x-non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rowSpan="2"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600" u="none" strike="noStrike" dirty="0" smtClean="0">
                          <a:effectLst/>
                        </a:rPr>
                        <a:t>N</a:t>
                      </a:r>
                      <a:endParaRPr lang="x-non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600" u="none" strike="noStrike">
                          <a:effectLst/>
                        </a:rPr>
                        <a:t>69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600" u="none" strike="noStrike">
                          <a:effectLst/>
                        </a:rPr>
                        <a:t>410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600" u="none" strike="noStrike">
                          <a:effectLst/>
                        </a:rPr>
                        <a:t>79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600" u="none" strike="noStrike" dirty="0">
                          <a:effectLst/>
                        </a:rPr>
                        <a:t>558</a:t>
                      </a:r>
                      <a:endParaRPr lang="x-non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11655">
                <a:tc gridSpan="2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600" u="none" strike="noStrike" dirty="0">
                          <a:effectLst/>
                        </a:rPr>
                        <a:t>% </a:t>
                      </a:r>
                      <a:r>
                        <a:rPr lang="x-none" sz="1600" u="none" strike="noStrike" dirty="0" smtClean="0">
                          <a:effectLst/>
                        </a:rPr>
                        <a:t>sve službe</a:t>
                      </a:r>
                      <a:endParaRPr lang="x-non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600" u="none" strike="noStrike" dirty="0">
                          <a:effectLst/>
                        </a:rPr>
                        <a:t>12,4%</a:t>
                      </a:r>
                      <a:endParaRPr lang="x-non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600" u="none" strike="noStrike" dirty="0">
                          <a:effectLst/>
                        </a:rPr>
                        <a:t>73,5%</a:t>
                      </a:r>
                      <a:endParaRPr lang="x-non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600" u="none" strike="noStrike" dirty="0">
                          <a:effectLst/>
                        </a:rPr>
                        <a:t>14,2%</a:t>
                      </a:r>
                      <a:endParaRPr lang="x-non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600" u="none" strike="noStrike" dirty="0">
                          <a:effectLst/>
                        </a:rPr>
                        <a:t>100,0%</a:t>
                      </a:r>
                      <a:endParaRPr lang="x-non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296401" y="491068"/>
            <a:ext cx="98213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800" dirty="0" smtClean="0">
                <a:solidFill>
                  <a:schemeClr val="bg1"/>
                </a:solidFill>
              </a:rPr>
              <a:t>........</a:t>
            </a:r>
            <a:endParaRPr lang="x-none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88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7" y="280458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x-non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Uzevši sve u obzir,procenite vaše zadovoljstvo, izabranim lekarom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0171095"/>
              </p:ext>
            </p:extLst>
          </p:nvPr>
        </p:nvGraphicFramePr>
        <p:xfrm>
          <a:off x="973666" y="1791759"/>
          <a:ext cx="10515600" cy="4812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2283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66267" y="1896533"/>
            <a:ext cx="5121385" cy="10362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isometricOffAxis1Righ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x-none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HVALA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6027003"/>
            <a:ext cx="65532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x-none" sz="2400" dirty="0" smtClean="0">
                <a:solidFill>
                  <a:srgbClr val="0070C0"/>
                </a:solidFill>
                <a:latin typeface="Brush Script MT" panose="03060802040406070304" pitchFamily="66" charset="0"/>
              </a:rPr>
              <a:t>Davorka Bosnic</a:t>
            </a:r>
          </a:p>
          <a:p>
            <a:pPr algn="ctr"/>
            <a:r>
              <a:rPr lang="x-none" sz="2400" dirty="0" smtClean="0">
                <a:solidFill>
                  <a:srgbClr val="0070C0"/>
                </a:solidFill>
                <a:latin typeface="Brush Script MT" panose="03060802040406070304" pitchFamily="66" charset="0"/>
              </a:rPr>
              <a:t>Dipl.psiholog ZZJZ Sombor 2019.</a:t>
            </a:r>
            <a:endParaRPr lang="x-none" sz="2400" dirty="0">
              <a:solidFill>
                <a:srgbClr val="0070C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38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015" y="101600"/>
            <a:ext cx="4737552" cy="1978429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= 611</a:t>
            </a:r>
            <a:b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M=26,7%</a:t>
            </a:r>
            <a:b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Ž=73,3%</a:t>
            </a:r>
            <a:b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missing=9</a:t>
            </a:r>
            <a:b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starost od 16 -87 god.</a:t>
            </a:r>
            <a:endParaRPr lang="x-non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stanove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760819360"/>
              </p:ext>
            </p:extLst>
          </p:nvPr>
        </p:nvGraphicFramePr>
        <p:xfrm>
          <a:off x="476518" y="2582863"/>
          <a:ext cx="5559157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Službe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247987046"/>
              </p:ext>
            </p:extLst>
          </p:nvPr>
        </p:nvGraphicFramePr>
        <p:xfrm>
          <a:off x="6218238" y="2582863"/>
          <a:ext cx="5875024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60117" y="139700"/>
            <a:ext cx="4919729" cy="20313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62,4% srednjeg stručnog obrazovanja</a:t>
            </a:r>
          </a:p>
          <a:p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44,8% dobrog materijalnog stanja; 49,2% do osrednjeg...</a:t>
            </a:r>
          </a:p>
          <a:p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74,3% samo izabralo svog lekara</a:t>
            </a:r>
          </a:p>
          <a:p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37,1%  </a:t>
            </a:r>
            <a:r>
              <a:rPr lang="x-none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 zna 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kako ga može menjati,</a:t>
            </a:r>
          </a:p>
          <a:p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29,3%  ga je  menjalo</a:t>
            </a:r>
          </a:p>
          <a:p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(uglavnom zbog selidbi ili promene prakse lekara)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0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8041403"/>
              </p:ext>
            </p:extLst>
          </p:nvPr>
        </p:nvGraphicFramePr>
        <p:xfrm>
          <a:off x="1101054" y="1485572"/>
          <a:ext cx="9548198" cy="5088193"/>
        </p:xfrm>
        <a:graphic>
          <a:graphicData uri="http://schemas.openxmlformats.org/drawingml/2006/table">
            <a:tbl>
              <a:tblPr firstRow="1" firstCol="1" lastCol="1" bandRow="1" bandCol="1">
                <a:tableStyleId>{5FD0F851-EC5A-4D38-B0AD-8093EC10F338}</a:tableStyleId>
              </a:tblPr>
              <a:tblGrid>
                <a:gridCol w="76200"/>
                <a:gridCol w="1394355"/>
                <a:gridCol w="1153949"/>
                <a:gridCol w="1153949"/>
                <a:gridCol w="1153949"/>
                <a:gridCol w="1153949"/>
                <a:gridCol w="1153949"/>
                <a:gridCol w="1153949"/>
                <a:gridCol w="1153949"/>
              </a:tblGrid>
              <a:tr h="394288"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 s</a:t>
                      </a:r>
                      <a:r>
                        <a:rPr lang="x-none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lužbama</a:t>
                      </a:r>
                      <a:endParaRPr lang="x-none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materijalno </a:t>
                      </a:r>
                      <a:r>
                        <a:rPr lang="x-none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porodično stanje korisnika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38373">
                <a:tc gridSpan="3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veoma lose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lose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osrednje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dobro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veoma dobro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394288">
                <a:tc rowSpan="6">
                  <a:txBody>
                    <a:bodyPr/>
                    <a:lstStyle/>
                    <a:p>
                      <a:pPr algn="ctr" fontAlgn="t">
                        <a:lnSpc>
                          <a:spcPct val="250000"/>
                        </a:lnSpc>
                      </a:pP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Ginekologija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x-none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x-none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x-none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19595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unutar </a:t>
                      </a:r>
                      <a:r>
                        <a:rPr lang="x-none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službe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5,8%</a:t>
                      </a:r>
                      <a:endParaRPr lang="x-none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3,9%</a:t>
                      </a:r>
                      <a:endParaRPr lang="x-none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34,2%</a:t>
                      </a:r>
                      <a:endParaRPr lang="x-none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48,4%</a:t>
                      </a:r>
                      <a:endParaRPr lang="x-none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7,7%</a:t>
                      </a:r>
                      <a:endParaRPr lang="x-none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94288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Opšta medicina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x-none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x-none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x-none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x-none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19595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unutar </a:t>
                      </a:r>
                      <a:r>
                        <a:rPr lang="x-none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službe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2,1%</a:t>
                      </a:r>
                      <a:endParaRPr lang="x-none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15,2%</a:t>
                      </a:r>
                      <a:endParaRPr lang="x-none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35,0%</a:t>
                      </a:r>
                      <a:endParaRPr lang="x-none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38,7%</a:t>
                      </a:r>
                      <a:endParaRPr lang="x-none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9,1%</a:t>
                      </a:r>
                      <a:endParaRPr lang="x-none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94288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Pedijatrija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x-none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x-none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x-none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x-none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19595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unutar </a:t>
                      </a:r>
                      <a:r>
                        <a:rPr lang="x-none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službe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3,9%</a:t>
                      </a:r>
                      <a:endParaRPr lang="x-none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4,4%</a:t>
                      </a:r>
                      <a:endParaRPr lang="x-none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40,4%</a:t>
                      </a:r>
                      <a:endParaRPr lang="x-none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48,8%</a:t>
                      </a:r>
                      <a:endParaRPr lang="x-none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2,5%</a:t>
                      </a:r>
                      <a:endParaRPr lang="x-none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94288">
                <a:tc rowSpan="2" gridSpan="2"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x-none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x-none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19595">
                <a:tc gridSpan="2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t">
                        <a:lnSpc>
                          <a:spcPct val="150000"/>
                        </a:lnSpc>
                      </a:pPr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3,7%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8,7%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36,6%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44,6%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6,5%</a:t>
                      </a:r>
                      <a:endParaRPr lang="x-none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x-none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0052" y="259080"/>
            <a:ext cx="1155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Prikaz statistički obradjenih podataka crosstabulacijom (spss) o materijalnom stanju korisnika,</a:t>
            </a:r>
          </a:p>
          <a:p>
            <a:pPr algn="ctr"/>
            <a:r>
              <a:rPr lang="x-non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usluga izabranih lekara u zdravstvenom sistemu, po službama </a:t>
            </a:r>
          </a:p>
          <a:p>
            <a:pPr algn="ctr"/>
            <a:r>
              <a:rPr lang="x-non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(ZBO)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1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921668"/>
              </p:ext>
            </p:extLst>
          </p:nvPr>
        </p:nvGraphicFramePr>
        <p:xfrm>
          <a:off x="3968060" y="1921933"/>
          <a:ext cx="8008040" cy="4690533"/>
        </p:xfrm>
        <a:graphic>
          <a:graphicData uri="http://schemas.openxmlformats.org/drawingml/2006/table">
            <a:tbl>
              <a:tblPr firstRow="1" lastCol="1" bandRow="1">
                <a:tableStyleId>{93296810-A885-4BE3-A3E7-6D5BEEA58F35}</a:tableStyleId>
              </a:tblPr>
              <a:tblGrid>
                <a:gridCol w="44450"/>
                <a:gridCol w="1763084"/>
                <a:gridCol w="1069736"/>
                <a:gridCol w="1505555"/>
                <a:gridCol w="1327265"/>
                <a:gridCol w="1148975"/>
                <a:gridCol w="1148975"/>
              </a:tblGrid>
              <a:tr h="29841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podaci o skolovanju * </a:t>
                      </a:r>
                      <a:r>
                        <a:rPr lang="x-none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službe </a:t>
                      </a:r>
                      <a:r>
                        <a:rPr lang="x-non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Crosstabulation</a:t>
                      </a:r>
                      <a:endParaRPr lang="x-none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298418">
                <a:tc rowSpan="2" gridSpan="3">
                  <a:txBody>
                    <a:bodyPr/>
                    <a:lstStyle/>
                    <a:p>
                      <a:pPr algn="l" fontAlgn="b"/>
                      <a:r>
                        <a:rPr lang="x-non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x-none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službe</a:t>
                      </a:r>
                      <a:endParaRPr lang="x-non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x-non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x-non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8389">
                <a:tc gridSpan="3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Ginekologija</a:t>
                      </a:r>
                      <a:endParaRPr lang="x-none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Opšta medicina</a:t>
                      </a:r>
                      <a:endParaRPr lang="x-none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Pedijatrija</a:t>
                      </a:r>
                      <a:endParaRPr lang="x-none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298418">
                <a:tc rowSpan="8">
                  <a:txBody>
                    <a:bodyPr/>
                    <a:lstStyle/>
                    <a:p>
                      <a:pPr algn="l" fontAlgn="t"/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x-none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nezavršena oš</a:t>
                      </a:r>
                      <a:endParaRPr lang="x-none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x-non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x-non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x-non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x-non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809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x-none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2,6%</a:t>
                      </a:r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1,6%</a:t>
                      </a:r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3,4%</a:t>
                      </a:r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2,5%</a:t>
                      </a:r>
                      <a:endParaRPr lang="x-non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8418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x-none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osnovna </a:t>
                      </a:r>
                      <a:r>
                        <a:rPr lang="x-none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škola</a:t>
                      </a:r>
                      <a:endParaRPr lang="x-none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x-non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x-non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x-non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809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x-none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11,0%</a:t>
                      </a:r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17,6%</a:t>
                      </a:r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11,3%</a:t>
                      </a:r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13,8%</a:t>
                      </a:r>
                      <a:endParaRPr lang="x-non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8418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x-none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srednja </a:t>
                      </a:r>
                      <a:r>
                        <a:rPr lang="x-none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škola</a:t>
                      </a:r>
                      <a:endParaRPr lang="x-none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x-non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x-non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  <a:endParaRPr lang="x-non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809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x-none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64,9%</a:t>
                      </a:r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59,0%</a:t>
                      </a:r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60,8%</a:t>
                      </a:r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61,1%</a:t>
                      </a:r>
                      <a:endParaRPr lang="x-non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8418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x-none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viša </a:t>
                      </a:r>
                      <a:r>
                        <a:rPr lang="x-none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x-none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visoka škola</a:t>
                      </a:r>
                      <a:endParaRPr lang="x-none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x-non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x-non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x-non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809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x-non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21,4%</a:t>
                      </a:r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21,7%</a:t>
                      </a:r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24,5%</a:t>
                      </a:r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22,6%</a:t>
                      </a:r>
                      <a:endParaRPr lang="x-non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8418">
                <a:tc rowSpan="2" gridSpan="2">
                  <a:txBody>
                    <a:bodyPr/>
                    <a:lstStyle/>
                    <a:p>
                      <a:pPr algn="l" fontAlgn="t"/>
                      <a:r>
                        <a:rPr lang="x-non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x-non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x-non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x-non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x-non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</a:t>
                      </a:r>
                      <a:endParaRPr lang="x-non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</a:t>
                      </a:r>
                      <a:endParaRPr lang="x-non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0846">
                <a:tc gridSpan="2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x-none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x-non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x-non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x-non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x-non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7119172"/>
                  </p:ext>
                </p:extLst>
              </p:nvPr>
            </p:nvGraphicFramePr>
            <p:xfrm>
              <a:off x="450375" y="587244"/>
              <a:ext cx="5679111" cy="235153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36058"/>
                    <a:gridCol w="1414351"/>
                    <a:gridCol w="1414351"/>
                    <a:gridCol w="1414351"/>
                  </a:tblGrid>
                  <a:tr h="487002">
                    <a:tc gridSpan="4">
                      <a:txBody>
                        <a:bodyPr/>
                        <a:lstStyle/>
                        <a:p>
                          <a:pPr algn="ctr" fontAlgn="b"/>
                          <a:r>
                            <a:rPr lang="sr-Latn-RS" sz="20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godine </a:t>
                          </a:r>
                          <a:r>
                            <a:rPr lang="sr-Latn-RS" sz="2000" b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starosti       </a:t>
                          </a:r>
                          <a:r>
                            <a:rPr lang="sr-Latn-RS" sz="20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N=591</a:t>
                          </a:r>
                          <a:endParaRPr lang="sr-Latn-RS" sz="20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sr-Latn-R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sr-Latn-R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sr-Latn-R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4257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sr-Latn-RS" sz="20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službe</a:t>
                          </a:r>
                          <a:endParaRPr lang="sr-Latn-RS" sz="2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sr-Latn-RS" sz="1800" b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Srednja vrednost</a:t>
                          </a:r>
                          <a:endParaRPr lang="sr-Latn-RS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sr-Latn-RS" sz="18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sr-Latn-RS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sr-Latn-RS" sz="18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Std. Deviation</a:t>
                          </a:r>
                          <a:endParaRPr lang="sr-Latn-RS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405010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sr-Latn-RS" sz="18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Ginekologija</a:t>
                          </a:r>
                          <a:endParaRPr lang="sr-Latn-RS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RS" sz="1800" b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38,33</a:t>
                          </a:r>
                          <a:endParaRPr lang="sr-Latn-RS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RS" sz="18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151</a:t>
                          </a:r>
                          <a:endParaRPr lang="sr-Latn-RS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RS" sz="1800" b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cs typeface="Times New Roman" panose="02020603050405020304" pitchFamily="18" charset="0"/>
                            </a:rPr>
                            <a:t>±</a:t>
                          </a:r>
                          <a14:m>
                            <m:oMath xmlns:m="http://schemas.openxmlformats.org/officeDocument/2006/math">
                              <m:r>
                                <a:rPr lang="sr-Latn-RS" sz="180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14,96</m:t>
                              </m:r>
                            </m:oMath>
                          </a14:m>
                          <a:endParaRPr lang="sr-Latn-RS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435726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sr-Latn-RS" sz="18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Opšta medicina</a:t>
                          </a:r>
                          <a:endParaRPr lang="sr-Latn-RS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RS" sz="1800" b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50,47</a:t>
                          </a:r>
                          <a:endParaRPr lang="sr-Latn-RS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RS" sz="18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240</a:t>
                          </a:r>
                          <a:endParaRPr lang="sr-Latn-RS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RS" sz="1800" b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cs typeface="Times New Roman" panose="02020603050405020304" pitchFamily="18" charset="0"/>
                            </a:rPr>
                            <a:t>±</a:t>
                          </a:r>
                          <a14:m>
                            <m:oMath xmlns:m="http://schemas.openxmlformats.org/officeDocument/2006/math">
                              <m:r>
                                <a:rPr lang="sr-Latn-RS" sz="180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16,21</m:t>
                              </m:r>
                            </m:oMath>
                          </a14:m>
                          <a:endParaRPr lang="sr-Latn-RS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43189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sr-Latn-RS" sz="18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Pedijatrija</a:t>
                          </a:r>
                          <a:endParaRPr lang="sr-Latn-RS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RS" sz="1800" b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35,77</a:t>
                          </a:r>
                          <a:endParaRPr lang="sr-Latn-RS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RS" sz="18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</a:t>
                          </a:r>
                          <a:endParaRPr lang="sr-Latn-RS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RS" sz="1800" b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cs typeface="Times New Roman" panose="02020603050405020304" pitchFamily="18" charset="0"/>
                            </a:rPr>
                            <a:t>±</a:t>
                          </a:r>
                          <a14:m>
                            <m:oMath xmlns:m="http://schemas.openxmlformats.org/officeDocument/2006/math">
                              <m:r>
                                <a:rPr lang="sr-Latn-RS" sz="180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9,62</m:t>
                              </m:r>
                            </m:oMath>
                          </a14:m>
                          <a:endParaRPr lang="sr-Latn-RS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787119172"/>
                  </p:ext>
                </p:extLst>
              </p:nvPr>
            </p:nvGraphicFramePr>
            <p:xfrm>
              <a:off x="450375" y="587244"/>
              <a:ext cx="5679111" cy="235153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36058"/>
                    <a:gridCol w="1414351"/>
                    <a:gridCol w="1414351"/>
                    <a:gridCol w="1414351"/>
                  </a:tblGrid>
                  <a:tr h="487002">
                    <a:tc gridSpan="4">
                      <a:txBody>
                        <a:bodyPr/>
                        <a:lstStyle/>
                        <a:p>
                          <a:pPr algn="ctr" fontAlgn="b"/>
                          <a:r>
                            <a:rPr lang="x-none" sz="20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godine </a:t>
                          </a:r>
                          <a:r>
                            <a:rPr lang="x-none" sz="2000" b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starosti       </a:t>
                          </a:r>
                          <a:r>
                            <a:rPr lang="x-none" sz="2000" b="1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N=591</a:t>
                          </a:r>
                          <a:endParaRPr lang="x-none" sz="20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x-none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x-none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x-none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55816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x-none" sz="20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službe</a:t>
                          </a:r>
                          <a:endParaRPr lang="x-none" sz="2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x-none" sz="1800" b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Srednja vrednost</a:t>
                          </a:r>
                          <a:endParaRPr lang="x-none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x-none" sz="18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x-none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x-none" sz="18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Std. Deviation</a:t>
                          </a:r>
                          <a:endParaRPr lang="x-none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405010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x-none" sz="18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Ginekologija</a:t>
                          </a:r>
                          <a:endParaRPr lang="x-none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x-none" sz="1800" b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38,33</a:t>
                          </a:r>
                          <a:endParaRPr lang="x-none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x-none" sz="18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151</a:t>
                          </a:r>
                          <a:endParaRPr lang="x-none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x-none"/>
                        </a:p>
                      </a:txBody>
                      <a:tcPr marL="9525" marR="9525" marT="9525" marB="0" anchor="ctr">
                        <a:blipFill rotWithShape="0">
                          <a:blip r:embed="rId3"/>
                          <a:stretch>
                            <a:fillRect l="-302586" t="-258209" r="-862" b="-249254"/>
                          </a:stretch>
                        </a:blipFill>
                      </a:tcPr>
                    </a:tc>
                  </a:tr>
                  <a:tr h="558165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x-none" sz="18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Opšta medicina</a:t>
                          </a:r>
                          <a:endParaRPr lang="x-none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x-none" sz="1800" b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50,47</a:t>
                          </a:r>
                          <a:endParaRPr lang="x-none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x-none" sz="18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240</a:t>
                          </a:r>
                          <a:endParaRPr lang="x-none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x-none"/>
                        </a:p>
                      </a:txBody>
                      <a:tcPr marL="9525" marR="9525" marT="9525" marB="0" anchor="ctr">
                        <a:blipFill rotWithShape="0">
                          <a:blip r:embed="rId3"/>
                          <a:stretch>
                            <a:fillRect l="-302586" t="-260870" r="-862" b="-81522"/>
                          </a:stretch>
                        </a:blipFill>
                      </a:tcPr>
                    </a:tc>
                  </a:tr>
                  <a:tr h="343189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x-none" sz="18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Pedijatrija</a:t>
                          </a:r>
                          <a:endParaRPr lang="x-none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x-none" sz="1800" b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35,77</a:t>
                          </a:r>
                          <a:endParaRPr lang="x-none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x-none" sz="18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</a:t>
                          </a:r>
                          <a:endParaRPr lang="x-none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x-none"/>
                        </a:p>
                      </a:txBody>
                      <a:tcPr marL="9525" marR="9525" marT="9525" marB="0" anchor="ctr">
                        <a:blipFill rotWithShape="0">
                          <a:blip r:embed="rId3"/>
                          <a:stretch>
                            <a:fillRect l="-302586" t="-592857" r="-862" b="-3392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4896134" y="122830"/>
            <a:ext cx="7151317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Podaci o završenoj školi i starosnoj dobi, korisnika usluga izabranih</a:t>
            </a:r>
          </a:p>
          <a:p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x-non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ekara  u službama ginekologije, opšte medicine i pedijatrije </a:t>
            </a:r>
          </a:p>
          <a:p>
            <a:r>
              <a:rPr lang="x-non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roditelja i/staratelja dece)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75" y="376518"/>
            <a:ext cx="5991225" cy="6481482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9201861"/>
              </p:ext>
            </p:extLst>
          </p:nvPr>
        </p:nvGraphicFramePr>
        <p:xfrm>
          <a:off x="2" y="355601"/>
          <a:ext cx="6521824" cy="6502398"/>
        </p:xfrm>
        <a:graphic>
          <a:graphicData uri="http://schemas.openxmlformats.org/drawingml/2006/table">
            <a:tbl>
              <a:tblPr firstRow="1" firstCol="1" lastRow="1" lastCol="1" bandRow="1">
                <a:tableStyleId>{00A15C55-8517-42AA-B614-E9B94910E393}</a:tableStyleId>
              </a:tblPr>
              <a:tblGrid>
                <a:gridCol w="815228"/>
                <a:gridCol w="815228"/>
                <a:gridCol w="815228"/>
                <a:gridCol w="815228"/>
                <a:gridCol w="815228"/>
                <a:gridCol w="815228"/>
                <a:gridCol w="815228"/>
                <a:gridCol w="815228"/>
              </a:tblGrid>
              <a:tr h="557285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službe</a:t>
                      </a:r>
                      <a:r>
                        <a:rPr lang="sv-S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koliko dugo se lecite kod svog lekara Crosstabulation</a:t>
                      </a:r>
                      <a:endParaRPr lang="sv-SE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535826"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koliko dugo se lecite kod svog </a:t>
                      </a:r>
                      <a:r>
                        <a:rPr lang="pl-PL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lekara?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x-none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275775">
                <a:tc gridSpan="3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manje od godinu dana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 1 do 3 godine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vise od tri godine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nemam svog lekara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510310">
                <a:tc rowSpan="6">
                  <a:txBody>
                    <a:bodyPr/>
                    <a:lstStyle/>
                    <a:p>
                      <a:pPr algn="ctr" fontAlgn="t"/>
                      <a:r>
                        <a:rPr lang="x-non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služba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Ginekologija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031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x-non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služba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24,7%</a:t>
                      </a:r>
                      <a:endParaRPr lang="x-none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16,7%</a:t>
                      </a:r>
                      <a:endParaRPr lang="x-none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56,7%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2,0%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031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Opšta medicina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031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x-non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služba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15,7%</a:t>
                      </a:r>
                      <a:endParaRPr lang="x-none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14,8%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59,3%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10,2%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031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Pedijatrija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58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x-non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služba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16,7%</a:t>
                      </a:r>
                      <a:endParaRPr lang="x-none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26,3%</a:t>
                      </a:r>
                      <a:endParaRPr lang="x-none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52,5%</a:t>
                      </a:r>
                      <a:endParaRPr lang="x-none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4,5%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0310"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x-none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x-none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35826">
                <a:tc gridSpan="2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x-non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Sve službe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18,3%</a:t>
                      </a:r>
                      <a:endParaRPr lang="x-none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19,2%</a:t>
                      </a:r>
                      <a:endParaRPr lang="x-none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56,3%</a:t>
                      </a:r>
                      <a:endParaRPr lang="x-none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6,2%</a:t>
                      </a:r>
                      <a:endParaRPr lang="x-none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451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75" y="334434"/>
            <a:ext cx="5991225" cy="652356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9205885"/>
              </p:ext>
            </p:extLst>
          </p:nvPr>
        </p:nvGraphicFramePr>
        <p:xfrm>
          <a:off x="94130" y="355597"/>
          <a:ext cx="6454584" cy="65024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{775DCB02-9BB8-47FD-8907-85C794F793BA}</a:tableStyleId>
              </a:tblPr>
              <a:tblGrid>
                <a:gridCol w="504264"/>
                <a:gridCol w="302559"/>
                <a:gridCol w="806823"/>
                <a:gridCol w="806823"/>
                <a:gridCol w="806823"/>
                <a:gridCol w="806823"/>
                <a:gridCol w="806823"/>
                <a:gridCol w="806823"/>
                <a:gridCol w="806823"/>
              </a:tblGrid>
              <a:tr h="424296">
                <a:tc gridSpan="2">
                  <a:txBody>
                    <a:bodyPr/>
                    <a:lstStyle/>
                    <a:p>
                      <a:pPr algn="l" fontAlgn="b"/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24296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službe </a:t>
                      </a:r>
                      <a:r>
                        <a:rPr lang="x-non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koliko obicno cekate na pregled ,kod svog lekara od zakazivanja? </a:t>
                      </a:r>
                      <a:endParaRPr lang="x-none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1018817">
                <a:tc rowSpan="2"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x-none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službe</a:t>
                      </a:r>
                    </a:p>
                    <a:p>
                      <a:pPr algn="l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koliko obicno cekate na pregled ,kod svog lekara od zakazivanja?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333501">
                <a:tc gridSpan="4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nikada ne zakazujem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obicno me prime istog dana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tri dana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vise od tri dana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424296">
                <a:tc rowSpan="6">
                  <a:txBody>
                    <a:bodyPr/>
                    <a:lstStyle/>
                    <a:p>
                      <a:pPr algn="l" fontAlgn="t"/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x-non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Ginekologija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l" fontAlgn="t"/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x-none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16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x-non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x-none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službe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40,4%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16,6%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22,5%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20,5%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409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x-non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Opšta medicina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l" fontAlgn="t"/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x-none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0708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x-non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x-none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službe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4,0%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10,6%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62,1%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23,3%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409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x-non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Pedijatrija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l" fontAlgn="t"/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x-none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139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x-non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x-none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službe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33,9%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36,5%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24,3%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5,3%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8174"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x-non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x-none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7079">
                <a:tc gridSpan="3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x-none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Sve službe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23,6%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20,8%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39,0%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16,6%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939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905" y="136476"/>
            <a:ext cx="10515600" cy="750627"/>
          </a:xfrm>
          <a:noFill/>
        </p:spPr>
        <p:txBody>
          <a:bodyPr>
            <a:noAutofit/>
          </a:bodyPr>
          <a:lstStyle/>
          <a:p>
            <a:pPr algn="ctr"/>
            <a:r>
              <a:rPr lang="x-non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Broj poseta izabranim lekarima, u periodu od 12 meseci</a:t>
            </a:r>
            <a:br>
              <a:rPr lang="x-non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po službama )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6909"/>
            <a:ext cx="10515600" cy="4930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x-none" sz="800" dirty="0" smtClean="0"/>
              <a:t>.</a:t>
            </a:r>
            <a:endParaRPr lang="x-none" sz="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13329790"/>
              </p:ext>
            </p:extLst>
          </p:nvPr>
        </p:nvGraphicFramePr>
        <p:xfrm>
          <a:off x="150125" y="832514"/>
          <a:ext cx="11354938" cy="5732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478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189" y="94130"/>
            <a:ext cx="10044952" cy="136092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x-non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Sveukupni broj poseta izabranom lekaru </a:t>
            </a:r>
            <a:br>
              <a:rPr lang="x-non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drugom iz službe i lekaru u privatnoj praksi )</a:t>
            </a:r>
            <a:br>
              <a:rPr lang="x-non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okružnom nivou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/>
          </p:nvPr>
        </p:nvGraphicFramePr>
        <p:xfrm>
          <a:off x="995363" y="1727729"/>
          <a:ext cx="10058400" cy="5011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9662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3" y="0"/>
            <a:ext cx="10639732" cy="973277"/>
          </a:xfrm>
          <a:noFill/>
        </p:spPr>
        <p:txBody>
          <a:bodyPr>
            <a:normAutofit/>
          </a:bodyPr>
          <a:lstStyle/>
          <a:p>
            <a:r>
              <a:rPr lang="x-non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Vaš lekar s vama razgovara o:</a:t>
            </a:r>
            <a:endParaRPr 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10751553"/>
              </p:ext>
            </p:extLst>
          </p:nvPr>
        </p:nvGraphicFramePr>
        <p:xfrm>
          <a:off x="186267" y="999068"/>
          <a:ext cx="11277600" cy="5858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482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3181</TotalTime>
  <Words>756</Words>
  <Application>Microsoft Office PowerPoint</Application>
  <PresentationFormat>Custom</PresentationFormat>
  <Paragraphs>351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Zadovoljstvo korisnika izabranim lekarom       Zapadno Bački  OKRUG  2018</vt:lpstr>
      <vt:lpstr>N = 611  M=26,7% Ž=73,3% missing=9 starost od 16 -87 god.</vt:lpstr>
      <vt:lpstr>Slide 3</vt:lpstr>
      <vt:lpstr>Slide 4</vt:lpstr>
      <vt:lpstr>Slide 5</vt:lpstr>
      <vt:lpstr>Slide 6</vt:lpstr>
      <vt:lpstr>Broj poseta izabranim lekarima, u periodu od 12 meseci ( po službama )</vt:lpstr>
      <vt:lpstr>Sveukupni broj poseta izabranom lekaru  ( drugom iz službe i lekaru u privatnoj praksi ) na okružnom nivou</vt:lpstr>
      <vt:lpstr>Vaš lekar s vama razgovara o:</vt:lpstr>
      <vt:lpstr>Zadovoljstvo uslugama medicinskih sestara</vt:lpstr>
      <vt:lpstr>Zadovoljstvo korisnika, uslugama  izabranog lekara</vt:lpstr>
      <vt:lpstr>Zadovoljstvo korisnika,  organizacijom službe</vt:lpstr>
      <vt:lpstr>Plaćanja</vt:lpstr>
      <vt:lpstr>Slide 14</vt:lpstr>
      <vt:lpstr>Uzevši sve u obzir,procenite vaše zadovoljstvo, izabranim lekarom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Jadranka Bosnic</cp:lastModifiedBy>
  <cp:revision>170</cp:revision>
  <cp:lastPrinted>2019-08-12T10:04:39Z</cp:lastPrinted>
  <dcterms:created xsi:type="dcterms:W3CDTF">2016-01-25T08:12:12Z</dcterms:created>
  <dcterms:modified xsi:type="dcterms:W3CDTF">2019-09-17T06:54:52Z</dcterms:modified>
</cp:coreProperties>
</file>