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charts/colors4.xml" ContentType="application/vnd.ms-office.chartcolorstyle+xml"/>
  <Override PartName="/ppt/charts/colors5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026C41C9-F8DF-4496-9E5B-ABDF99CA3E64}">
          <p14:sldIdLst>
            <p14:sldId id="256"/>
            <p14:sldId id="257"/>
          </p14:sldIdLst>
        </p14:section>
        <p14:section name="Untitled Section" id="{95439D8D-435E-4593-A342-4216DC28870B}">
          <p14:sldIdLst>
            <p14:sldId id="259"/>
            <p14:sldId id="260"/>
            <p14:sldId id="258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8" clrIdx="0">
    <p:extLst>
      <p:ext uri="{19B8F6BF-5375-455C-9EA6-DF929625EA0E}">
        <p15:presenceInfo xmlns:p15="http://schemas.microsoft.com/office/powerpoint/2012/main" xmlns="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ni 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specijalističkoj službi, u protekloj godini</c:v>
                </c:pt>
                <c:pt idx="1">
                  <c:v>broj poseta, drugoj, specijalističkoj službi, u protekloj godini</c:v>
                </c:pt>
                <c:pt idx="2">
                  <c:v>broj poseta specijalisti u privatnoj praksi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</c:v>
                </c:pt>
                <c:pt idx="1">
                  <c:v>21</c:v>
                </c:pt>
                <c:pt idx="2">
                  <c:v>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od 1-10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specijalističkoj službi, u protekloj godini</c:v>
                </c:pt>
                <c:pt idx="1">
                  <c:v>broj poseta, drugoj, specijalističkoj službi, u protekloj godini</c:v>
                </c:pt>
                <c:pt idx="2">
                  <c:v>broj poseta specijalisti u privatnoj praksi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210</c:v>
                </c:pt>
                <c:pt idx="1">
                  <c:v>150</c:v>
                </c:pt>
                <c:pt idx="2">
                  <c:v>87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11-20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specijalističkoj službi, u protekloj godini</c:v>
                </c:pt>
                <c:pt idx="1">
                  <c:v>broj poseta, drugoj, specijalističkoj službi, u protekloj godini</c:v>
                </c:pt>
                <c:pt idx="2">
                  <c:v>broj poseta specijalisti u privatnoj praksi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vise od 20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specijalističkoj službi, u protekloj godini</c:v>
                </c:pt>
                <c:pt idx="1">
                  <c:v>broj poseta, drugoj, specijalističkoj službi, u protekloj godini</c:v>
                </c:pt>
                <c:pt idx="2">
                  <c:v>broj poseta specijalisti u privatnoj praksi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  <a:alpha val="3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broj poseta specijalističkoj službi, u protekloj godini</c:v>
                </c:pt>
                <c:pt idx="1">
                  <c:v>broj poseta, drugoj, specijalističkoj službi, u protekloj godini</c:v>
                </c:pt>
                <c:pt idx="2">
                  <c:v>broj poseta specijalisti u privatnoj praksi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33</c:v>
                </c:pt>
                <c:pt idx="1">
                  <c:v>90</c:v>
                </c:pt>
                <c:pt idx="2">
                  <c:v>75</c:v>
                </c:pt>
              </c:numCache>
            </c:numRef>
          </c:val>
        </c:ser>
        <c:dLbls/>
        <c:overlap val="100"/>
        <c:axId val="79882880"/>
        <c:axId val="80056704"/>
      </c:barChart>
      <c:catAx>
        <c:axId val="7988288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056704"/>
        <c:crosses val="autoZero"/>
        <c:auto val="1"/>
        <c:lblAlgn val="ctr"/>
        <c:lblOffset val="100"/>
      </c:catAx>
      <c:valAx>
        <c:axId val="8005670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88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58172068527304"/>
          <c:y val="0.94228899221749995"/>
          <c:w val="0.65299236964037299"/>
          <c:h val="4.4626558307277478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slažem se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pažljivo saslušao</c:v>
                </c:pt>
                <c:pt idx="2">
                  <c:v>odvojio je dovoljno vremena za razgovor sa mnom</c:v>
                </c:pt>
                <c:pt idx="3">
                  <c:v>lekar mi je dao jasna objašnjenja bolesti i terapije</c:v>
                </c:pt>
                <c:pt idx="4">
                  <c:v>objasnio mi je značaj testova na koje me upućuje</c:v>
                </c:pt>
                <c:pt idx="5">
                  <c:v>osoblje je bilo ljubazno i puno poštovanja</c:v>
                </c:pt>
                <c:pt idx="6">
                  <c:v>jasan mi je plan lečenja</c:v>
                </c:pt>
                <c:pt idx="7">
                  <c:v>posle pregleda, osećam se osnaženim</c:v>
                </c:pt>
                <c:pt idx="8">
                  <c:v>postoji knjiga žalbi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183</c:v>
                </c:pt>
                <c:pt idx="1">
                  <c:v>187</c:v>
                </c:pt>
                <c:pt idx="2">
                  <c:v>185</c:v>
                </c:pt>
                <c:pt idx="3">
                  <c:v>190</c:v>
                </c:pt>
                <c:pt idx="4">
                  <c:v>191</c:v>
                </c:pt>
                <c:pt idx="5">
                  <c:v>201</c:v>
                </c:pt>
                <c:pt idx="6">
                  <c:v>184</c:v>
                </c:pt>
                <c:pt idx="7">
                  <c:v>173</c:v>
                </c:pt>
                <c:pt idx="8">
                  <c:v>183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delimično se slažem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pažljivo saslušao</c:v>
                </c:pt>
                <c:pt idx="2">
                  <c:v>odvojio je dovoljno vremena za razgovor sa mnom</c:v>
                </c:pt>
                <c:pt idx="3">
                  <c:v>lekar mi je dao jasna objašnjenja bolesti i terapije</c:v>
                </c:pt>
                <c:pt idx="4">
                  <c:v>objasnio mi je značaj testova na koje me upućuje</c:v>
                </c:pt>
                <c:pt idx="5">
                  <c:v>osoblje je bilo ljubazno i puno poštovanja</c:v>
                </c:pt>
                <c:pt idx="6">
                  <c:v>jasan mi je plan lečenja</c:v>
                </c:pt>
                <c:pt idx="7">
                  <c:v>posle pregleda, osećam se osnaženim</c:v>
                </c:pt>
                <c:pt idx="8">
                  <c:v>postoji knjiga žalbi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44</c:v>
                </c:pt>
                <c:pt idx="1">
                  <c:v>38</c:v>
                </c:pt>
                <c:pt idx="2">
                  <c:v>39</c:v>
                </c:pt>
                <c:pt idx="3">
                  <c:v>28</c:v>
                </c:pt>
                <c:pt idx="4">
                  <c:v>28</c:v>
                </c:pt>
                <c:pt idx="5">
                  <c:v>28</c:v>
                </c:pt>
                <c:pt idx="6">
                  <c:v>35</c:v>
                </c:pt>
                <c:pt idx="7">
                  <c:v>45</c:v>
                </c:pt>
                <c:pt idx="8">
                  <c:v>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slažem se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pažljivo saslušao</c:v>
                </c:pt>
                <c:pt idx="2">
                  <c:v>odvojio je dovoljno vremena za razgovor sa mnom</c:v>
                </c:pt>
                <c:pt idx="3">
                  <c:v>lekar mi je dao jasna objašnjenja bolesti i terapije</c:v>
                </c:pt>
                <c:pt idx="4">
                  <c:v>objasnio mi je značaj testova na koje me upućuje</c:v>
                </c:pt>
                <c:pt idx="5">
                  <c:v>osoblje je bilo ljubazno i puno poštovanja</c:v>
                </c:pt>
                <c:pt idx="6">
                  <c:v>jasan mi je plan lečenja</c:v>
                </c:pt>
                <c:pt idx="7">
                  <c:v>posle pregleda, osećam se osnaženim</c:v>
                </c:pt>
                <c:pt idx="8">
                  <c:v>postoji knjiga žalbi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17</c:v>
                </c:pt>
                <c:pt idx="4">
                  <c:v>13</c:v>
                </c:pt>
                <c:pt idx="5">
                  <c:v>8</c:v>
                </c:pt>
                <c:pt idx="6">
                  <c:v>11</c:v>
                </c:pt>
                <c:pt idx="7">
                  <c:v>9</c:v>
                </c:pt>
                <c:pt idx="8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lekar mi je posvetio dovoljno vremena pri pregledu</c:v>
                </c:pt>
                <c:pt idx="1">
                  <c:v>lekar me je pažljivo saslušao</c:v>
                </c:pt>
                <c:pt idx="2">
                  <c:v>odvojio je dovoljno vremena za razgovor sa mnom</c:v>
                </c:pt>
                <c:pt idx="3">
                  <c:v>lekar mi je dao jasna objašnjenja bolesti i terapije</c:v>
                </c:pt>
                <c:pt idx="4">
                  <c:v>objasnio mi je značaj testova na koje me upućuje</c:v>
                </c:pt>
                <c:pt idx="5">
                  <c:v>osoblje je bilo ljubazno i puno poštovanja</c:v>
                </c:pt>
                <c:pt idx="6">
                  <c:v>jasan mi je plan lečenja</c:v>
                </c:pt>
                <c:pt idx="7">
                  <c:v>posle pregleda, osećam se osnaženim</c:v>
                </c:pt>
                <c:pt idx="8">
                  <c:v>postoji knjiga žalbi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21</c:v>
                </c:pt>
                <c:pt idx="1">
                  <c:v>25</c:v>
                </c:pt>
                <c:pt idx="2">
                  <c:v>26</c:v>
                </c:pt>
                <c:pt idx="3">
                  <c:v>23</c:v>
                </c:pt>
                <c:pt idx="4">
                  <c:v>26</c:v>
                </c:pt>
                <c:pt idx="5">
                  <c:v>21</c:v>
                </c:pt>
                <c:pt idx="6">
                  <c:v>28</c:v>
                </c:pt>
                <c:pt idx="7">
                  <c:v>31</c:v>
                </c:pt>
                <c:pt idx="8">
                  <c:v>38</c:v>
                </c:pt>
              </c:numCache>
            </c:numRef>
          </c:val>
        </c:ser>
        <c:dLbls/>
        <c:overlap val="100"/>
        <c:axId val="81911808"/>
        <c:axId val="81913344"/>
      </c:barChart>
      <c:catAx>
        <c:axId val="819118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913344"/>
        <c:crosses val="autoZero"/>
        <c:auto val="1"/>
        <c:lblAlgn val="ctr"/>
        <c:lblOffset val="100"/>
      </c:catAx>
      <c:valAx>
        <c:axId val="8191334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91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461938573478692E-2"/>
          <c:y val="0.9295515241940826"/>
          <c:w val="0.92430175151848959"/>
          <c:h val="5.71293332440729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12</c:v>
                </c:pt>
                <c:pt idx="2">
                  <c:v>10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25</c:v>
                </c:pt>
                <c:pt idx="1">
                  <c:v>26</c:v>
                </c:pt>
                <c:pt idx="2">
                  <c:v>5</c:v>
                </c:pt>
                <c:pt idx="3">
                  <c:v>11</c:v>
                </c:pt>
                <c:pt idx="4">
                  <c:v>26</c:v>
                </c:pt>
                <c:pt idx="5">
                  <c:v>14</c:v>
                </c:pt>
                <c:pt idx="6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31</c:v>
                </c:pt>
                <c:pt idx="1">
                  <c:v>39</c:v>
                </c:pt>
                <c:pt idx="2">
                  <c:v>23</c:v>
                </c:pt>
                <c:pt idx="3">
                  <c:v>22</c:v>
                </c:pt>
                <c:pt idx="4">
                  <c:v>40</c:v>
                </c:pt>
                <c:pt idx="5">
                  <c:v>33</c:v>
                </c:pt>
                <c:pt idx="6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96</c:v>
                </c:pt>
                <c:pt idx="1">
                  <c:v>97</c:v>
                </c:pt>
                <c:pt idx="2">
                  <c:v>86</c:v>
                </c:pt>
                <c:pt idx="3">
                  <c:v>107</c:v>
                </c:pt>
                <c:pt idx="4">
                  <c:v>95</c:v>
                </c:pt>
                <c:pt idx="5">
                  <c:v>116</c:v>
                </c:pt>
                <c:pt idx="6">
                  <c:v>98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85</c:v>
                </c:pt>
                <c:pt idx="1">
                  <c:v>70</c:v>
                </c:pt>
                <c:pt idx="2">
                  <c:v>125</c:v>
                </c:pt>
                <c:pt idx="3">
                  <c:v>100</c:v>
                </c:pt>
                <c:pt idx="4">
                  <c:v>76</c:v>
                </c:pt>
                <c:pt idx="5">
                  <c:v>68</c:v>
                </c:pt>
                <c:pt idx="6">
                  <c:v>104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54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mogućnošću telefinskog zakazivanja</c:v>
                </c:pt>
                <c:pt idx="1">
                  <c:v>čekanjem zakazanog termina</c:v>
                </c:pt>
                <c:pt idx="2">
                  <c:v>ljubaznošću osoblja, pri zakazivanju</c:v>
                </c:pt>
                <c:pt idx="3">
                  <c:v>dobijenim instrukcijama datum,vreme,mesto</c:v>
                </c:pt>
                <c:pt idx="4">
                  <c:v>čekanjem u čekaonici</c:v>
                </c:pt>
                <c:pt idx="5">
                  <c:v>objašnjenjima, eventualnih, kašnjenja</c:v>
                </c:pt>
                <c:pt idx="6">
                  <c:v>čistoćom i podobnošću čekaonice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0">
                  <c:v>8</c:v>
                </c:pt>
                <c:pt idx="1">
                  <c:v>14</c:v>
                </c:pt>
                <c:pt idx="2">
                  <c:v>9</c:v>
                </c:pt>
                <c:pt idx="3">
                  <c:v>10</c:v>
                </c:pt>
                <c:pt idx="4">
                  <c:v>12</c:v>
                </c:pt>
                <c:pt idx="5">
                  <c:v>17</c:v>
                </c:pt>
                <c:pt idx="6">
                  <c:v>8</c:v>
                </c:pt>
              </c:numCache>
            </c:numRef>
          </c:val>
        </c:ser>
        <c:dLbls>
          <c:showVal val="1"/>
        </c:dLbls>
        <c:overlap val="100"/>
        <c:axId val="82083200"/>
        <c:axId val="81986688"/>
      </c:barChart>
      <c:catAx>
        <c:axId val="820832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1986688"/>
        <c:crosses val="autoZero"/>
        <c:auto val="1"/>
        <c:lblAlgn val="ctr"/>
        <c:lblOffset val="100"/>
      </c:catAx>
      <c:valAx>
        <c:axId val="819866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208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971048551929417"/>
          <c:y val="0.93979896823684272"/>
          <c:w val="0.79950978416282181"/>
          <c:h val="4.699418604147331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Pt>
            <c:idx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spPr>
              <a:solidFill>
                <a:srgbClr val="FF99F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explosion val="16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spPr>
              <a:solidFill>
                <a:schemeClr val="bg1">
                  <a:lumMod val="85000"/>
                  <a:alpha val="62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0"/>
              <c:layout>
                <c:manualLayout>
                  <c:x val="9.0909090909090939E-2"/>
                  <c:y val="5.2610005138796177E-3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7222222222222224E-2"/>
                  <c:y val="-9.9959009763712789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5353535353535352E-2"/>
                  <c:y val="-9.9959009763712747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1666666666666664E-2"/>
                  <c:y val="-0.1788740174719069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besplatno</c:v>
                </c:pt>
                <c:pt idx="1">
                  <c:v>participacija</c:v>
                </c:pt>
                <c:pt idx="2">
                  <c:v>puna cena</c:v>
                </c:pt>
                <c:pt idx="3">
                  <c:v>missing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172</c:v>
                </c:pt>
                <c:pt idx="1">
                  <c:v>68</c:v>
                </c:pt>
                <c:pt idx="2">
                  <c:v>1</c:v>
                </c:pt>
                <c:pt idx="3">
                  <c:v>17</c:v>
                </c:pt>
              </c:numCache>
            </c:numRef>
          </c:val>
        </c:ser>
        <c:dLbls/>
        <c:firstSliceAng val="0"/>
        <c:holeSize val="35"/>
      </c:doughnutChart>
      <c:spPr>
        <a:noFill/>
        <a:ln>
          <a:noFill/>
        </a:ln>
        <a:effectLst/>
      </c:spPr>
    </c:plotArea>
    <c:plotVisOnly val="1"/>
    <c:dispBlanksAs val="zero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34586017656883805"/>
          <c:y val="0.12359228575490565"/>
          <c:w val="0.33300682376835261"/>
          <c:h val="0.781887354337312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1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2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3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4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Pt>
            <c:idx val="5"/>
            <c:spPr>
              <a:solidFill>
                <a:schemeClr val="bg1">
                  <a:lumMod val="85000"/>
                  <a:alpha val="82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dPt>
          <c:dLbls>
            <c:dLbl>
              <c:idx val="0"/>
              <c:layout>
                <c:manualLayout>
                  <c:x val="-3.1338084979168089E-2"/>
                  <c:y val="-0.18961162707678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5934590526445675E-2"/>
                  <c:y val="-0.1782915299378687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6424876858978548E-2"/>
                  <c:y val="-6.650534785455193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400" b="1" dirty="0" err="1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ni-ni</a:t>
                    </a:r>
                    <a:r>
                      <a:rPr lang="en-US" sz="14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8E0B8193-46AD-4F63-ADE8-CCCA3BA8DBD8}" type="PERCENTAGE">
                      <a:rPr lang="en-US" sz="1400" b="1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>
                        <a:defRPr sz="1400" b="1" i="0" u="none" strike="noStrik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[PERCENTAGE]</a:t>
                    </a:fld>
                    <a:endParaRPr lang="en-US" sz="1400" b="1" baseline="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showCatName val="1"/>
              <c:showPercent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7.1468865963726785E-2"/>
                      <c:h val="0.1201770926692566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5.9060237076124338E-2"/>
                  <c:y val="0.1132009713891229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7630187819715802E-2"/>
                  <c:y val="-0.12735109281276338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0124612070192758"/>
                  <c:y val="-0.14433123852113186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CatName val="1"/>
            <c:showPercent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ni-ni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missing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</c:v>
                </c:pt>
                <c:pt idx="1">
                  <c:v>3</c:v>
                </c:pt>
                <c:pt idx="2">
                  <c:v>22</c:v>
                </c:pt>
                <c:pt idx="3">
                  <c:v>125</c:v>
                </c:pt>
                <c:pt idx="4">
                  <c:v>81</c:v>
                </c:pt>
                <c:pt idx="5">
                  <c:v>13</c:v>
                </c:pt>
              </c:numCache>
            </c:numRef>
          </c:val>
        </c:ser>
        <c:dLbls/>
        <c:firstSliceAng val="344"/>
        <c:holeSize val="41"/>
      </c:doughnutChart>
      <c:spPr>
        <a:noFill/>
        <a:ln w="25400">
          <a:noFill/>
        </a:ln>
        <a:effectLst>
          <a:outerShdw blurRad="50800" dist="50800" dir="5400000" sx="43000" sy="43000" algn="ctr" rotWithShape="0">
            <a:srgbClr val="000000">
              <a:alpha val="43137"/>
            </a:srgbClr>
          </a:outerShdw>
        </a:effectLst>
      </c:spPr>
    </c:plotArea>
    <c:plotVisOnly val="1"/>
    <c:dispBlanksAs val="zero"/>
  </c:chart>
  <c:spPr>
    <a:gradFill flip="none" rotWithShape="1">
      <a:gsLst>
        <a:gs pos="0">
          <a:schemeClr val="bg1">
            <a:lumMod val="95000"/>
          </a:schemeClr>
        </a:gs>
        <a:gs pos="37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90CFDF-A0EA-4EFF-806A-FD3A461D4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x-none"/>
        </a:p>
      </dgm:t>
    </dgm:pt>
    <dgm:pt modelId="{57C12E8E-A958-42ED-A46E-D12B42442B62}">
      <dgm:prSet phldrT="[Text]" custT="1"/>
      <dgm:spPr>
        <a:solidFill>
          <a:schemeClr val="accent1">
            <a:hueOff val="0"/>
            <a:satOff val="0"/>
            <a:lumOff val="0"/>
            <a:alpha val="36000"/>
          </a:schemeClr>
        </a:solidFill>
      </dgm:spPr>
      <dgm:t>
        <a:bodyPr/>
        <a:lstStyle/>
        <a:p>
          <a:r>
            <a:rPr lang="x-none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Apatin                   N=26; 10,1%</a:t>
          </a:r>
          <a:endParaRPr lang="x-none" sz="3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0D1EEA-80B9-472F-BEBA-74B9799070D8}" type="parTrans" cxnId="{7DEBE7E6-138B-4C27-8B7F-BB4C9A9253F8}">
      <dgm:prSet/>
      <dgm:spPr/>
      <dgm:t>
        <a:bodyPr/>
        <a:lstStyle/>
        <a:p>
          <a:endParaRPr lang="x-none"/>
        </a:p>
      </dgm:t>
    </dgm:pt>
    <dgm:pt modelId="{EB7576AF-074C-49AE-A8E3-F9C16289DF21}" type="sibTrans" cxnId="{7DEBE7E6-138B-4C27-8B7F-BB4C9A9253F8}">
      <dgm:prSet/>
      <dgm:spPr/>
      <dgm:t>
        <a:bodyPr/>
        <a:lstStyle/>
        <a:p>
          <a:endParaRPr lang="x-none"/>
        </a:p>
      </dgm:t>
    </dgm:pt>
    <dgm:pt modelId="{903655AB-3873-4247-8B05-B40340793FE3}">
      <dgm:prSet phldrT="[Text]" custT="1"/>
      <dgm:spPr/>
      <dgm:t>
        <a:bodyPr/>
        <a:lstStyle/>
        <a:p>
          <a:r>
            <a:rPr lang="x-none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DZ Kula                        N=30;   11,6%</a:t>
          </a:r>
          <a:endParaRPr lang="x-none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566291-60B9-44BF-8103-0AECC4CE3C4A}" type="parTrans" cxnId="{905EDF64-47B4-4571-AF01-C190780D0BF4}">
      <dgm:prSet/>
      <dgm:spPr/>
      <dgm:t>
        <a:bodyPr/>
        <a:lstStyle/>
        <a:p>
          <a:endParaRPr lang="x-none"/>
        </a:p>
      </dgm:t>
    </dgm:pt>
    <dgm:pt modelId="{39CDE710-1A10-483F-AF5B-D945F5DE3F4D}" type="sibTrans" cxnId="{905EDF64-47B4-4571-AF01-C190780D0BF4}">
      <dgm:prSet/>
      <dgm:spPr/>
      <dgm:t>
        <a:bodyPr/>
        <a:lstStyle/>
        <a:p>
          <a:endParaRPr lang="x-none"/>
        </a:p>
      </dgm:t>
    </dgm:pt>
    <dgm:pt modelId="{7B5F32FD-CE57-4034-A049-5A1372AABA00}">
      <dgm:prSet phldrT="[Text]" custT="1"/>
      <dgm:spPr/>
      <dgm:t>
        <a:bodyPr/>
        <a:lstStyle/>
        <a:p>
          <a:r>
            <a:rPr lang="x-none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Opšta bolnica Sombor   N=190; 73,6%                 </a:t>
          </a:r>
          <a:endParaRPr lang="x-none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D7CDE3-8219-4825-8FEC-1E81A2973FDF}" type="sibTrans" cxnId="{94C69C4C-4634-4C89-ACD7-3CE2977069BF}">
      <dgm:prSet/>
      <dgm:spPr/>
      <dgm:t>
        <a:bodyPr/>
        <a:lstStyle/>
        <a:p>
          <a:endParaRPr lang="x-none"/>
        </a:p>
      </dgm:t>
    </dgm:pt>
    <dgm:pt modelId="{69886256-C80C-45E5-A049-E79D5BD87480}" type="parTrans" cxnId="{94C69C4C-4634-4C89-ACD7-3CE2977069BF}">
      <dgm:prSet/>
      <dgm:spPr/>
      <dgm:t>
        <a:bodyPr/>
        <a:lstStyle/>
        <a:p>
          <a:endParaRPr lang="x-none"/>
        </a:p>
      </dgm:t>
    </dgm:pt>
    <dgm:pt modelId="{667E3866-923D-400B-BA74-75A812834036}">
      <dgm:prSet phldrT="[Text]" custT="1"/>
      <dgm:spPr>
        <a:solidFill>
          <a:schemeClr val="accent1">
            <a:hueOff val="0"/>
            <a:satOff val="0"/>
            <a:lumOff val="0"/>
            <a:alpha val="35000"/>
          </a:schemeClr>
        </a:solidFill>
      </dgm:spPr>
      <dgm:t>
        <a:bodyPr/>
        <a:lstStyle/>
        <a:p>
          <a:r>
            <a:rPr lang="x-none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DZ Odžaci                        N=12;    4,7%</a:t>
          </a:r>
          <a:endParaRPr lang="x-none" sz="2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77012F-0A3D-4F38-89C4-C820148921E0}" type="sibTrans" cxnId="{CD15AB74-6B4A-4641-ABB4-3CE2CFDE8ACD}">
      <dgm:prSet/>
      <dgm:spPr/>
      <dgm:t>
        <a:bodyPr/>
        <a:lstStyle/>
        <a:p>
          <a:endParaRPr lang="x-none"/>
        </a:p>
      </dgm:t>
    </dgm:pt>
    <dgm:pt modelId="{301A3555-5DD9-4E63-BFB1-0B49B8224FBE}" type="parTrans" cxnId="{CD15AB74-6B4A-4641-ABB4-3CE2CFDE8ACD}">
      <dgm:prSet/>
      <dgm:spPr/>
      <dgm:t>
        <a:bodyPr/>
        <a:lstStyle/>
        <a:p>
          <a:endParaRPr lang="x-none"/>
        </a:p>
      </dgm:t>
    </dgm:pt>
    <dgm:pt modelId="{AE7DF069-6582-4BA7-90E9-B6433BC30F87}" type="pres">
      <dgm:prSet presAssocID="{5B90CFDF-A0EA-4EFF-806A-FD3A461D47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x-none"/>
        </a:p>
      </dgm:t>
    </dgm:pt>
    <dgm:pt modelId="{2CAFA239-ECC2-40B8-BE7C-1BB71AC9BA3E}" type="pres">
      <dgm:prSet presAssocID="{57C12E8E-A958-42ED-A46E-D12B42442B62}" presName="parentText" presStyleLbl="node1" presStyleIdx="0" presStyleCnt="2" custLinFactNeighborX="111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C1E53A86-E084-4CF9-A883-AB6645E99269}" type="pres">
      <dgm:prSet presAssocID="{57C12E8E-A958-42ED-A46E-D12B42442B6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E581D470-3588-4F40-86C7-32F446DEEE21}" type="pres">
      <dgm:prSet presAssocID="{667E3866-923D-400B-BA74-75A812834036}" presName="parentText" presStyleLbl="node1" presStyleIdx="1" presStyleCnt="2" custLinFactNeighborX="1083" custLinFactNeighborY="1370">
        <dgm:presLayoutVars>
          <dgm:chMax val="0"/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73E25256-2418-4304-BE71-CDBA6EF56566}" type="pres">
      <dgm:prSet presAssocID="{667E3866-923D-400B-BA74-75A81283403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</dgm:ptLst>
  <dgm:cxnLst>
    <dgm:cxn modelId="{EFBF33BE-5B2F-4976-B358-2C09B9E34B39}" type="presOf" srcId="{7B5F32FD-CE57-4034-A049-5A1372AABA00}" destId="{73E25256-2418-4304-BE71-CDBA6EF56566}" srcOrd="0" destOrd="0" presId="urn:microsoft.com/office/officeart/2005/8/layout/vList2"/>
    <dgm:cxn modelId="{CD15AB74-6B4A-4641-ABB4-3CE2CFDE8ACD}" srcId="{5B90CFDF-A0EA-4EFF-806A-FD3A461D4722}" destId="{667E3866-923D-400B-BA74-75A812834036}" srcOrd="1" destOrd="0" parTransId="{301A3555-5DD9-4E63-BFB1-0B49B8224FBE}" sibTransId="{E877012F-0A3D-4F38-89C4-C820148921E0}"/>
    <dgm:cxn modelId="{905EDF64-47B4-4571-AF01-C190780D0BF4}" srcId="{57C12E8E-A958-42ED-A46E-D12B42442B62}" destId="{903655AB-3873-4247-8B05-B40340793FE3}" srcOrd="0" destOrd="0" parTransId="{D4566291-60B9-44BF-8103-0AECC4CE3C4A}" sibTransId="{39CDE710-1A10-483F-AF5B-D945F5DE3F4D}"/>
    <dgm:cxn modelId="{E43AB018-43B6-4B34-A499-0CF263DC6DAB}" type="presOf" srcId="{5B90CFDF-A0EA-4EFF-806A-FD3A461D4722}" destId="{AE7DF069-6582-4BA7-90E9-B6433BC30F87}" srcOrd="0" destOrd="0" presId="urn:microsoft.com/office/officeart/2005/8/layout/vList2"/>
    <dgm:cxn modelId="{76456431-C8CA-4A61-B083-DFD4B498EA09}" type="presOf" srcId="{903655AB-3873-4247-8B05-B40340793FE3}" destId="{C1E53A86-E084-4CF9-A883-AB6645E99269}" srcOrd="0" destOrd="0" presId="urn:microsoft.com/office/officeart/2005/8/layout/vList2"/>
    <dgm:cxn modelId="{DC16C7CD-5A2D-4420-AD68-766CE6924EFA}" type="presOf" srcId="{667E3866-923D-400B-BA74-75A812834036}" destId="{E581D470-3588-4F40-86C7-32F446DEEE21}" srcOrd="0" destOrd="0" presId="urn:microsoft.com/office/officeart/2005/8/layout/vList2"/>
    <dgm:cxn modelId="{7DEBE7E6-138B-4C27-8B7F-BB4C9A9253F8}" srcId="{5B90CFDF-A0EA-4EFF-806A-FD3A461D4722}" destId="{57C12E8E-A958-42ED-A46E-D12B42442B62}" srcOrd="0" destOrd="0" parTransId="{5E0D1EEA-80B9-472F-BEBA-74B9799070D8}" sibTransId="{EB7576AF-074C-49AE-A8E3-F9C16289DF21}"/>
    <dgm:cxn modelId="{94C69C4C-4634-4C89-ACD7-3CE2977069BF}" srcId="{667E3866-923D-400B-BA74-75A812834036}" destId="{7B5F32FD-CE57-4034-A049-5A1372AABA00}" srcOrd="0" destOrd="0" parTransId="{69886256-C80C-45E5-A049-E79D5BD87480}" sibTransId="{9FD7CDE3-8219-4825-8FEC-1E81A2973FDF}"/>
    <dgm:cxn modelId="{5C38CA3D-C60E-4D1A-8BE7-3C2DE75950E8}" type="presOf" srcId="{57C12E8E-A958-42ED-A46E-D12B42442B62}" destId="{2CAFA239-ECC2-40B8-BE7C-1BB71AC9BA3E}" srcOrd="0" destOrd="0" presId="urn:microsoft.com/office/officeart/2005/8/layout/vList2"/>
    <dgm:cxn modelId="{D84C1175-DC21-4613-ADB7-BC9947035D37}" type="presParOf" srcId="{AE7DF069-6582-4BA7-90E9-B6433BC30F87}" destId="{2CAFA239-ECC2-40B8-BE7C-1BB71AC9BA3E}" srcOrd="0" destOrd="0" presId="urn:microsoft.com/office/officeart/2005/8/layout/vList2"/>
    <dgm:cxn modelId="{964CA506-BD5A-42FC-907A-5E1AFB9AE1C0}" type="presParOf" srcId="{AE7DF069-6582-4BA7-90E9-B6433BC30F87}" destId="{C1E53A86-E084-4CF9-A883-AB6645E99269}" srcOrd="1" destOrd="0" presId="urn:microsoft.com/office/officeart/2005/8/layout/vList2"/>
    <dgm:cxn modelId="{41D8B265-80B1-441A-A55C-3E5B962A54A1}" type="presParOf" srcId="{AE7DF069-6582-4BA7-90E9-B6433BC30F87}" destId="{E581D470-3588-4F40-86C7-32F446DEEE21}" srcOrd="2" destOrd="0" presId="urn:microsoft.com/office/officeart/2005/8/layout/vList2"/>
    <dgm:cxn modelId="{A57201C3-069D-4A79-AEAF-724FEC6CB17B}" type="presParOf" srcId="{AE7DF069-6582-4BA7-90E9-B6433BC30F87}" destId="{73E25256-2418-4304-BE71-CDBA6EF56566}" srcOrd="3" destOrd="0" presId="urn:microsoft.com/office/officeart/2005/8/layout/vList2"/>
  </dgm:cxnLst>
  <dgm:bg>
    <a:gradFill>
      <a:gsLst>
        <a:gs pos="0">
          <a:schemeClr val="accent1">
            <a:lumMod val="5000"/>
            <a:lumOff val="95000"/>
          </a:schemeClr>
        </a:gs>
        <a:gs pos="41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50000" t="50000" r="50000" b="50000"/>
      </a:path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695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981288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57894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751040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66458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78351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854223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9806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213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113E31D-E2AB-40D1-8B51-AFA5AFEF39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6450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249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0824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019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979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4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711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751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624D31-43A5-475A-80CF-332C9F6DCF35}" type="datetimeFigureOut">
              <a:rPr lang="en-US" smtClean="0"/>
              <a:pPr/>
              <a:t>9/17/2019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5400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  <p:sldLayoutId id="214748384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1"/>
            <a:ext cx="10058400" cy="3573897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>
            <a:normAutofit/>
          </a:bodyPr>
          <a:lstStyle/>
          <a:p>
            <a:r>
              <a:rPr lang="x-none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specijalističkim službama</a:t>
            </a:r>
            <a:br>
              <a:rPr lang="x-none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x-non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519" y="4353056"/>
            <a:ext cx="6815669" cy="132080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x-none" dirty="0" smtClean="0"/>
              <a:t>Zapadno bački </a:t>
            </a:r>
            <a:r>
              <a:rPr lang="x-none" dirty="0"/>
              <a:t>O</a:t>
            </a:r>
            <a:r>
              <a:rPr lang="x-none" dirty="0" smtClean="0"/>
              <a:t>krug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405539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8946" y="916331"/>
            <a:ext cx="3528812" cy="133291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= 36,4%</a:t>
            </a:r>
            <a:b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60,5%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missing = 3,1%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9862994"/>
              </p:ext>
            </p:extLst>
          </p:nvPr>
        </p:nvGraphicFramePr>
        <p:xfrm>
          <a:off x="5262563" y="685800"/>
          <a:ext cx="6240462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6370" y="3160059"/>
            <a:ext cx="3874334" cy="182880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Starosna dob ispitanih korisnika je od</a:t>
            </a:r>
          </a:p>
          <a:p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17-88godine</a:t>
            </a:r>
          </a:p>
          <a:p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53,5% srednjeg stručnog obrazovanja</a:t>
            </a:r>
          </a:p>
          <a:p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49,2% osrednjeg materijalnog stanja</a:t>
            </a:r>
            <a:endParaRPr lang="x-none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76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8000">
              <a:schemeClr val="accent2">
                <a:lumMod val="0"/>
                <a:lumOff val="100000"/>
              </a:schemeClr>
            </a:gs>
            <a:gs pos="2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5258" y="145471"/>
            <a:ext cx="4122450" cy="1309255"/>
          </a:xfrm>
          <a:gradFill>
            <a:gsLst>
              <a:gs pos="18000">
                <a:schemeClr val="accent2">
                  <a:alpha val="14000"/>
                  <a:lumMod val="0"/>
                  <a:lumOff val="100000"/>
                </a:schemeClr>
              </a:gs>
              <a:gs pos="9000">
                <a:schemeClr val="accent1">
                  <a:lumMod val="45000"/>
                  <a:lumOff val="55000"/>
                </a:schemeClr>
              </a:gs>
              <a:gs pos="68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noAutofit/>
          </a:bodyPr>
          <a:lstStyle/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poseta specijalističkim službama, u protekloj godini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3441987"/>
              </p:ext>
            </p:extLst>
          </p:nvPr>
        </p:nvGraphicFramePr>
        <p:xfrm>
          <a:off x="1100198" y="1728711"/>
          <a:ext cx="9955369" cy="489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-805573" y="5228823"/>
            <a:ext cx="45719" cy="141668"/>
          </a:xfrm>
        </p:spPr>
        <p:txBody>
          <a:bodyPr>
            <a:normAutofit fontScale="55000" lnSpcReduction="20000"/>
          </a:bodyPr>
          <a:lstStyle/>
          <a:p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3441" y="99535"/>
            <a:ext cx="4115229" cy="2308324"/>
          </a:xfrm>
          <a:prstGeom prst="rect">
            <a:avLst/>
          </a:prstGeom>
          <a:gradFill>
            <a:gsLst>
              <a:gs pos="0">
                <a:schemeClr val="accent2">
                  <a:lumMod val="0"/>
                  <a:lumOff val="100000"/>
                  <a:alpha val="74000"/>
                </a:schemeClr>
              </a:gs>
              <a:gs pos="86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Pacijenti su najčesce primljeni istog dana ,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bez zakazivanja</a:t>
            </a:r>
            <a:r>
              <a:rPr lang="x-non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21,7% </a:t>
            </a:r>
          </a:p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 se čeka: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 od 7 dana                    22,9%</a:t>
            </a:r>
          </a:p>
          <a:p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7-15 dana                         11,6% 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15-30 dana                       12,4%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više od 30 dana                     18,6% </a:t>
            </a:r>
          </a:p>
          <a:p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Missing -12,8%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9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2">
                <a:lumMod val="0"/>
                <a:lumOff val="100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86358" y="145041"/>
            <a:ext cx="5330816" cy="690577"/>
          </a:xfrm>
          <a:gradFill>
            <a:gsLst>
              <a:gs pos="38000">
                <a:schemeClr val="accent2">
                  <a:lumMod val="0"/>
                  <a:lumOff val="100000"/>
                </a:schemeClr>
              </a:gs>
              <a:gs pos="6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normAutofit fontScale="90000"/>
          </a:bodyPr>
          <a:lstStyle/>
          <a:p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Saglasnost sa iskazima o radu specijalističkih službi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01712903"/>
              </p:ext>
            </p:extLst>
          </p:nvPr>
        </p:nvGraphicFramePr>
        <p:xfrm>
          <a:off x="1005653" y="975546"/>
          <a:ext cx="10131780" cy="5882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879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4680" y="130336"/>
            <a:ext cx="4988257" cy="826478"/>
          </a:xfr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>
            <a:normAutofit/>
          </a:bodyPr>
          <a:lstStyle/>
          <a:p>
            <a:r>
              <a:rPr lang="x-non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uslovima u specijalističkim službama .</a:t>
            </a:r>
            <a:endParaRPr lang="x-non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4361038"/>
              </p:ext>
            </p:extLst>
          </p:nvPr>
        </p:nvGraphicFramePr>
        <p:xfrm>
          <a:off x="846965" y="992731"/>
          <a:ext cx="11040035" cy="576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127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632" y="177421"/>
            <a:ext cx="10058400" cy="709683"/>
          </a:xfrm>
        </p:spPr>
        <p:txBody>
          <a:bodyPr>
            <a:normAutofit fontScale="90000"/>
          </a:bodyPr>
          <a:lstStyle/>
          <a:p>
            <a: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Plaćanje pregleda specijaliste</a:t>
            </a:r>
            <a:br>
              <a:rPr lang="x-non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li ste pregled specijaliste, kome ste upućeni, morali platiti?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8872404"/>
              </p:ext>
            </p:extLst>
          </p:nvPr>
        </p:nvGraphicFramePr>
        <p:xfrm>
          <a:off x="1096963" y="1041009"/>
          <a:ext cx="10058400" cy="4827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8619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223" y="327547"/>
            <a:ext cx="10058400" cy="951354"/>
          </a:xfrm>
          <a:gradFill flip="none" rotWithShape="1">
            <a:gsLst>
              <a:gs pos="0">
                <a:schemeClr val="bg1">
                  <a:lumMod val="95000"/>
                </a:schemeClr>
              </a:gs>
              <a:gs pos="16000">
                <a:schemeClr val="accent1">
                  <a:lumMod val="45000"/>
                  <a:lumOff val="55000"/>
                </a:schemeClr>
              </a:gs>
              <a:gs pos="4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x-none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Uzevši sve navedeno u obzir, koliko ste zadovoljni, uslugama specijalističkih službi?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07395567"/>
              </p:ext>
            </p:extLst>
          </p:nvPr>
        </p:nvGraphicFramePr>
        <p:xfrm>
          <a:off x="928469" y="1730326"/>
          <a:ext cx="10536700" cy="4487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43529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0">
              <a:schemeClr val="bg1">
                <a:lumMod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9389" y="4016476"/>
            <a:ext cx="5933872" cy="92333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37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x-none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HVALA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0248" y="5697835"/>
            <a:ext cx="39260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dirty="0" smtClean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Davorka Bosnic</a:t>
            </a:r>
          </a:p>
          <a:p>
            <a:r>
              <a:rPr lang="x-none" sz="2400" dirty="0" smtClean="0">
                <a:solidFill>
                  <a:schemeClr val="accent1">
                    <a:lumMod val="50000"/>
                  </a:schemeClr>
                </a:solidFill>
                <a:latin typeface="Brush Script MT" panose="03060802040406070304" pitchFamily="66" charset="0"/>
              </a:rPr>
              <a:t>Dipl. Psiholog ZZJZ Sombor,2019.</a:t>
            </a:r>
            <a:endParaRPr lang="x-none" sz="2400" dirty="0">
              <a:solidFill>
                <a:schemeClr val="accent1">
                  <a:lumMod val="50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7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1931</TotalTime>
  <Words>158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Parallax</vt:lpstr>
      <vt:lpstr>Zadovoljstvo korisnika specijalističkim službama 2018</vt:lpstr>
      <vt:lpstr>M = 36,4%  Ž = 60,5%  missing = 3,1%</vt:lpstr>
      <vt:lpstr>Broj poseta specijalističkim službama, u protekloj godini</vt:lpstr>
      <vt:lpstr>Saglasnost sa iskazima o radu specijalističkih službi</vt:lpstr>
      <vt:lpstr>Zadovoljstvo korisnika uslovima u specijalističkim službama .</vt:lpstr>
      <vt:lpstr>Plaćanje pregleda specijaliste da li ste pregled specijaliste, kome ste upućeni, morali platiti?</vt:lpstr>
      <vt:lpstr>Uzevši sve navedeno u obzir, koliko ste zadovoljni, uslugama specijalističkih službi?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specijalistickim sluzbama 2015</dc:title>
  <dc:creator>Korisnik</dc:creator>
  <cp:lastModifiedBy>Jadranka Bosnic</cp:lastModifiedBy>
  <cp:revision>90</cp:revision>
  <cp:lastPrinted>2019-07-15T08:49:23Z</cp:lastPrinted>
  <dcterms:created xsi:type="dcterms:W3CDTF">2016-01-19T09:57:47Z</dcterms:created>
  <dcterms:modified xsi:type="dcterms:W3CDTF">2019-09-17T06:57:40Z</dcterms:modified>
</cp:coreProperties>
</file>