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Default Extension="jpg" ContentType="image/jpe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isnik" initials="K" lastIdx="1" clrIdx="0">
    <p:extLst>
      <p:ext uri="{19B8F6BF-5375-455C-9EA6-DF929625EA0E}">
        <p15:presenceInfo xmlns:p15="http://schemas.microsoft.com/office/powerpoint/2012/main" xmlns="" userId="Koris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731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0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izabranom stomatologu, vašeg deteta u prethodnoj godini</c:v>
                </c:pt>
                <c:pt idx="1">
                  <c:v>broj poseta drugom stomatologu iz službe</c:v>
                </c:pt>
                <c:pt idx="2">
                  <c:v>broj poseta stomatologu u privatnoj praksi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21</c:v>
                </c:pt>
                <c:pt idx="2">
                  <c:v>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1-5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izabranom stomatologu, vašeg deteta u prethodnoj godini</c:v>
                </c:pt>
                <c:pt idx="1">
                  <c:v>broj poseta drugom stomatologu iz službe</c:v>
                </c:pt>
                <c:pt idx="2">
                  <c:v>broj poseta stomatologu u privatnoj praksi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46</c:v>
                </c:pt>
                <c:pt idx="1">
                  <c:v>10</c:v>
                </c:pt>
                <c:pt idx="2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od6-10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izabranom stomatologu, vašeg deteta u prethodnoj godini</c:v>
                </c:pt>
                <c:pt idx="1">
                  <c:v>broj poseta drugom stomatologu iz službe</c:v>
                </c:pt>
                <c:pt idx="2">
                  <c:v>broj poseta stomatologu u privatnoj praksi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vise od 10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izabranom stomatologu, vašeg deteta u prethodnoj godini</c:v>
                </c:pt>
                <c:pt idx="1">
                  <c:v>broj poseta drugom stomatologu iz službe</c:v>
                </c:pt>
                <c:pt idx="2">
                  <c:v>broj poseta stomatologu u privatnoj praksi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</c:v>
                </c:pt>
                <c:pt idx="2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izabranom stomatologu, vašeg deteta u prethodnoj godini</c:v>
                </c:pt>
                <c:pt idx="1">
                  <c:v>broj poseta drugom stomatologu iz službe</c:v>
                </c:pt>
                <c:pt idx="2">
                  <c:v>broj poseta stomatologu u privatnoj praksi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14</c:v>
                </c:pt>
                <c:pt idx="1">
                  <c:v>36</c:v>
                </c:pt>
                <c:pt idx="2">
                  <c:v>27</c:v>
                </c:pt>
              </c:numCache>
            </c:numRef>
          </c:val>
        </c:ser>
        <c:dLbls/>
        <c:overlap val="100"/>
        <c:axId val="78563584"/>
        <c:axId val="76546048"/>
      </c:barChart>
      <c:catAx>
        <c:axId val="785635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6546048"/>
        <c:crosses val="autoZero"/>
        <c:auto val="1"/>
        <c:lblAlgn val="ctr"/>
        <c:lblOffset val="100"/>
      </c:catAx>
      <c:valAx>
        <c:axId val="7654604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6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07741404702394"/>
          <c:y val="0.91869758215706909"/>
          <c:w val="0.83650183753106322"/>
          <c:h val="6.286923811942862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da,u vreme posete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značaju redovnih pregleda</c:v>
                </c:pt>
                <c:pt idx="1">
                  <c:v>o upotrebi fluora</c:v>
                </c:pt>
                <c:pt idx="2">
                  <c:v>pravilnom pranju zuba</c:v>
                </c:pt>
                <c:pt idx="3">
                  <c:v>ortodontskim nepravilnostima</c:v>
                </c:pt>
                <c:pt idx="4">
                  <c:v>nastanku karijesa</c:v>
                </c:pt>
                <c:pt idx="5">
                  <c:v>priboru za oralnu higijenu</c:v>
                </c:pt>
                <c:pt idx="6">
                  <c:v>o pravilnoj ishrani i zdravlju zuba?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55</c:v>
                </c:pt>
                <c:pt idx="1">
                  <c:v>39</c:v>
                </c:pt>
                <c:pt idx="2">
                  <c:v>50</c:v>
                </c:pt>
                <c:pt idx="3">
                  <c:v>43</c:v>
                </c:pt>
                <c:pt idx="4">
                  <c:v>48</c:v>
                </c:pt>
                <c:pt idx="5">
                  <c:v>44</c:v>
                </c:pt>
                <c:pt idx="6">
                  <c:v>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da, u savetovalistu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C00000"/>
              </a:solidFill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značaju redovnih pregleda</c:v>
                </c:pt>
                <c:pt idx="1">
                  <c:v>o upotrebi fluora</c:v>
                </c:pt>
                <c:pt idx="2">
                  <c:v>pravilnom pranju zuba</c:v>
                </c:pt>
                <c:pt idx="3">
                  <c:v>ortodontskim nepravilnostima</c:v>
                </c:pt>
                <c:pt idx="4">
                  <c:v>nastanku karijesa</c:v>
                </c:pt>
                <c:pt idx="5">
                  <c:v>priboru za oralnu higijenu</c:v>
                </c:pt>
                <c:pt idx="6">
                  <c:v>o pravilnoj ishrani i zdravlju zuba?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</c:v>
                </c:pt>
                <c:pt idx="1">
                  <c:v>6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značaju redovnih pregleda</c:v>
                </c:pt>
                <c:pt idx="1">
                  <c:v>o upotrebi fluora</c:v>
                </c:pt>
                <c:pt idx="2">
                  <c:v>pravilnom pranju zuba</c:v>
                </c:pt>
                <c:pt idx="3">
                  <c:v>ortodontskim nepravilnostima</c:v>
                </c:pt>
                <c:pt idx="4">
                  <c:v>nastanku karijesa</c:v>
                </c:pt>
                <c:pt idx="5">
                  <c:v>priboru za oralnu higijenu</c:v>
                </c:pt>
                <c:pt idx="6">
                  <c:v>o pravilnoj ishrani i zdravlju zuba?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nije bilo potrebno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značaju redovnih pregleda</c:v>
                </c:pt>
                <c:pt idx="1">
                  <c:v>o upotrebi fluora</c:v>
                </c:pt>
                <c:pt idx="2">
                  <c:v>pravilnom pranju zuba</c:v>
                </c:pt>
                <c:pt idx="3">
                  <c:v>ortodontskim nepravilnostima</c:v>
                </c:pt>
                <c:pt idx="4">
                  <c:v>nastanku karijesa</c:v>
                </c:pt>
                <c:pt idx="5">
                  <c:v>priboru za oralnu higijenu</c:v>
                </c:pt>
                <c:pt idx="6">
                  <c:v>o pravilnoj ishrani i zdravlju zuba?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3</c:v>
                </c:pt>
                <c:pt idx="1">
                  <c:v>7</c:v>
                </c:pt>
                <c:pt idx="2">
                  <c:v>5</c:v>
                </c:pt>
                <c:pt idx="3">
                  <c:v>8</c:v>
                </c:pt>
                <c:pt idx="4">
                  <c:v>4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značaju redovnih pregleda</c:v>
                </c:pt>
                <c:pt idx="1">
                  <c:v>o upotrebi fluora</c:v>
                </c:pt>
                <c:pt idx="2">
                  <c:v>pravilnom pranju zuba</c:v>
                </c:pt>
                <c:pt idx="3">
                  <c:v>ortodontskim nepravilnostima</c:v>
                </c:pt>
                <c:pt idx="4">
                  <c:v>nastanku karijesa</c:v>
                </c:pt>
                <c:pt idx="5">
                  <c:v>priboru za oralnu higijenu</c:v>
                </c:pt>
                <c:pt idx="6">
                  <c:v>o pravilnoj ishrani i zdravlju zuba?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9</c:v>
                </c:pt>
                <c:pt idx="1">
                  <c:v>15</c:v>
                </c:pt>
                <c:pt idx="2">
                  <c:v>12</c:v>
                </c:pt>
                <c:pt idx="3">
                  <c:v>15</c:v>
                </c:pt>
                <c:pt idx="4">
                  <c:v>13</c:v>
                </c:pt>
                <c:pt idx="5">
                  <c:v>14</c:v>
                </c:pt>
                <c:pt idx="6">
                  <c:v>14</c:v>
                </c:pt>
              </c:numCache>
            </c:numRef>
          </c:val>
        </c:ser>
        <c:dLbls/>
        <c:overlap val="100"/>
        <c:axId val="78832000"/>
        <c:axId val="78833536"/>
      </c:barChart>
      <c:catAx>
        <c:axId val="788320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8833536"/>
        <c:crosses val="autoZero"/>
        <c:auto val="1"/>
        <c:lblAlgn val="ctr"/>
        <c:lblOffset val="100"/>
      </c:catAx>
      <c:valAx>
        <c:axId val="7883353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883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310684204824178E-2"/>
          <c:y val="0.93053988251468578"/>
          <c:w val="0.96769753510326528"/>
          <c:h val="5.422202224721910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gradFill>
      <a:gsLst>
        <a:gs pos="0">
          <a:schemeClr val="bg2">
            <a:tint val="90000"/>
            <a:satMod val="92000"/>
            <a:lumMod val="120000"/>
          </a:schemeClr>
        </a:gs>
        <a:gs pos="100000">
          <a:schemeClr val="bg2">
            <a:shade val="98000"/>
            <a:satMod val="120000"/>
            <a:lumMod val="98000"/>
          </a:schemeClr>
        </a:gs>
      </a:gsLst>
      <a:path path="circle">
        <a:fillToRect l="50000" t="50000" r="100000" b="100000"/>
      </a:path>
    </a:gradFill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stomatolog je upoznat sa problemima i zdravstvenim stanjem mog deteta</c:v>
                </c:pt>
                <c:pt idx="1">
                  <c:v>odvaja dovoljno vremena za razgovor</c:v>
                </c:pt>
                <c:pt idx="2">
                  <c:v>daje mi jasna objašnjenja svih intervencija</c:v>
                </c:pt>
                <c:pt idx="3">
                  <c:v>kada se javi problem sa zubima, prvo se javimo izabranom stomatologu</c:v>
                </c:pt>
                <c:pt idx="4">
                  <c:v>pedijatar mi je objasnio važnost oralnog zdravlja</c:v>
                </c:pt>
                <c:pt idx="5">
                  <c:v>pedijatar mi savetuje upotrebu fluora</c:v>
                </c:pt>
                <c:pt idx="6">
                  <c:v>stomatolog i sestra dobro saradjuju</c:v>
                </c:pt>
                <c:pt idx="7">
                  <c:v>ponekad problem rešimo samo razgovorom sa sestrom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51</c:v>
                </c:pt>
                <c:pt idx="1">
                  <c:v>49</c:v>
                </c:pt>
                <c:pt idx="2">
                  <c:v>49</c:v>
                </c:pt>
                <c:pt idx="3">
                  <c:v>57</c:v>
                </c:pt>
                <c:pt idx="4">
                  <c:v>42</c:v>
                </c:pt>
                <c:pt idx="5">
                  <c:v>30</c:v>
                </c:pt>
                <c:pt idx="6">
                  <c:v>58</c:v>
                </c:pt>
                <c:pt idx="7">
                  <c:v>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 se slazem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stomatolog je upoznat sa problemima i zdravstvenim stanjem mog deteta</c:v>
                </c:pt>
                <c:pt idx="1">
                  <c:v>odvaja dovoljno vremena za razgovor</c:v>
                </c:pt>
                <c:pt idx="2">
                  <c:v>daje mi jasna objašnjenja svih intervencija</c:v>
                </c:pt>
                <c:pt idx="3">
                  <c:v>kada se javi problem sa zubima, prvo se javimo izabranom stomatologu</c:v>
                </c:pt>
                <c:pt idx="4">
                  <c:v>pedijatar mi je objasnio važnost oralnog zdravlja</c:v>
                </c:pt>
                <c:pt idx="5">
                  <c:v>pedijatar mi savetuje upotrebu fluora</c:v>
                </c:pt>
                <c:pt idx="6">
                  <c:v>stomatolog i sestra dobro saradjuju</c:v>
                </c:pt>
                <c:pt idx="7">
                  <c:v>ponekad problem rešimo samo razgovorom sa sestrom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8</c:v>
                </c:pt>
                <c:pt idx="1">
                  <c:v>13</c:v>
                </c:pt>
                <c:pt idx="2">
                  <c:v>13</c:v>
                </c:pt>
                <c:pt idx="3">
                  <c:v>6</c:v>
                </c:pt>
                <c:pt idx="4">
                  <c:v>11</c:v>
                </c:pt>
                <c:pt idx="5">
                  <c:v>12</c:v>
                </c:pt>
                <c:pt idx="6">
                  <c:v>5</c:v>
                </c:pt>
                <c:pt idx="7">
                  <c:v>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stomatolog je upoznat sa problemima i zdravstvenim stanjem mog deteta</c:v>
                </c:pt>
                <c:pt idx="1">
                  <c:v>odvaja dovoljno vremena za razgovor</c:v>
                </c:pt>
                <c:pt idx="2">
                  <c:v>daje mi jasna objašnjenja svih intervencija</c:v>
                </c:pt>
                <c:pt idx="3">
                  <c:v>kada se javi problem sa zubima, prvo se javimo izabranom stomatologu</c:v>
                </c:pt>
                <c:pt idx="4">
                  <c:v>pedijatar mi je objasnio važnost oralnog zdravlja</c:v>
                </c:pt>
                <c:pt idx="5">
                  <c:v>pedijatar mi savetuje upotrebu fluora</c:v>
                </c:pt>
                <c:pt idx="6">
                  <c:v>stomatolog i sestra dobro saradjuju</c:v>
                </c:pt>
                <c:pt idx="7">
                  <c:v>ponekad problem rešimo samo razgovorom sa sestrom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8</c:v>
                </c:pt>
                <c:pt idx="5">
                  <c:v>12</c:v>
                </c:pt>
                <c:pt idx="6">
                  <c:v>1</c:v>
                </c:pt>
                <c:pt idx="7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stomatolog je upoznat sa problemima i zdravstvenim stanjem mog deteta</c:v>
                </c:pt>
                <c:pt idx="1">
                  <c:v>odvaja dovoljno vremena za razgovor</c:v>
                </c:pt>
                <c:pt idx="2">
                  <c:v>daje mi jasna objašnjenja svih intervencija</c:v>
                </c:pt>
                <c:pt idx="3">
                  <c:v>kada se javi problem sa zubima, prvo se javimo izabranom stomatologu</c:v>
                </c:pt>
                <c:pt idx="4">
                  <c:v>pedijatar mi je objasnio važnost oralnog zdravlja</c:v>
                </c:pt>
                <c:pt idx="5">
                  <c:v>pedijatar mi savetuje upotrebu fluora</c:v>
                </c:pt>
                <c:pt idx="6">
                  <c:v>stomatolog i sestra dobro saradjuju</c:v>
                </c:pt>
                <c:pt idx="7">
                  <c:v>ponekad problem rešimo samo razgovorom sa sestrom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4">
                  <c:v>1</c:v>
                </c:pt>
                <c:pt idx="5">
                  <c:v>6</c:v>
                </c:pt>
                <c:pt idx="6">
                  <c:v>1</c:v>
                </c:pt>
                <c:pt idx="7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stomatolog je upoznat sa problemima i zdravstvenim stanjem mog deteta</c:v>
                </c:pt>
                <c:pt idx="1">
                  <c:v>odvaja dovoljno vremena za razgovor</c:v>
                </c:pt>
                <c:pt idx="2">
                  <c:v>daje mi jasna objašnjenja svih intervencija</c:v>
                </c:pt>
                <c:pt idx="3">
                  <c:v>kada se javi problem sa zubima, prvo se javimo izabranom stomatologu</c:v>
                </c:pt>
                <c:pt idx="4">
                  <c:v>pedijatar mi je objasnio važnost oralnog zdravlja</c:v>
                </c:pt>
                <c:pt idx="5">
                  <c:v>pedijatar mi savetuje upotrebu fluora</c:v>
                </c:pt>
                <c:pt idx="6">
                  <c:v>stomatolog i sestra dobro saradjuju</c:v>
                </c:pt>
                <c:pt idx="7">
                  <c:v>ponekad problem rešimo samo razgovorom sa sestrom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7</c:v>
                </c:pt>
                <c:pt idx="5">
                  <c:v>9</c:v>
                </c:pt>
                <c:pt idx="6">
                  <c:v>4</c:v>
                </c:pt>
                <c:pt idx="7">
                  <c:v>8</c:v>
                </c:pt>
              </c:numCache>
            </c:numRef>
          </c:val>
        </c:ser>
        <c:dLbls/>
        <c:overlap val="100"/>
        <c:axId val="79133312"/>
        <c:axId val="79147392"/>
      </c:barChart>
      <c:catAx>
        <c:axId val="7913331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147392"/>
        <c:crosses val="autoZero"/>
        <c:auto val="1"/>
        <c:lblAlgn val="ctr"/>
        <c:lblOffset val="100"/>
      </c:catAx>
      <c:valAx>
        <c:axId val="7914739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13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218240645608673E-2"/>
          <c:y val="0.93411641348103702"/>
          <c:w val="0.96982117283744462"/>
          <c:h val="5.143010728009610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gradFill>
      <a:gsLst>
        <a:gs pos="13000">
          <a:schemeClr val="bg2">
            <a:tint val="90000"/>
            <a:satMod val="92000"/>
            <a:lumMod val="120000"/>
          </a:schemeClr>
        </a:gs>
        <a:gs pos="100000">
          <a:schemeClr val="bg2">
            <a:shade val="98000"/>
            <a:satMod val="120000"/>
            <a:lumMod val="98000"/>
          </a:schemeClr>
        </a:gs>
      </a:gsLst>
      <a:path path="circle">
        <a:fillToRect l="50000" t="50000" r="100000" b="100000"/>
      </a:path>
    </a:gradFill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slazem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5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zadovoljan sam, radnim vremenom službe</c:v>
                </c:pt>
                <c:pt idx="1">
                  <c:v>dete mogu i vikendom dovesti,ako treba</c:v>
                </c:pt>
                <c:pt idx="2">
                  <c:v>služba je dostupna i deci sa invaliditetom</c:v>
                </c:pt>
                <c:pt idx="3">
                  <c:v>osoblje na šalterima je ljubazno</c:v>
                </c:pt>
                <c:pt idx="4">
                  <c:v>u čekaonicama ima dovoljno stolica</c:v>
                </c:pt>
                <c:pt idx="5">
                  <c:v>dugo se čeka na prijem</c:v>
                </c:pt>
                <c:pt idx="6">
                  <c:v>kada je hitno, budemo primljeni istog dana</c:v>
                </c:pt>
                <c:pt idx="7">
                  <c:v>postoji knjiga žalbi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41</c:v>
                </c:pt>
                <c:pt idx="1">
                  <c:v>20</c:v>
                </c:pt>
                <c:pt idx="2">
                  <c:v>30</c:v>
                </c:pt>
                <c:pt idx="3">
                  <c:v>48</c:v>
                </c:pt>
                <c:pt idx="4">
                  <c:v>58</c:v>
                </c:pt>
                <c:pt idx="5">
                  <c:v>21</c:v>
                </c:pt>
                <c:pt idx="6">
                  <c:v>46</c:v>
                </c:pt>
                <c:pt idx="7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delimicno se slazem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zadovoljan sam, radnim vremenom službe</c:v>
                </c:pt>
                <c:pt idx="1">
                  <c:v>dete mogu i vikendom dovesti,ako treba</c:v>
                </c:pt>
                <c:pt idx="2">
                  <c:v>služba je dostupna i deci sa invaliditetom</c:v>
                </c:pt>
                <c:pt idx="3">
                  <c:v>osoblje na šalterima je ljubazno</c:v>
                </c:pt>
                <c:pt idx="4">
                  <c:v>u čekaonicama ima dovoljno stolica</c:v>
                </c:pt>
                <c:pt idx="5">
                  <c:v>dugo se čeka na prijem</c:v>
                </c:pt>
                <c:pt idx="6">
                  <c:v>kada je hitno, budemo primljeni istog dana</c:v>
                </c:pt>
                <c:pt idx="7">
                  <c:v>postoji knjiga žalbi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16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  <c:pt idx="4">
                  <c:v>2</c:v>
                </c:pt>
                <c:pt idx="5">
                  <c:v>9</c:v>
                </c:pt>
                <c:pt idx="6">
                  <c:v>7</c:v>
                </c:pt>
                <c:pt idx="7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slazem 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5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zadovoljan sam, radnim vremenom službe</c:v>
                </c:pt>
                <c:pt idx="1">
                  <c:v>dete mogu i vikendom dovesti,ako treba</c:v>
                </c:pt>
                <c:pt idx="2">
                  <c:v>služba je dostupna i deci sa invaliditetom</c:v>
                </c:pt>
                <c:pt idx="3">
                  <c:v>osoblje na šalterima je ljubazno</c:v>
                </c:pt>
                <c:pt idx="4">
                  <c:v>u čekaonicama ima dovoljno stolica</c:v>
                </c:pt>
                <c:pt idx="5">
                  <c:v>dugo se čeka na prijem</c:v>
                </c:pt>
                <c:pt idx="6">
                  <c:v>kada je hitno, budemo primljeni istog dana</c:v>
                </c:pt>
                <c:pt idx="7">
                  <c:v>postoji knjiga žalbi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8</c:v>
                </c:pt>
                <c:pt idx="1">
                  <c:v>21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29</c:v>
                </c:pt>
                <c:pt idx="6">
                  <c:v>5</c:v>
                </c:pt>
                <c:pt idx="7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ne znam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zadovoljan sam, radnim vremenom službe</c:v>
                </c:pt>
                <c:pt idx="1">
                  <c:v>dete mogu i vikendom dovesti,ako treba</c:v>
                </c:pt>
                <c:pt idx="2">
                  <c:v>služba je dostupna i deci sa invaliditetom</c:v>
                </c:pt>
                <c:pt idx="3">
                  <c:v>osoblje na šalterima je ljubazno</c:v>
                </c:pt>
                <c:pt idx="4">
                  <c:v>u čekaonicama ima dovoljno stolica</c:v>
                </c:pt>
                <c:pt idx="5">
                  <c:v>dugo se čeka na prijem</c:v>
                </c:pt>
                <c:pt idx="6">
                  <c:v>kada je hitno, budemo primljeni istog dana</c:v>
                </c:pt>
                <c:pt idx="7">
                  <c:v>postoji knjiga žalbi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1</c:v>
                </c:pt>
                <c:pt idx="1">
                  <c:v>11</c:v>
                </c:pt>
                <c:pt idx="2">
                  <c:v>15</c:v>
                </c:pt>
                <c:pt idx="3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zadovoljan sam, radnim vremenom službe</c:v>
                </c:pt>
                <c:pt idx="1">
                  <c:v>dete mogu i vikendom dovesti,ako treba</c:v>
                </c:pt>
                <c:pt idx="2">
                  <c:v>služba je dostupna i deci sa invaliditetom</c:v>
                </c:pt>
                <c:pt idx="3">
                  <c:v>osoblje na šalterima je ljubazno</c:v>
                </c:pt>
                <c:pt idx="4">
                  <c:v>u čekaonicama ima dovoljno stolica</c:v>
                </c:pt>
                <c:pt idx="5">
                  <c:v>dugo se čeka na prijem</c:v>
                </c:pt>
                <c:pt idx="6">
                  <c:v>kada je hitno, budemo primljeni istog dana</c:v>
                </c:pt>
                <c:pt idx="7">
                  <c:v>postoji knjiga žalbi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3</c:v>
                </c:pt>
                <c:pt idx="1">
                  <c:v>9</c:v>
                </c:pt>
                <c:pt idx="2">
                  <c:v>12</c:v>
                </c:pt>
                <c:pt idx="3">
                  <c:v>9</c:v>
                </c:pt>
                <c:pt idx="4">
                  <c:v>6</c:v>
                </c:pt>
                <c:pt idx="5">
                  <c:v>9</c:v>
                </c:pt>
                <c:pt idx="6">
                  <c:v>9</c:v>
                </c:pt>
                <c:pt idx="7">
                  <c:v>10</c:v>
                </c:pt>
              </c:numCache>
            </c:numRef>
          </c:val>
        </c:ser>
        <c:dLbls/>
        <c:overlap val="100"/>
        <c:axId val="79398784"/>
        <c:axId val="79400320"/>
      </c:barChart>
      <c:catAx>
        <c:axId val="793987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400320"/>
        <c:crosses val="autoZero"/>
        <c:auto val="1"/>
        <c:lblAlgn val="ctr"/>
        <c:lblOffset val="100"/>
      </c:catAx>
      <c:valAx>
        <c:axId val="794003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39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077740350002533E-3"/>
          <c:y val="0.93228121590606894"/>
          <c:w val="0.97183153640638886"/>
          <c:h val="5.286270093729798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gradFill>
      <a:gsLst>
        <a:gs pos="13000">
          <a:schemeClr val="bg2">
            <a:tint val="90000"/>
            <a:satMod val="92000"/>
            <a:lumMod val="120000"/>
          </a:schemeClr>
        </a:gs>
        <a:gs pos="100000">
          <a:schemeClr val="bg2">
            <a:shade val="98000"/>
            <a:satMod val="120000"/>
            <a:lumMod val="98000"/>
          </a:schemeClr>
        </a:gs>
      </a:gsLst>
      <a:path path="circle">
        <a:fillToRect l="50000" t="50000" r="100000" b="100000"/>
      </a:path>
    </a:gra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besplatno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plaćate li pregled kod izabranog stomatologa, vašeg deteta</c:v>
                </c:pt>
                <c:pt idx="1">
                  <c:v>plaćate li plombiranje zuba kod izabranog stomatologa, vašeg deteta</c:v>
                </c:pt>
                <c:pt idx="2">
                  <c:v>plaćate li lečenje zuba</c:v>
                </c:pt>
                <c:pt idx="3">
                  <c:v>plaćate li vadjenje zuba</c:v>
                </c:pt>
                <c:pt idx="4">
                  <c:v>plaćate li ortodontski aparat za vaše dete, kod izabranog stomatologa</c:v>
                </c:pt>
                <c:pt idx="5">
                  <c:v>plaćate li pregled specijaliste s fakulteta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64</c:v>
                </c:pt>
                <c:pt idx="1">
                  <c:v>58</c:v>
                </c:pt>
                <c:pt idx="2">
                  <c:v>56</c:v>
                </c:pt>
                <c:pt idx="3">
                  <c:v>56</c:v>
                </c:pt>
                <c:pt idx="4">
                  <c:v>42</c:v>
                </c:pt>
                <c:pt idx="5">
                  <c:v>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participacija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plaćate li pregled kod izabranog stomatologa, vašeg deteta</c:v>
                </c:pt>
                <c:pt idx="1">
                  <c:v>plaćate li plombiranje zuba kod izabranog stomatologa, vašeg deteta</c:v>
                </c:pt>
                <c:pt idx="2">
                  <c:v>plaćate li lečenje zuba</c:v>
                </c:pt>
                <c:pt idx="3">
                  <c:v>plaćate li vadjenje zuba</c:v>
                </c:pt>
                <c:pt idx="4">
                  <c:v>plaćate li ortodontski aparat za vaše dete, kod izabranog stomatologa</c:v>
                </c:pt>
                <c:pt idx="5">
                  <c:v>plaćate li pregled specijaliste s fakulteta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puna cena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plaćate li pregled kod izabranog stomatologa, vašeg deteta</c:v>
                </c:pt>
                <c:pt idx="1">
                  <c:v>plaćate li plombiranje zuba kod izabranog stomatologa, vašeg deteta</c:v>
                </c:pt>
                <c:pt idx="2">
                  <c:v>plaćate li lečenje zuba</c:v>
                </c:pt>
                <c:pt idx="3">
                  <c:v>plaćate li vadjenje zuba</c:v>
                </c:pt>
                <c:pt idx="4">
                  <c:v>plaćate li ortodontski aparat za vaše dete, kod izabranog stomatologa</c:v>
                </c:pt>
                <c:pt idx="5">
                  <c:v>plaćate li pregled specijaliste s fakulteta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plaćate li pregled kod izabranog stomatologa, vašeg deteta</c:v>
                </c:pt>
                <c:pt idx="1">
                  <c:v>plaćate li plombiranje zuba kod izabranog stomatologa, vašeg deteta</c:v>
                </c:pt>
                <c:pt idx="2">
                  <c:v>plaćate li lečenje zuba</c:v>
                </c:pt>
                <c:pt idx="3">
                  <c:v>plaćate li vadjenje zuba</c:v>
                </c:pt>
                <c:pt idx="4">
                  <c:v>plaćate li ortodontski aparat za vaše dete, kod izabranog stomatologa</c:v>
                </c:pt>
                <c:pt idx="5">
                  <c:v>plaćate li pregled specijaliste s fakulteta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5</c:v>
                </c:pt>
                <c:pt idx="4">
                  <c:v>14</c:v>
                </c:pt>
                <c:pt idx="5">
                  <c:v>23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plaćate li pregled kod izabranog stomatologa, vašeg deteta</c:v>
                </c:pt>
                <c:pt idx="1">
                  <c:v>plaćate li plombiranje zuba kod izabranog stomatologa, vašeg deteta</c:v>
                </c:pt>
                <c:pt idx="2">
                  <c:v>plaćate li lečenje zuba</c:v>
                </c:pt>
                <c:pt idx="3">
                  <c:v>plaćate li vadjenje zuba</c:v>
                </c:pt>
                <c:pt idx="4">
                  <c:v>plaćate li ortodontski aparat za vaše dete, kod izabranog stomatologa</c:v>
                </c:pt>
                <c:pt idx="5">
                  <c:v>plaćate li pregled specijaliste s fakulteta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3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8</c:v>
                </c:pt>
                <c:pt idx="5">
                  <c:v>9</c:v>
                </c:pt>
              </c:numCache>
            </c:numRef>
          </c:val>
        </c:ser>
        <c:dLbls/>
        <c:overlap val="100"/>
        <c:axId val="79298944"/>
        <c:axId val="79300480"/>
      </c:barChart>
      <c:catAx>
        <c:axId val="7929894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300480"/>
        <c:crosses val="autoZero"/>
        <c:auto val="1"/>
        <c:lblAlgn val="ctr"/>
        <c:lblOffset val="100"/>
      </c:catAx>
      <c:valAx>
        <c:axId val="7930048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29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193397711068289E-2"/>
          <c:y val="0.92988809150816798"/>
          <c:w val="0.96804737440870881"/>
          <c:h val="5.4730823955817146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gradFill>
      <a:gsLst>
        <a:gs pos="0">
          <a:schemeClr val="bg2">
            <a:tint val="90000"/>
            <a:satMod val="92000"/>
            <a:lumMod val="120000"/>
          </a:schemeClr>
        </a:gs>
        <a:gs pos="100000">
          <a:schemeClr val="bg2">
            <a:shade val="98000"/>
            <a:satMod val="120000"/>
            <a:lumMod val="98000"/>
          </a:schemeClr>
        </a:gs>
      </a:gsLst>
      <a:path path="circle">
        <a:fillToRect l="50000" t="50000" r="100000" b="100000"/>
      </a:path>
    </a:gra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zev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obzir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zadovoljni</a:t>
            </a: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uslugama </a:t>
            </a:r>
          </a:p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dečije stomatoloske sluzbe?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4829282743515193"/>
          <c:y val="1.0140551534744661E-2"/>
        </c:manualLayout>
      </c:layout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7943878850314454"/>
          <c:y val="0.19499542733045439"/>
          <c:w val="0.57716698774353958"/>
          <c:h val="0.7090908826479310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uzevsi sve u obzir,koliko ste zadovoljni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5"/>
            <c:explosion val="15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dLbl>
              <c:idx val="0"/>
              <c:layout>
                <c:manualLayout>
                  <c:x val="3.7585156645018707E-2"/>
                  <c:y val="-0.14259259259259269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559784000768277"/>
                  <c:y val="-0.11666666666666668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5034062658007483"/>
                  <c:y val="-7.4074074074074086E-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0.13518518518518521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2778953259306364"/>
                  <c:y val="-0.1000000000000000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087621210280516"/>
                  <c:y val="-8.888888888888890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CatName val="1"/>
            <c:showPercent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</c:v>
                </c:pt>
                <c:pt idx="1">
                  <c:v>1</c:v>
                </c:pt>
                <c:pt idx="2">
                  <c:v>7</c:v>
                </c:pt>
                <c:pt idx="3">
                  <c:v>34</c:v>
                </c:pt>
                <c:pt idx="4">
                  <c:v>19</c:v>
                </c:pt>
                <c:pt idx="5">
                  <c:v>1</c:v>
                </c:pt>
              </c:numCache>
            </c:numRef>
          </c:val>
        </c:ser>
        <c:dLbls/>
        <c:firstSliceAng val="0"/>
        <c:holeSize val="44"/>
      </c:doughnutChart>
      <c:spPr>
        <a:noFill/>
        <a:ln>
          <a:noFill/>
        </a:ln>
        <a:effectLst/>
      </c:spPr>
    </c:plotArea>
    <c:plotVisOnly val="1"/>
    <c:dispBlanksAs val="zero"/>
  </c:chart>
  <c:spPr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1.gif"/><Relationship Id="rId1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43F5C-ACDA-4545-9248-5CEB298D71AE}" type="doc">
      <dgm:prSet loTypeId="urn:microsoft.com/office/officeart/2005/8/layout/bList2#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x-none"/>
        </a:p>
      </dgm:t>
    </dgm:pt>
    <dgm:pt modelId="{51A8C7AC-00EB-4B44-935B-7C3519FF0AC6}">
      <dgm:prSet phldrT="[Text]" custT="1"/>
      <dgm:spPr/>
      <dgm:t>
        <a:bodyPr/>
        <a:lstStyle/>
        <a:p>
          <a:r>
            <a:rPr lang="x-none" sz="2800" dirty="0" smtClean="0"/>
            <a:t>31,9%</a:t>
          </a:r>
          <a:endParaRPr lang="x-none" sz="2800" dirty="0"/>
        </a:p>
      </dgm:t>
    </dgm:pt>
    <dgm:pt modelId="{B6695E23-4983-4367-B2DF-E5AB7D292BB0}" type="parTrans" cxnId="{3ECB48E8-6B4E-40B2-834A-72C0A1FE56B7}">
      <dgm:prSet/>
      <dgm:spPr/>
      <dgm:t>
        <a:bodyPr/>
        <a:lstStyle/>
        <a:p>
          <a:endParaRPr lang="x-none"/>
        </a:p>
      </dgm:t>
    </dgm:pt>
    <dgm:pt modelId="{626896D2-9BF1-43A0-859E-40280E403365}" type="sibTrans" cxnId="{3ECB48E8-6B4E-40B2-834A-72C0A1FE56B7}">
      <dgm:prSet/>
      <dgm:spPr/>
      <dgm:t>
        <a:bodyPr/>
        <a:lstStyle/>
        <a:p>
          <a:endParaRPr lang="x-none"/>
        </a:p>
      </dgm:t>
    </dgm:pt>
    <dgm:pt modelId="{E99EB854-3CDF-4D0D-A7CD-E6BCCAD4DFA3}">
      <dgm:prSet phldrT="[Text]" custT="1"/>
      <dgm:spPr/>
      <dgm:t>
        <a:bodyPr/>
        <a:lstStyle/>
        <a:p>
          <a:r>
            <a:rPr lang="x-none" sz="2800" dirty="0" smtClean="0"/>
            <a:t>17,4%</a:t>
          </a:r>
          <a:endParaRPr lang="x-none" sz="2800" dirty="0"/>
        </a:p>
      </dgm:t>
    </dgm:pt>
    <dgm:pt modelId="{FDCC4327-9BA8-4997-816B-51A021488583}" type="parTrans" cxnId="{82560D54-DE7F-4790-98E3-849CDF663D5B}">
      <dgm:prSet/>
      <dgm:spPr/>
      <dgm:t>
        <a:bodyPr/>
        <a:lstStyle/>
        <a:p>
          <a:endParaRPr lang="x-none"/>
        </a:p>
      </dgm:t>
    </dgm:pt>
    <dgm:pt modelId="{158AD775-D68F-440C-B96B-3BE28FDF9632}" type="sibTrans" cxnId="{82560D54-DE7F-4790-98E3-849CDF663D5B}">
      <dgm:prSet/>
      <dgm:spPr/>
      <dgm:t>
        <a:bodyPr/>
        <a:lstStyle/>
        <a:p>
          <a:endParaRPr lang="x-none"/>
        </a:p>
      </dgm:t>
    </dgm:pt>
    <dgm:pt modelId="{329F2E6E-9415-4003-8F95-FDFA49EB210E}">
      <dgm:prSet phldrT="[Text]" custT="1"/>
      <dgm:spPr/>
      <dgm:t>
        <a:bodyPr/>
        <a:lstStyle/>
        <a:p>
          <a:r>
            <a:rPr lang="x-none" sz="2400" dirty="0" smtClean="0"/>
            <a:t>44,9%</a:t>
          </a:r>
          <a:endParaRPr lang="x-none" sz="2400" dirty="0"/>
        </a:p>
      </dgm:t>
    </dgm:pt>
    <dgm:pt modelId="{6BEB60FA-382D-4661-9B9E-3233960DA78A}" type="parTrans" cxnId="{2B982CE0-4B37-4684-81D9-ADC2BB456691}">
      <dgm:prSet/>
      <dgm:spPr/>
      <dgm:t>
        <a:bodyPr/>
        <a:lstStyle/>
        <a:p>
          <a:endParaRPr lang="x-none"/>
        </a:p>
      </dgm:t>
    </dgm:pt>
    <dgm:pt modelId="{1D8AAB63-39E8-4A88-81C6-7649AAA24254}" type="sibTrans" cxnId="{2B982CE0-4B37-4684-81D9-ADC2BB456691}">
      <dgm:prSet/>
      <dgm:spPr/>
      <dgm:t>
        <a:bodyPr/>
        <a:lstStyle/>
        <a:p>
          <a:endParaRPr lang="x-none"/>
        </a:p>
      </dgm:t>
    </dgm:pt>
    <dgm:pt modelId="{0ED15D2D-79F4-4C51-A7F1-B17B75C44B4C}">
      <dgm:prSet custT="1"/>
      <dgm:spPr/>
      <dgm:t>
        <a:bodyPr/>
        <a:lstStyle/>
        <a:p>
          <a:r>
            <a:rPr lang="x-none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Apatin</a:t>
          </a:r>
          <a:endParaRPr lang="x-none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14E153-489D-4293-8278-46A03CEA3B07}" type="parTrans" cxnId="{2009FE65-FB31-4820-82CB-7CC945C8EBAD}">
      <dgm:prSet/>
      <dgm:spPr/>
      <dgm:t>
        <a:bodyPr/>
        <a:lstStyle/>
        <a:p>
          <a:endParaRPr lang="x-none"/>
        </a:p>
      </dgm:t>
    </dgm:pt>
    <dgm:pt modelId="{90049248-C4F1-473E-86C2-40C9BAC4129A}" type="sibTrans" cxnId="{2009FE65-FB31-4820-82CB-7CC945C8EBAD}">
      <dgm:prSet/>
      <dgm:spPr/>
      <dgm:t>
        <a:bodyPr/>
        <a:lstStyle/>
        <a:p>
          <a:endParaRPr lang="x-none"/>
        </a:p>
      </dgm:t>
    </dgm:pt>
    <dgm:pt modelId="{A9F5DCB8-6654-4C52-B73D-1A42B05A5C9B}">
      <dgm:prSet custT="1"/>
      <dgm:spPr/>
      <dgm:t>
        <a:bodyPr/>
        <a:lstStyle/>
        <a:p>
          <a:r>
            <a:rPr lang="x-none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Kula</a:t>
          </a:r>
          <a:endParaRPr lang="x-none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D9058A-DEC4-4046-9EF1-736543E25C58}" type="parTrans" cxnId="{699C79E2-750C-43A8-B3C3-F8B4E11C51F9}">
      <dgm:prSet/>
      <dgm:spPr/>
      <dgm:t>
        <a:bodyPr/>
        <a:lstStyle/>
        <a:p>
          <a:endParaRPr lang="x-none"/>
        </a:p>
      </dgm:t>
    </dgm:pt>
    <dgm:pt modelId="{45C79DEC-838A-4666-A97A-F73C9DA20C40}" type="sibTrans" cxnId="{699C79E2-750C-43A8-B3C3-F8B4E11C51F9}">
      <dgm:prSet/>
      <dgm:spPr/>
      <dgm:t>
        <a:bodyPr/>
        <a:lstStyle/>
        <a:p>
          <a:endParaRPr lang="x-none"/>
        </a:p>
      </dgm:t>
    </dgm:pt>
    <dgm:pt modelId="{8ADF121B-739D-425F-B059-A3CBE89477ED}">
      <dgm:prSet custT="1"/>
      <dgm:spPr/>
      <dgm:t>
        <a:bodyPr/>
        <a:lstStyle/>
        <a:p>
          <a:r>
            <a:rPr lang="x-none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Sombor</a:t>
          </a:r>
          <a:endParaRPr lang="x-none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CA170D-B3C7-445E-9CEC-7D5BC065FAB8}" type="parTrans" cxnId="{EAD71D91-09C7-4B86-8044-ECF46C722EDE}">
      <dgm:prSet/>
      <dgm:spPr/>
      <dgm:t>
        <a:bodyPr/>
        <a:lstStyle/>
        <a:p>
          <a:endParaRPr lang="x-none"/>
        </a:p>
      </dgm:t>
    </dgm:pt>
    <dgm:pt modelId="{4DF3E9AA-2CFD-447B-B632-A6230A7DF9AD}" type="sibTrans" cxnId="{EAD71D91-09C7-4B86-8044-ECF46C722EDE}">
      <dgm:prSet/>
      <dgm:spPr/>
      <dgm:t>
        <a:bodyPr/>
        <a:lstStyle/>
        <a:p>
          <a:endParaRPr lang="x-none"/>
        </a:p>
      </dgm:t>
    </dgm:pt>
    <dgm:pt modelId="{87C1C11D-4948-4409-9031-E8C3DF3EB312}">
      <dgm:prSet custT="1"/>
      <dgm:spPr/>
      <dgm:t>
        <a:bodyPr/>
        <a:lstStyle/>
        <a:p>
          <a:r>
            <a:rPr lang="x-none" sz="2800" dirty="0" smtClean="0"/>
            <a:t>5,8%</a:t>
          </a:r>
          <a:endParaRPr lang="x-none" sz="2800" dirty="0"/>
        </a:p>
      </dgm:t>
    </dgm:pt>
    <dgm:pt modelId="{223FF724-2421-482B-A897-AC7CA39CADD1}" type="parTrans" cxnId="{E638677B-EA96-4552-80BF-A81C82B2CCD0}">
      <dgm:prSet/>
      <dgm:spPr/>
      <dgm:t>
        <a:bodyPr/>
        <a:lstStyle/>
        <a:p>
          <a:endParaRPr lang="x-none"/>
        </a:p>
      </dgm:t>
    </dgm:pt>
    <dgm:pt modelId="{4006AB69-6446-4B4B-8F93-263FF21B1B8B}" type="sibTrans" cxnId="{E638677B-EA96-4552-80BF-A81C82B2CCD0}">
      <dgm:prSet/>
      <dgm:spPr/>
      <dgm:t>
        <a:bodyPr/>
        <a:lstStyle/>
        <a:p>
          <a:endParaRPr lang="x-none"/>
        </a:p>
      </dgm:t>
    </dgm:pt>
    <dgm:pt modelId="{33040948-D9D6-4B1B-8CDF-817B983393C3}">
      <dgm:prSet custT="1"/>
      <dgm:spPr/>
      <dgm:t>
        <a:bodyPr/>
        <a:lstStyle/>
        <a:p>
          <a:r>
            <a:rPr lang="x-none" sz="2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Odžaci</a:t>
          </a:r>
          <a:endParaRPr lang="x-none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A29F7C-C036-4E98-A763-03C5DEAD42CF}" type="parTrans" cxnId="{28C9502A-A8EF-436F-B0AA-66F0CCAB0040}">
      <dgm:prSet/>
      <dgm:spPr/>
      <dgm:t>
        <a:bodyPr/>
        <a:lstStyle/>
        <a:p>
          <a:endParaRPr lang="x-none"/>
        </a:p>
      </dgm:t>
    </dgm:pt>
    <dgm:pt modelId="{25658BAF-BA52-4188-B833-8DDD217666C4}" type="sibTrans" cxnId="{28C9502A-A8EF-436F-B0AA-66F0CCAB0040}">
      <dgm:prSet/>
      <dgm:spPr/>
      <dgm:t>
        <a:bodyPr/>
        <a:lstStyle/>
        <a:p>
          <a:endParaRPr lang="x-none"/>
        </a:p>
      </dgm:t>
    </dgm:pt>
    <dgm:pt modelId="{457C028E-5C8F-4833-A41A-2C39D6AD7379}" type="pres">
      <dgm:prSet presAssocID="{26643F5C-ACDA-4545-9248-5CEB298D71AE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x-none"/>
        </a:p>
      </dgm:t>
    </dgm:pt>
    <dgm:pt modelId="{8B311AAF-4A11-4488-AF24-4EC6B32425CA}" type="pres">
      <dgm:prSet presAssocID="{51A8C7AC-00EB-4B44-935B-7C3519FF0AC6}" presName="compNode" presStyleCnt="0"/>
      <dgm:spPr/>
    </dgm:pt>
    <dgm:pt modelId="{0E8E5BD8-9A85-458B-B9F9-77277A4C0726}" type="pres">
      <dgm:prSet presAssocID="{51A8C7AC-00EB-4B44-935B-7C3519FF0AC6}" presName="childRect" presStyleLbl="bgAcc1" presStyleIdx="0" presStyleCnt="4" custLinFactNeighborX="8109" custLinFactNeighborY="2652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370B3A83-7DBF-43F1-8887-7913CC4C20F9}" type="pres">
      <dgm:prSet presAssocID="{51A8C7AC-00EB-4B44-935B-7C3519FF0AC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995748F7-D0C4-4D39-AC3F-F2602238975A}" type="pres">
      <dgm:prSet presAssocID="{51A8C7AC-00EB-4B44-935B-7C3519FF0AC6}" presName="parentRect" presStyleLbl="alignNode1" presStyleIdx="0" presStyleCnt="4" custLinFactNeighborX="7027" custLinFactNeighborY="3649"/>
      <dgm:spPr/>
      <dgm:t>
        <a:bodyPr/>
        <a:lstStyle/>
        <a:p>
          <a:endParaRPr lang="x-none"/>
        </a:p>
      </dgm:t>
    </dgm:pt>
    <dgm:pt modelId="{6E8F0427-4454-4FCF-AFED-3CADED678D66}" type="pres">
      <dgm:prSet presAssocID="{51A8C7AC-00EB-4B44-935B-7C3519FF0AC6}" presName="adorn" presStyleLbl="fgAccFollowNode1" presStyleIdx="0" presStyleCnt="4" custLinFactNeighborX="1003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5000" b="-5000"/>
          </a:stretch>
        </a:blipFill>
      </dgm:spPr>
    </dgm:pt>
    <dgm:pt modelId="{2FC10DD5-C821-416B-8ACA-DE7862E0B749}" type="pres">
      <dgm:prSet presAssocID="{626896D2-9BF1-43A0-859E-40280E403365}" presName="sibTrans" presStyleLbl="sibTrans2D1" presStyleIdx="0" presStyleCnt="0"/>
      <dgm:spPr/>
      <dgm:t>
        <a:bodyPr/>
        <a:lstStyle/>
        <a:p>
          <a:endParaRPr lang="x-none"/>
        </a:p>
      </dgm:t>
    </dgm:pt>
    <dgm:pt modelId="{77C136A9-5E24-4AE2-A098-99717BFE404A}" type="pres">
      <dgm:prSet presAssocID="{E99EB854-3CDF-4D0D-A7CD-E6BCCAD4DFA3}" presName="compNode" presStyleCnt="0"/>
      <dgm:spPr/>
    </dgm:pt>
    <dgm:pt modelId="{5DCCE172-7EAE-4E0B-A7CE-D24A7FE7E532}" type="pres">
      <dgm:prSet presAssocID="{E99EB854-3CDF-4D0D-A7CD-E6BCCAD4DFA3}" presName="childRec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076D3BAA-B7CD-403C-8FB4-2F0B1FDB3D39}" type="pres">
      <dgm:prSet presAssocID="{E99EB854-3CDF-4D0D-A7CD-E6BCCAD4DFA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046C90B4-803E-4560-BFA1-776FF8F09077}" type="pres">
      <dgm:prSet presAssocID="{E99EB854-3CDF-4D0D-A7CD-E6BCCAD4DFA3}" presName="parentRect" presStyleLbl="alignNode1" presStyleIdx="1" presStyleCnt="4"/>
      <dgm:spPr/>
      <dgm:t>
        <a:bodyPr/>
        <a:lstStyle/>
        <a:p>
          <a:endParaRPr lang="x-none"/>
        </a:p>
      </dgm:t>
    </dgm:pt>
    <dgm:pt modelId="{778DD357-2A63-49D3-8110-9B64836E21A9}" type="pres">
      <dgm:prSet presAssocID="{E99EB854-3CDF-4D0D-A7CD-E6BCCAD4DFA3}" presName="adorn" presStyleLbl="fgAccFollow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x-none"/>
        </a:p>
      </dgm:t>
    </dgm:pt>
    <dgm:pt modelId="{8E827AD3-9D45-4D76-AD9E-A5CEE7CE5C64}" type="pres">
      <dgm:prSet presAssocID="{158AD775-D68F-440C-B96B-3BE28FDF9632}" presName="sibTrans" presStyleLbl="sibTrans2D1" presStyleIdx="0" presStyleCnt="0"/>
      <dgm:spPr/>
      <dgm:t>
        <a:bodyPr/>
        <a:lstStyle/>
        <a:p>
          <a:endParaRPr lang="x-none"/>
        </a:p>
      </dgm:t>
    </dgm:pt>
    <dgm:pt modelId="{1A8BA016-4742-46CD-AB69-BC5E55406CC4}" type="pres">
      <dgm:prSet presAssocID="{329F2E6E-9415-4003-8F95-FDFA49EB210E}" presName="compNode" presStyleCnt="0"/>
      <dgm:spPr/>
    </dgm:pt>
    <dgm:pt modelId="{92B5D3E1-6900-4BFA-9994-E4EBA293AB0E}" type="pres">
      <dgm:prSet presAssocID="{329F2E6E-9415-4003-8F95-FDFA49EB210E}" presName="childRect" presStyleLbl="bgAcc1" presStyleIdx="2" presStyleCnt="4" custLinFactX="17519" custLinFactNeighborX="100000" custLinFactNeighborY="5367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0C3A4C8F-A473-4FE1-9B17-AF8C6E92E70C}" type="pres">
      <dgm:prSet presAssocID="{329F2E6E-9415-4003-8F95-FDFA49EB210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2F017ED2-02E0-4AFD-AE8C-C85E76E562D3}" type="pres">
      <dgm:prSet presAssocID="{329F2E6E-9415-4003-8F95-FDFA49EB210E}" presName="parentRect" presStyleLbl="alignNode1" presStyleIdx="2" presStyleCnt="4" custLinFactX="20190" custLinFactNeighborX="100000" custLinFactNeighborY="2080"/>
      <dgm:spPr/>
      <dgm:t>
        <a:bodyPr/>
        <a:lstStyle/>
        <a:p>
          <a:endParaRPr lang="x-none"/>
        </a:p>
      </dgm:t>
    </dgm:pt>
    <dgm:pt modelId="{1DDE4302-B4B5-49D7-8405-E97F26C03C38}" type="pres">
      <dgm:prSet presAssocID="{329F2E6E-9415-4003-8F95-FDFA49EB210E}" presName="adorn" presStyleLbl="fgAccFollowNode1" presStyleIdx="2" presStyleCnt="4" custLinFactX="127548" custLinFactNeighborX="200000" custLinFactNeighborY="-873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x-none"/>
        </a:p>
      </dgm:t>
    </dgm:pt>
    <dgm:pt modelId="{F2B8D48C-4E97-4A46-AF90-9754794B2FE4}" type="pres">
      <dgm:prSet presAssocID="{1D8AAB63-39E8-4A88-81C6-7649AAA24254}" presName="sibTrans" presStyleLbl="sibTrans2D1" presStyleIdx="0" presStyleCnt="0"/>
      <dgm:spPr/>
      <dgm:t>
        <a:bodyPr/>
        <a:lstStyle/>
        <a:p>
          <a:endParaRPr lang="x-none"/>
        </a:p>
      </dgm:t>
    </dgm:pt>
    <dgm:pt modelId="{E830087E-9F4A-49DF-8B38-466839C2AAE2}" type="pres">
      <dgm:prSet presAssocID="{87C1C11D-4948-4409-9031-E8C3DF3EB312}" presName="compNode" presStyleCnt="0"/>
      <dgm:spPr/>
    </dgm:pt>
    <dgm:pt modelId="{C6399240-3166-4CCE-ADA5-176A43809C82}" type="pres">
      <dgm:prSet presAssocID="{87C1C11D-4948-4409-9031-E8C3DF3EB312}" presName="childRect" presStyleLbl="bgAcc1" presStyleIdx="3" presStyleCnt="4" custLinFactX="-21526" custLinFactNeighborX="-100000" custLinFactNeighborY="1790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2070E785-AFDA-4076-BDCC-1F43B1A6186E}" type="pres">
      <dgm:prSet presAssocID="{87C1C11D-4948-4409-9031-E8C3DF3EB31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E5E4FBAB-5875-4796-8DF8-3534D07C5CBE}" type="pres">
      <dgm:prSet presAssocID="{87C1C11D-4948-4409-9031-E8C3DF3EB312}" presName="parentRect" presStyleLbl="alignNode1" presStyleIdx="3" presStyleCnt="4" custLinFactX="-21524" custLinFactNeighborX="-100000" custLinFactNeighborY="6240"/>
      <dgm:spPr/>
      <dgm:t>
        <a:bodyPr/>
        <a:lstStyle/>
        <a:p>
          <a:endParaRPr lang="x-none"/>
        </a:p>
      </dgm:t>
    </dgm:pt>
    <dgm:pt modelId="{20C21B4A-C9EF-46C8-BA03-FC81C6DBE386}" type="pres">
      <dgm:prSet presAssocID="{87C1C11D-4948-4409-9031-E8C3DF3EB312}" presName="adorn" presStyleLbl="fgAccFollowNode1" presStyleIdx="3" presStyleCnt="4" custLinFactX="-170109" custLinFactNeighborX="-200000" custLinFactNeighborY="-572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82560D54-DE7F-4790-98E3-849CDF663D5B}" srcId="{26643F5C-ACDA-4545-9248-5CEB298D71AE}" destId="{E99EB854-3CDF-4D0D-A7CD-E6BCCAD4DFA3}" srcOrd="1" destOrd="0" parTransId="{FDCC4327-9BA8-4997-816B-51A021488583}" sibTransId="{158AD775-D68F-440C-B96B-3BE28FDF9632}"/>
    <dgm:cxn modelId="{E638677B-EA96-4552-80BF-A81C82B2CCD0}" srcId="{26643F5C-ACDA-4545-9248-5CEB298D71AE}" destId="{87C1C11D-4948-4409-9031-E8C3DF3EB312}" srcOrd="3" destOrd="0" parTransId="{223FF724-2421-482B-A897-AC7CA39CADD1}" sibTransId="{4006AB69-6446-4B4B-8F93-263FF21B1B8B}"/>
    <dgm:cxn modelId="{A35CD134-B773-4898-AB3D-9F15B91615DB}" type="presOf" srcId="{158AD775-D68F-440C-B96B-3BE28FDF9632}" destId="{8E827AD3-9D45-4D76-AD9E-A5CEE7CE5C64}" srcOrd="0" destOrd="0" presId="urn:microsoft.com/office/officeart/2005/8/layout/bList2#1"/>
    <dgm:cxn modelId="{28C9502A-A8EF-436F-B0AA-66F0CCAB0040}" srcId="{87C1C11D-4948-4409-9031-E8C3DF3EB312}" destId="{33040948-D9D6-4B1B-8CDF-817B983393C3}" srcOrd="0" destOrd="0" parTransId="{79A29F7C-C036-4E98-A763-03C5DEAD42CF}" sibTransId="{25658BAF-BA52-4188-B833-8DDD217666C4}"/>
    <dgm:cxn modelId="{33469115-4BD9-4596-BE67-2A894D69276C}" type="presOf" srcId="{33040948-D9D6-4B1B-8CDF-817B983393C3}" destId="{C6399240-3166-4CCE-ADA5-176A43809C82}" srcOrd="0" destOrd="0" presId="urn:microsoft.com/office/officeart/2005/8/layout/bList2#1"/>
    <dgm:cxn modelId="{4CF5DE01-4D1E-48EC-B9BC-4B867B21659F}" type="presOf" srcId="{51A8C7AC-00EB-4B44-935B-7C3519FF0AC6}" destId="{370B3A83-7DBF-43F1-8887-7913CC4C20F9}" srcOrd="0" destOrd="0" presId="urn:microsoft.com/office/officeart/2005/8/layout/bList2#1"/>
    <dgm:cxn modelId="{3ECB48E8-6B4E-40B2-834A-72C0A1FE56B7}" srcId="{26643F5C-ACDA-4545-9248-5CEB298D71AE}" destId="{51A8C7AC-00EB-4B44-935B-7C3519FF0AC6}" srcOrd="0" destOrd="0" parTransId="{B6695E23-4983-4367-B2DF-E5AB7D292BB0}" sibTransId="{626896D2-9BF1-43A0-859E-40280E403365}"/>
    <dgm:cxn modelId="{D358A82A-6E83-4D31-A6C7-CB39BF90CDCC}" type="presOf" srcId="{8ADF121B-739D-425F-B059-A3CBE89477ED}" destId="{92B5D3E1-6900-4BFA-9994-E4EBA293AB0E}" srcOrd="0" destOrd="0" presId="urn:microsoft.com/office/officeart/2005/8/layout/bList2#1"/>
    <dgm:cxn modelId="{9D1D5A49-863B-4951-BE3E-1880C80F2FE8}" type="presOf" srcId="{329F2E6E-9415-4003-8F95-FDFA49EB210E}" destId="{0C3A4C8F-A473-4FE1-9B17-AF8C6E92E70C}" srcOrd="0" destOrd="0" presId="urn:microsoft.com/office/officeart/2005/8/layout/bList2#1"/>
    <dgm:cxn modelId="{6395415F-D711-44F1-9AB3-1B596B78BA25}" type="presOf" srcId="{329F2E6E-9415-4003-8F95-FDFA49EB210E}" destId="{2F017ED2-02E0-4AFD-AE8C-C85E76E562D3}" srcOrd="1" destOrd="0" presId="urn:microsoft.com/office/officeart/2005/8/layout/bList2#1"/>
    <dgm:cxn modelId="{64A82D77-B9E6-4B6F-9CA6-36EA8050F2E7}" type="presOf" srcId="{87C1C11D-4948-4409-9031-E8C3DF3EB312}" destId="{E5E4FBAB-5875-4796-8DF8-3534D07C5CBE}" srcOrd="1" destOrd="0" presId="urn:microsoft.com/office/officeart/2005/8/layout/bList2#1"/>
    <dgm:cxn modelId="{C797E035-2642-4A3B-B034-69B01D56D5B9}" type="presOf" srcId="{A9F5DCB8-6654-4C52-B73D-1A42B05A5C9B}" destId="{5DCCE172-7EAE-4E0B-A7CE-D24A7FE7E532}" srcOrd="0" destOrd="0" presId="urn:microsoft.com/office/officeart/2005/8/layout/bList2#1"/>
    <dgm:cxn modelId="{68564680-DDA6-4F39-B6D1-D224578AA9BE}" type="presOf" srcId="{0ED15D2D-79F4-4C51-A7F1-B17B75C44B4C}" destId="{0E8E5BD8-9A85-458B-B9F9-77277A4C0726}" srcOrd="0" destOrd="0" presId="urn:microsoft.com/office/officeart/2005/8/layout/bList2#1"/>
    <dgm:cxn modelId="{236CE8EF-5E6A-481A-A281-F4E300C8ED81}" type="presOf" srcId="{E99EB854-3CDF-4D0D-A7CD-E6BCCAD4DFA3}" destId="{046C90B4-803E-4560-BFA1-776FF8F09077}" srcOrd="1" destOrd="0" presId="urn:microsoft.com/office/officeart/2005/8/layout/bList2#1"/>
    <dgm:cxn modelId="{F7CE3770-B54A-49A0-B144-743D480C8D66}" type="presOf" srcId="{26643F5C-ACDA-4545-9248-5CEB298D71AE}" destId="{457C028E-5C8F-4833-A41A-2C39D6AD7379}" srcOrd="0" destOrd="0" presId="urn:microsoft.com/office/officeart/2005/8/layout/bList2#1"/>
    <dgm:cxn modelId="{B20FAC40-2B00-4312-905A-32468C1E327D}" type="presOf" srcId="{1D8AAB63-39E8-4A88-81C6-7649AAA24254}" destId="{F2B8D48C-4E97-4A46-AF90-9754794B2FE4}" srcOrd="0" destOrd="0" presId="urn:microsoft.com/office/officeart/2005/8/layout/bList2#1"/>
    <dgm:cxn modelId="{EAD71D91-09C7-4B86-8044-ECF46C722EDE}" srcId="{329F2E6E-9415-4003-8F95-FDFA49EB210E}" destId="{8ADF121B-739D-425F-B059-A3CBE89477ED}" srcOrd="0" destOrd="0" parTransId="{FFCA170D-B3C7-445E-9CEC-7D5BC065FAB8}" sibTransId="{4DF3E9AA-2CFD-447B-B632-A6230A7DF9AD}"/>
    <dgm:cxn modelId="{2B982CE0-4B37-4684-81D9-ADC2BB456691}" srcId="{26643F5C-ACDA-4545-9248-5CEB298D71AE}" destId="{329F2E6E-9415-4003-8F95-FDFA49EB210E}" srcOrd="2" destOrd="0" parTransId="{6BEB60FA-382D-4661-9B9E-3233960DA78A}" sibTransId="{1D8AAB63-39E8-4A88-81C6-7649AAA24254}"/>
    <dgm:cxn modelId="{699C79E2-750C-43A8-B3C3-F8B4E11C51F9}" srcId="{E99EB854-3CDF-4D0D-A7CD-E6BCCAD4DFA3}" destId="{A9F5DCB8-6654-4C52-B73D-1A42B05A5C9B}" srcOrd="0" destOrd="0" parTransId="{8FD9058A-DEC4-4046-9EF1-736543E25C58}" sibTransId="{45C79DEC-838A-4666-A97A-F73C9DA20C40}"/>
    <dgm:cxn modelId="{72B76AD2-BFD8-4371-9ACA-BE65C60F8AA5}" type="presOf" srcId="{626896D2-9BF1-43A0-859E-40280E403365}" destId="{2FC10DD5-C821-416B-8ACA-DE7862E0B749}" srcOrd="0" destOrd="0" presId="urn:microsoft.com/office/officeart/2005/8/layout/bList2#1"/>
    <dgm:cxn modelId="{2009FE65-FB31-4820-82CB-7CC945C8EBAD}" srcId="{51A8C7AC-00EB-4B44-935B-7C3519FF0AC6}" destId="{0ED15D2D-79F4-4C51-A7F1-B17B75C44B4C}" srcOrd="0" destOrd="0" parTransId="{FE14E153-489D-4293-8278-46A03CEA3B07}" sibTransId="{90049248-C4F1-473E-86C2-40C9BAC4129A}"/>
    <dgm:cxn modelId="{A93711E8-0AAE-40C8-AD3D-63BE6055D3F5}" type="presOf" srcId="{51A8C7AC-00EB-4B44-935B-7C3519FF0AC6}" destId="{995748F7-D0C4-4D39-AC3F-F2602238975A}" srcOrd="1" destOrd="0" presId="urn:microsoft.com/office/officeart/2005/8/layout/bList2#1"/>
    <dgm:cxn modelId="{2BAACBB3-0BEE-4083-855C-FC3A2ABA99BE}" type="presOf" srcId="{E99EB854-3CDF-4D0D-A7CD-E6BCCAD4DFA3}" destId="{076D3BAA-B7CD-403C-8FB4-2F0B1FDB3D39}" srcOrd="0" destOrd="0" presId="urn:microsoft.com/office/officeart/2005/8/layout/bList2#1"/>
    <dgm:cxn modelId="{9A84927E-7896-4537-A765-C08506766221}" type="presOf" srcId="{87C1C11D-4948-4409-9031-E8C3DF3EB312}" destId="{2070E785-AFDA-4076-BDCC-1F43B1A6186E}" srcOrd="0" destOrd="0" presId="urn:microsoft.com/office/officeart/2005/8/layout/bList2#1"/>
    <dgm:cxn modelId="{3C145F91-9E86-4415-AD29-A92D13A61ADD}" type="presParOf" srcId="{457C028E-5C8F-4833-A41A-2C39D6AD7379}" destId="{8B311AAF-4A11-4488-AF24-4EC6B32425CA}" srcOrd="0" destOrd="0" presId="urn:microsoft.com/office/officeart/2005/8/layout/bList2#1"/>
    <dgm:cxn modelId="{FAF29042-40B9-4256-AD17-B83AA93CF8D1}" type="presParOf" srcId="{8B311AAF-4A11-4488-AF24-4EC6B32425CA}" destId="{0E8E5BD8-9A85-458B-B9F9-77277A4C0726}" srcOrd="0" destOrd="0" presId="urn:microsoft.com/office/officeart/2005/8/layout/bList2#1"/>
    <dgm:cxn modelId="{6FF76AC4-7604-401A-A80E-D049FBD71E0B}" type="presParOf" srcId="{8B311AAF-4A11-4488-AF24-4EC6B32425CA}" destId="{370B3A83-7DBF-43F1-8887-7913CC4C20F9}" srcOrd="1" destOrd="0" presId="urn:microsoft.com/office/officeart/2005/8/layout/bList2#1"/>
    <dgm:cxn modelId="{FF38F577-713F-4364-BA98-D5A418FB48DF}" type="presParOf" srcId="{8B311AAF-4A11-4488-AF24-4EC6B32425CA}" destId="{995748F7-D0C4-4D39-AC3F-F2602238975A}" srcOrd="2" destOrd="0" presId="urn:microsoft.com/office/officeart/2005/8/layout/bList2#1"/>
    <dgm:cxn modelId="{D96BBA54-E472-466D-BAC6-C7B230169930}" type="presParOf" srcId="{8B311AAF-4A11-4488-AF24-4EC6B32425CA}" destId="{6E8F0427-4454-4FCF-AFED-3CADED678D66}" srcOrd="3" destOrd="0" presId="urn:microsoft.com/office/officeart/2005/8/layout/bList2#1"/>
    <dgm:cxn modelId="{8E9B1337-C1F8-4FB0-9CE1-E7554CA8EF13}" type="presParOf" srcId="{457C028E-5C8F-4833-A41A-2C39D6AD7379}" destId="{2FC10DD5-C821-416B-8ACA-DE7862E0B749}" srcOrd="1" destOrd="0" presId="urn:microsoft.com/office/officeart/2005/8/layout/bList2#1"/>
    <dgm:cxn modelId="{FFF145B0-D0FC-46DB-A2D5-FB6851C411C8}" type="presParOf" srcId="{457C028E-5C8F-4833-A41A-2C39D6AD7379}" destId="{77C136A9-5E24-4AE2-A098-99717BFE404A}" srcOrd="2" destOrd="0" presId="urn:microsoft.com/office/officeart/2005/8/layout/bList2#1"/>
    <dgm:cxn modelId="{F12512F7-2316-4372-99F2-0B7E6F86B781}" type="presParOf" srcId="{77C136A9-5E24-4AE2-A098-99717BFE404A}" destId="{5DCCE172-7EAE-4E0B-A7CE-D24A7FE7E532}" srcOrd="0" destOrd="0" presId="urn:microsoft.com/office/officeart/2005/8/layout/bList2#1"/>
    <dgm:cxn modelId="{74C48920-5E73-4FEB-8222-4561D8CAA3A4}" type="presParOf" srcId="{77C136A9-5E24-4AE2-A098-99717BFE404A}" destId="{076D3BAA-B7CD-403C-8FB4-2F0B1FDB3D39}" srcOrd="1" destOrd="0" presId="urn:microsoft.com/office/officeart/2005/8/layout/bList2#1"/>
    <dgm:cxn modelId="{B0D966F8-AE45-409C-87E4-060FF270FAE4}" type="presParOf" srcId="{77C136A9-5E24-4AE2-A098-99717BFE404A}" destId="{046C90B4-803E-4560-BFA1-776FF8F09077}" srcOrd="2" destOrd="0" presId="urn:microsoft.com/office/officeart/2005/8/layout/bList2#1"/>
    <dgm:cxn modelId="{14C900BB-ACBD-470D-8E6B-DBAC2E92AF1C}" type="presParOf" srcId="{77C136A9-5E24-4AE2-A098-99717BFE404A}" destId="{778DD357-2A63-49D3-8110-9B64836E21A9}" srcOrd="3" destOrd="0" presId="urn:microsoft.com/office/officeart/2005/8/layout/bList2#1"/>
    <dgm:cxn modelId="{930A4383-D45A-4AB5-994C-D72A6BD5C111}" type="presParOf" srcId="{457C028E-5C8F-4833-A41A-2C39D6AD7379}" destId="{8E827AD3-9D45-4D76-AD9E-A5CEE7CE5C64}" srcOrd="3" destOrd="0" presId="urn:microsoft.com/office/officeart/2005/8/layout/bList2#1"/>
    <dgm:cxn modelId="{3EF800EE-480E-4F3B-BC7C-F4CD6950B86D}" type="presParOf" srcId="{457C028E-5C8F-4833-A41A-2C39D6AD7379}" destId="{1A8BA016-4742-46CD-AB69-BC5E55406CC4}" srcOrd="4" destOrd="0" presId="urn:microsoft.com/office/officeart/2005/8/layout/bList2#1"/>
    <dgm:cxn modelId="{AF65BCDF-08B0-411D-A034-AA50FDA9AC69}" type="presParOf" srcId="{1A8BA016-4742-46CD-AB69-BC5E55406CC4}" destId="{92B5D3E1-6900-4BFA-9994-E4EBA293AB0E}" srcOrd="0" destOrd="0" presId="urn:microsoft.com/office/officeart/2005/8/layout/bList2#1"/>
    <dgm:cxn modelId="{E35F10D7-DEF4-4BDC-883F-BF5D91E381CA}" type="presParOf" srcId="{1A8BA016-4742-46CD-AB69-BC5E55406CC4}" destId="{0C3A4C8F-A473-4FE1-9B17-AF8C6E92E70C}" srcOrd="1" destOrd="0" presId="urn:microsoft.com/office/officeart/2005/8/layout/bList2#1"/>
    <dgm:cxn modelId="{FA0F9280-E4D2-4E42-BFBB-41D58C2D3D6C}" type="presParOf" srcId="{1A8BA016-4742-46CD-AB69-BC5E55406CC4}" destId="{2F017ED2-02E0-4AFD-AE8C-C85E76E562D3}" srcOrd="2" destOrd="0" presId="urn:microsoft.com/office/officeart/2005/8/layout/bList2#1"/>
    <dgm:cxn modelId="{0B543396-0FA9-4C7D-AA0A-CAA065EAF143}" type="presParOf" srcId="{1A8BA016-4742-46CD-AB69-BC5E55406CC4}" destId="{1DDE4302-B4B5-49D7-8405-E97F26C03C38}" srcOrd="3" destOrd="0" presId="urn:microsoft.com/office/officeart/2005/8/layout/bList2#1"/>
    <dgm:cxn modelId="{1A8EBE38-F0AF-4741-B2D7-EE7AE5ABEA27}" type="presParOf" srcId="{457C028E-5C8F-4833-A41A-2C39D6AD7379}" destId="{F2B8D48C-4E97-4A46-AF90-9754794B2FE4}" srcOrd="5" destOrd="0" presId="urn:microsoft.com/office/officeart/2005/8/layout/bList2#1"/>
    <dgm:cxn modelId="{9435A90C-326D-4249-ABF6-4231B0FE3BA1}" type="presParOf" srcId="{457C028E-5C8F-4833-A41A-2C39D6AD7379}" destId="{E830087E-9F4A-49DF-8B38-466839C2AAE2}" srcOrd="6" destOrd="0" presId="urn:microsoft.com/office/officeart/2005/8/layout/bList2#1"/>
    <dgm:cxn modelId="{7C449E8A-C81E-4987-BF7C-7725D9A97858}" type="presParOf" srcId="{E830087E-9F4A-49DF-8B38-466839C2AAE2}" destId="{C6399240-3166-4CCE-ADA5-176A43809C82}" srcOrd="0" destOrd="0" presId="urn:microsoft.com/office/officeart/2005/8/layout/bList2#1"/>
    <dgm:cxn modelId="{26C69C93-F0E6-4235-8853-3EA5847095F9}" type="presParOf" srcId="{E830087E-9F4A-49DF-8B38-466839C2AAE2}" destId="{2070E785-AFDA-4076-BDCC-1F43B1A6186E}" srcOrd="1" destOrd="0" presId="urn:microsoft.com/office/officeart/2005/8/layout/bList2#1"/>
    <dgm:cxn modelId="{A313AC89-934C-4811-AEE6-22508AC0E746}" type="presParOf" srcId="{E830087E-9F4A-49DF-8B38-466839C2AAE2}" destId="{E5E4FBAB-5875-4796-8DF8-3534D07C5CBE}" srcOrd="2" destOrd="0" presId="urn:microsoft.com/office/officeart/2005/8/layout/bList2#1"/>
    <dgm:cxn modelId="{C9522A75-349B-4CC1-96F6-DE4C87E73BB1}" type="presParOf" srcId="{E830087E-9F4A-49DF-8B38-466839C2AAE2}" destId="{20C21B4A-C9EF-46C8-BA03-FC81C6DBE386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E5BD8-9A85-458B-B9F9-77277A4C0726}">
      <dsp:nvSpPr>
        <dsp:cNvPr id="0" name=""/>
        <dsp:cNvSpPr/>
      </dsp:nvSpPr>
      <dsp:spPr>
        <a:xfrm>
          <a:off x="171505" y="756922"/>
          <a:ext cx="2043924" cy="1525746"/>
        </a:xfrm>
        <a:prstGeom prst="round2SameRect">
          <a:avLst>
            <a:gd name="adj1" fmla="val 8000"/>
            <a:gd name="adj2" fmla="val 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Apatin</a:t>
          </a:r>
          <a:endParaRPr lang="sr-Latn-R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255" y="792672"/>
        <a:ext cx="1972424" cy="1489996"/>
      </dsp:txXfrm>
    </dsp:sp>
    <dsp:sp modelId="{995748F7-D0C4-4D39-AC3F-F2602238975A}">
      <dsp:nvSpPr>
        <dsp:cNvPr id="0" name=""/>
        <dsp:cNvSpPr/>
      </dsp:nvSpPr>
      <dsp:spPr>
        <a:xfrm>
          <a:off x="149390" y="2266146"/>
          <a:ext cx="2043924" cy="65607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31,9%</a:t>
          </a:r>
          <a:endParaRPr lang="sr-Latn-RS" sz="2800" kern="1200" dirty="0"/>
        </a:p>
      </dsp:txBody>
      <dsp:txXfrm>
        <a:off x="149390" y="2266146"/>
        <a:ext cx="1439383" cy="656070"/>
      </dsp:txXfrm>
    </dsp:sp>
    <dsp:sp modelId="{6E8F0427-4454-4FCF-AFED-3CADED678D66}">
      <dsp:nvSpPr>
        <dsp:cNvPr id="0" name=""/>
        <dsp:cNvSpPr/>
      </dsp:nvSpPr>
      <dsp:spPr>
        <a:xfrm>
          <a:off x="1574775" y="2346416"/>
          <a:ext cx="715373" cy="71537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CCE172-7EAE-4E0B-A7CE-D24A7FE7E532}">
      <dsp:nvSpPr>
        <dsp:cNvPr id="0" name=""/>
        <dsp:cNvSpPr/>
      </dsp:nvSpPr>
      <dsp:spPr>
        <a:xfrm>
          <a:off x="2395569" y="716459"/>
          <a:ext cx="2043924" cy="1525746"/>
        </a:xfrm>
        <a:prstGeom prst="round2SameRect">
          <a:avLst>
            <a:gd name="adj1" fmla="val 8000"/>
            <a:gd name="adj2" fmla="val 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Kula</a:t>
          </a:r>
          <a:endParaRPr lang="sr-Latn-R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1319" y="752209"/>
        <a:ext cx="1972424" cy="1489996"/>
      </dsp:txXfrm>
    </dsp:sp>
    <dsp:sp modelId="{046C90B4-803E-4560-BFA1-776FF8F09077}">
      <dsp:nvSpPr>
        <dsp:cNvPr id="0" name=""/>
        <dsp:cNvSpPr/>
      </dsp:nvSpPr>
      <dsp:spPr>
        <a:xfrm>
          <a:off x="2395569" y="2242205"/>
          <a:ext cx="2043924" cy="65607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17,4%</a:t>
          </a:r>
          <a:endParaRPr lang="sr-Latn-RS" sz="2800" kern="1200" dirty="0"/>
        </a:p>
      </dsp:txBody>
      <dsp:txXfrm>
        <a:off x="2395569" y="2242205"/>
        <a:ext cx="1439383" cy="656070"/>
      </dsp:txXfrm>
    </dsp:sp>
    <dsp:sp modelId="{778DD357-2A63-49D3-8110-9B64836E21A9}">
      <dsp:nvSpPr>
        <dsp:cNvPr id="0" name=""/>
        <dsp:cNvSpPr/>
      </dsp:nvSpPr>
      <dsp:spPr>
        <a:xfrm>
          <a:off x="3892772" y="2346416"/>
          <a:ext cx="715373" cy="71537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5D3E1-6900-4BFA-9994-E4EBA293AB0E}">
      <dsp:nvSpPr>
        <dsp:cNvPr id="0" name=""/>
        <dsp:cNvSpPr/>
      </dsp:nvSpPr>
      <dsp:spPr>
        <a:xfrm>
          <a:off x="7187374" y="798346"/>
          <a:ext cx="2043924" cy="1525746"/>
        </a:xfrm>
        <a:prstGeom prst="round2SameRect">
          <a:avLst>
            <a:gd name="adj1" fmla="val 8000"/>
            <a:gd name="adj2" fmla="val 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Sombor</a:t>
          </a:r>
          <a:endParaRPr lang="sr-Latn-R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23124" y="834096"/>
        <a:ext cx="1972424" cy="1489996"/>
      </dsp:txXfrm>
    </dsp:sp>
    <dsp:sp modelId="{2F017ED2-02E0-4AFD-AE8C-C85E76E562D3}">
      <dsp:nvSpPr>
        <dsp:cNvPr id="0" name=""/>
        <dsp:cNvSpPr/>
      </dsp:nvSpPr>
      <dsp:spPr>
        <a:xfrm>
          <a:off x="7241968" y="2255852"/>
          <a:ext cx="2043924" cy="65607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44,9%</a:t>
          </a:r>
          <a:endParaRPr lang="sr-Latn-RS" sz="2400" kern="1200" dirty="0"/>
        </a:p>
      </dsp:txBody>
      <dsp:txXfrm>
        <a:off x="7241968" y="2255852"/>
        <a:ext cx="1439383" cy="656070"/>
      </dsp:txXfrm>
    </dsp:sp>
    <dsp:sp modelId="{1DDE4302-B4B5-49D7-8405-E97F26C03C38}">
      <dsp:nvSpPr>
        <dsp:cNvPr id="0" name=""/>
        <dsp:cNvSpPr/>
      </dsp:nvSpPr>
      <dsp:spPr>
        <a:xfrm>
          <a:off x="8625769" y="2283943"/>
          <a:ext cx="715373" cy="71537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99240-3166-4CCE-ADA5-176A43809C82}">
      <dsp:nvSpPr>
        <dsp:cNvPr id="0" name=""/>
        <dsp:cNvSpPr/>
      </dsp:nvSpPr>
      <dsp:spPr>
        <a:xfrm>
          <a:off x="4691281" y="743770"/>
          <a:ext cx="2043924" cy="1525746"/>
        </a:xfrm>
        <a:prstGeom prst="round2SameRect">
          <a:avLst>
            <a:gd name="adj1" fmla="val 8000"/>
            <a:gd name="adj2" fmla="val 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Dom zdravlja Odžaci</a:t>
          </a:r>
          <a:endParaRPr lang="sr-Latn-RS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27031" y="779520"/>
        <a:ext cx="1972424" cy="1489996"/>
      </dsp:txXfrm>
    </dsp:sp>
    <dsp:sp modelId="{E5E4FBAB-5875-4796-8DF8-3534D07C5CBE}">
      <dsp:nvSpPr>
        <dsp:cNvPr id="0" name=""/>
        <dsp:cNvSpPr/>
      </dsp:nvSpPr>
      <dsp:spPr>
        <a:xfrm>
          <a:off x="4691322" y="2283144"/>
          <a:ext cx="2043924" cy="65607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5,8%</a:t>
          </a:r>
          <a:endParaRPr lang="sr-Latn-RS" sz="2800" kern="1200" dirty="0"/>
        </a:p>
      </dsp:txBody>
      <dsp:txXfrm>
        <a:off x="4691322" y="2283144"/>
        <a:ext cx="1439383" cy="656070"/>
      </dsp:txXfrm>
    </dsp:sp>
    <dsp:sp modelId="{20C21B4A-C9EF-46C8-BA03-FC81C6DBE386}">
      <dsp:nvSpPr>
        <dsp:cNvPr id="0" name=""/>
        <dsp:cNvSpPr/>
      </dsp:nvSpPr>
      <dsp:spPr>
        <a:xfrm>
          <a:off x="6024721" y="2305476"/>
          <a:ext cx="715373" cy="715373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1836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524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038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487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4268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886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873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873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275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688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417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6343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409" y="301752"/>
            <a:ext cx="9687262" cy="289864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Dečija stomatologija 2018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x-none" dirty="0" smtClean="0"/>
              <a:t>Zadovoljstvo  roditelja, korisnika stomatoloških usluga</a:t>
            </a:r>
          </a:p>
          <a:p>
            <a:pPr algn="ctr"/>
            <a:r>
              <a:rPr lang="x-none" dirty="0" smtClean="0"/>
              <a:t>Zapadno bački </a:t>
            </a:r>
            <a:r>
              <a:rPr lang="x-none" dirty="0"/>
              <a:t>okrug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29641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788" y="578291"/>
            <a:ext cx="1430786" cy="1063037"/>
          </a:xfrm>
          <a:gradFill flip="none" rotWithShape="1">
            <a:gsLst>
              <a:gs pos="76000">
                <a:schemeClr val="accent1">
                  <a:lumMod val="5000"/>
                  <a:lumOff val="95000"/>
                </a:schemeClr>
              </a:gs>
              <a:gs pos="97000">
                <a:schemeClr val="accent5">
                  <a:lumMod val="60000"/>
                  <a:lumOff val="40000"/>
                </a:schemeClr>
              </a:gs>
              <a:gs pos="9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= 69</a:t>
            </a:r>
            <a:b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b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= 31,9%</a:t>
            </a:r>
            <a:b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 =  63,8 %</a:t>
            </a:r>
            <a:endParaRPr 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2586350"/>
              </p:ext>
            </p:extLst>
          </p:nvPr>
        </p:nvGraphicFramePr>
        <p:xfrm>
          <a:off x="2589212" y="2133600"/>
          <a:ext cx="9393521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3190" y="697983"/>
            <a:ext cx="1388078" cy="923330"/>
          </a:xfrm>
          <a:prstGeom prst="rect">
            <a:avLst/>
          </a:prstGeom>
          <a:gradFill>
            <a:gsLst>
              <a:gs pos="90000">
                <a:schemeClr val="accent5">
                  <a:lumMod val="40000"/>
                  <a:lumOff val="60000"/>
                </a:schemeClr>
              </a:gs>
              <a:gs pos="98000">
                <a:schemeClr val="accent4">
                  <a:lumMod val="20000"/>
                  <a:lumOff val="80000"/>
                </a:schemeClr>
              </a:gs>
              <a:gs pos="33000">
                <a:schemeClr val="bg1">
                  <a:lumMod val="95000"/>
                </a:schemeClr>
              </a:gs>
              <a:gs pos="38000">
                <a:schemeClr val="bg1"/>
              </a:gs>
            </a:gsLst>
            <a:path path="circle">
              <a:fillToRect l="50000" t="50000" r="50000" b="50000"/>
            </a:path>
          </a:gradFill>
        </p:spPr>
        <p:txBody>
          <a:bodyPr wrap="square" rtlCol="0">
            <a:spAutoFit/>
          </a:bodyPr>
          <a:lstStyle/>
          <a:p>
            <a:endParaRPr lang="x-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kola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59,4% sss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6462" y="712309"/>
            <a:ext cx="2678938" cy="92333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Materijalno stanje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49,3%osrednjeg mat.stanja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46,42% dobrog mat.stanja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3192" y="461168"/>
            <a:ext cx="3538148" cy="1200329"/>
          </a:xfrm>
          <a:prstGeom prst="rect">
            <a:avLst/>
          </a:prstGeom>
          <a:gradFill flip="none" rotWithShape="1">
            <a:gsLst>
              <a:gs pos="100000">
                <a:schemeClr val="accent5">
                  <a:lumMod val="40000"/>
                  <a:lumOff val="60000"/>
                </a:schemeClr>
              </a:gs>
              <a:gs pos="5000">
                <a:schemeClr val="bg1"/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69,6 %  su sami birali stom.za dete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30,4 % ne zna,kako ga menjati ,ipak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21,7 % je menjalo stomatologa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40,6 %  je duže od 3 god.kod stom.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867" y="2023475"/>
            <a:ext cx="11904133" cy="369332"/>
          </a:xfrm>
          <a:prstGeom prst="rect">
            <a:avLst/>
          </a:prstGeom>
          <a:solidFill>
            <a:srgbClr val="00B0F0">
              <a:alpha val="35000"/>
            </a:srgbClr>
          </a:solidFill>
        </p:spPr>
        <p:txBody>
          <a:bodyPr wrap="square" rtlCol="0">
            <a:spAutoFit/>
          </a:bodyPr>
          <a:lstStyle/>
          <a:p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0775" y="2702859"/>
            <a:ext cx="2394849" cy="256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627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4880187" cy="1101930"/>
          </a:xfrm>
        </p:spPr>
        <p:txBody>
          <a:bodyPr>
            <a:normAutofit fontScale="90000"/>
          </a:bodyPr>
          <a:lstStyle/>
          <a:p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poseta izabranom stomatologu deteta, u protekloj godini i </a:t>
            </a:r>
            <a:b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čekanje na prijem: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3682279"/>
              </p:ext>
            </p:extLst>
          </p:nvPr>
        </p:nvGraphicFramePr>
        <p:xfrm>
          <a:off x="745067" y="1777999"/>
          <a:ext cx="10759546" cy="4487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450786" y="246635"/>
            <a:ext cx="3954929" cy="1200329"/>
          </a:xfrm>
          <a:prstGeom prst="rect">
            <a:avLst/>
          </a:prstGeom>
          <a:gradFill>
            <a:gsLst>
              <a:gs pos="100000">
                <a:schemeClr val="bg1"/>
              </a:gs>
              <a:gs pos="100000">
                <a:schemeClr val="accent5">
                  <a:lumMod val="20000"/>
                  <a:lumOff val="80000"/>
                </a:schemeClr>
              </a:gs>
            </a:gsLst>
            <a:path path="circle">
              <a:fillToRect l="50000" t="50000" r="100000" b="100000"/>
            </a:path>
          </a:gra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x-none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17,4%  čeka na prijem, obično do 3 dana</a:t>
            </a:r>
          </a:p>
          <a:p>
            <a:r>
              <a:rPr lang="x-none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29%    čeka više od tri dana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24,6%  bude istog dana primljeno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26,1%  ne zakazuje</a:t>
            </a:r>
          </a:p>
        </p:txBody>
      </p:sp>
    </p:spTree>
    <p:extLst>
      <p:ext uri="{BB962C8B-B14F-4D97-AF65-F5344CB8AC3E}">
        <p14:creationId xmlns:p14="http://schemas.microsoft.com/office/powerpoint/2010/main" xmlns="" val="6440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553" y="111792"/>
            <a:ext cx="10464800" cy="832513"/>
          </a:xfrm>
          <a:gradFill>
            <a:gsLst>
              <a:gs pos="1300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/>
          </a:bodyPr>
          <a:lstStyle/>
          <a:p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li izabrani stomatolog vašeg deteta, razgovara s vama o sledećim temama: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8246053"/>
              </p:ext>
            </p:extLst>
          </p:nvPr>
        </p:nvGraphicFramePr>
        <p:xfrm>
          <a:off x="750627" y="1224673"/>
          <a:ext cx="10494679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211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667" y="0"/>
            <a:ext cx="4842933" cy="911629"/>
          </a:xfrm>
          <a:gradFill>
            <a:gsLst>
              <a:gs pos="1300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/>
          </a:bodyPr>
          <a:lstStyle/>
          <a:p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Koliko ste saglasni sa sledećim iskazima?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64534720"/>
              </p:ext>
            </p:extLst>
          </p:nvPr>
        </p:nvGraphicFramePr>
        <p:xfrm>
          <a:off x="121024" y="901468"/>
          <a:ext cx="11591364" cy="5272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247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804" y="145838"/>
            <a:ext cx="10430933" cy="704627"/>
          </a:xfrm>
          <a:gradFill>
            <a:gsLst>
              <a:gs pos="1300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/>
          </a:bodyPr>
          <a:lstStyle/>
          <a:p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Koliko se slažete sa iskazima o kvalitetu organizacije stomatološke službe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00260792"/>
              </p:ext>
            </p:extLst>
          </p:nvPr>
        </p:nvGraphicFramePr>
        <p:xfrm>
          <a:off x="363071" y="1083078"/>
          <a:ext cx="11046457" cy="512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9059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254000"/>
            <a:ext cx="10092266" cy="818928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/>
          </a:bodyPr>
          <a:lstStyle/>
          <a:p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Koje usluge stomatološke službe, ste morali platiti? 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6227464"/>
              </p:ext>
            </p:extLst>
          </p:nvPr>
        </p:nvGraphicFramePr>
        <p:xfrm>
          <a:off x="1091821" y="1221728"/>
          <a:ext cx="10071598" cy="4954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778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175" y="600501"/>
            <a:ext cx="3505199" cy="1365250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 fontScale="90000"/>
          </a:bodyPr>
          <a:lstStyle/>
          <a:p>
            <a:r>
              <a:rPr lang="x-none" sz="2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li se u proteklih godinu dana desilo, da niste odveli dete stomatologu, jer niste imali novca?</a:t>
            </a:r>
            <a:endParaRPr lang="x-none" sz="27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3771076"/>
              </p:ext>
            </p:extLst>
          </p:nvPr>
        </p:nvGraphicFramePr>
        <p:xfrm>
          <a:off x="5048605" y="0"/>
          <a:ext cx="675798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73583" y="2364806"/>
            <a:ext cx="3505199" cy="4262436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/>
          <a:lstStyle/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r>
              <a:rPr lang="x-non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=7,2%</a:t>
            </a:r>
          </a:p>
          <a:p>
            <a:r>
              <a:rPr lang="x-non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=82,6%</a:t>
            </a:r>
          </a:p>
          <a:p>
            <a:r>
              <a:rPr lang="x-non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sećam se 8,7%</a:t>
            </a:r>
          </a:p>
          <a:p>
            <a:r>
              <a:rPr lang="x-none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Izostavljen odgovor =1,4%</a:t>
            </a:r>
            <a:endParaRPr lang="x-non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8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0744034">
            <a:off x="4115226" y="2455333"/>
            <a:ext cx="6231041" cy="1695903"/>
          </a:xfrm>
          <a:prstGeom prst="rect">
            <a:avLst/>
          </a:prstGeom>
          <a:gradFill flip="none" rotWithShape="1">
            <a:gsLst>
              <a:gs pos="3500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none" lIns="91440" tIns="45720" rIns="91440" bIns="45720">
            <a:prstTxWarp prst="textWave1">
              <a:avLst>
                <a:gd name="adj1" fmla="val 9985"/>
                <a:gd name="adj2" fmla="val -2719"/>
              </a:avLst>
            </a:prstTxWarp>
            <a:spAutoFit/>
            <a:scene3d>
              <a:camera prst="isometricOffAxis2Left"/>
              <a:lightRig rig="threePt" dir="t"/>
            </a:scene3d>
          </a:bodyPr>
          <a:lstStyle/>
          <a:p>
            <a:pPr algn="ctr"/>
            <a:r>
              <a:rPr lang="x-none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HVALA </a:t>
            </a:r>
            <a:r>
              <a:rPr lang="x-none" sz="5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 pažnji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74507" y="5267823"/>
            <a:ext cx="3930555" cy="830997"/>
          </a:xfrm>
          <a:prstGeom prst="rect">
            <a:avLst/>
          </a:prstGeom>
          <a:gradFill flip="none" rotWithShape="1">
            <a:gsLst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x-none" sz="2400" i="1" dirty="0" smtClean="0">
                <a:solidFill>
                  <a:schemeClr val="accent6">
                    <a:lumMod val="50000"/>
                  </a:schemeClr>
                </a:solidFill>
                <a:latin typeface="Freestyle Script" panose="030804020302050B0404" pitchFamily="66" charset="0"/>
              </a:rPr>
              <a:t>Davorka Bosnic</a:t>
            </a:r>
          </a:p>
          <a:p>
            <a:r>
              <a:rPr lang="x-none" sz="2400" i="1" dirty="0" smtClean="0">
                <a:solidFill>
                  <a:schemeClr val="accent6">
                    <a:lumMod val="50000"/>
                  </a:schemeClr>
                </a:solidFill>
                <a:latin typeface="Freestyle Script" panose="030804020302050B0404" pitchFamily="66" charset="0"/>
              </a:rPr>
              <a:t>Dipl.psiholog ZZJZ Sombor,2019.</a:t>
            </a:r>
            <a:endParaRPr lang="x-none" sz="2400" i="1" dirty="0">
              <a:solidFill>
                <a:schemeClr val="accent6">
                  <a:lumMod val="50000"/>
                </a:schemeClr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151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1069</TotalTime>
  <Words>225</Words>
  <Application>Microsoft Office PowerPoint</Application>
  <PresentationFormat>Custom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Retrospect</vt:lpstr>
      <vt:lpstr>Dečija stomatologija 2018</vt:lpstr>
      <vt:lpstr>N = 69 Pol m = 31,9% ž =  63,8 %</vt:lpstr>
      <vt:lpstr>Broj poseta izabranom stomatologu deteta, u protekloj godini i  čekanje na prijem:</vt:lpstr>
      <vt:lpstr>Da li izabrani stomatolog vašeg deteta, razgovara s vama o sledećim temama:</vt:lpstr>
      <vt:lpstr>Koliko ste saglasni sa sledećim iskazima?</vt:lpstr>
      <vt:lpstr>Koliko se slažete sa iskazima o kvalitetu organizacije stomatološke službe</vt:lpstr>
      <vt:lpstr>Koje usluge stomatološke službe, ste morali platiti? </vt:lpstr>
      <vt:lpstr>Da li se u proteklih godinu dana desilo, da niste odveli dete stomatologu, jer niste imali novca?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Stomatologija dece 2015</dc:title>
  <dc:creator>Korisnik</dc:creator>
  <cp:lastModifiedBy>Jadranka Bosnic</cp:lastModifiedBy>
  <cp:revision>77</cp:revision>
  <dcterms:created xsi:type="dcterms:W3CDTF">2016-02-08T10:19:44Z</dcterms:created>
  <dcterms:modified xsi:type="dcterms:W3CDTF">2019-09-17T06:55:26Z</dcterms:modified>
</cp:coreProperties>
</file>