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style8.xml" ContentType="application/vnd.ms-office.chartstyl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71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veoma nezadovoljan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utisak o proceduri prijema</c:v>
                </c:pt>
                <c:pt idx="1">
                  <c:v>ljubaznost osoblja</c:v>
                </c:pt>
                <c:pt idx="2">
                  <c:v>čekanje na šalteru</c:v>
                </c:pt>
                <c:pt idx="3">
                  <c:v>objašnjenje procedura</c:v>
                </c:pt>
                <c:pt idx="4">
                  <c:v>čekanje na smeštaj u sobu</c:v>
                </c:pt>
                <c:pt idx="5">
                  <c:v>opšti utisak pri otpustu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2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utisak o proceduri prijema</c:v>
                </c:pt>
                <c:pt idx="1">
                  <c:v>ljubaznost osoblja</c:v>
                </c:pt>
                <c:pt idx="2">
                  <c:v>čekanje na šalteru</c:v>
                </c:pt>
                <c:pt idx="3">
                  <c:v>objašnjenje procedura</c:v>
                </c:pt>
                <c:pt idx="4">
                  <c:v>čekanje na smeštaj u sobu</c:v>
                </c:pt>
                <c:pt idx="5">
                  <c:v>opšti utisak pri otpustu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ni-ni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utisak o proceduri prijema</c:v>
                </c:pt>
                <c:pt idx="1">
                  <c:v>ljubaznost osoblja</c:v>
                </c:pt>
                <c:pt idx="2">
                  <c:v>čekanje na šalteru</c:v>
                </c:pt>
                <c:pt idx="3">
                  <c:v>objašnjenje procedura</c:v>
                </c:pt>
                <c:pt idx="4">
                  <c:v>čekanje na smeštaj u sobu</c:v>
                </c:pt>
                <c:pt idx="5">
                  <c:v>opšti utisak pri otpustu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16</c:v>
                </c:pt>
                <c:pt idx="1">
                  <c:v>9</c:v>
                </c:pt>
                <c:pt idx="2">
                  <c:v>19</c:v>
                </c:pt>
                <c:pt idx="3">
                  <c:v>15</c:v>
                </c:pt>
                <c:pt idx="4">
                  <c:v>14</c:v>
                </c:pt>
                <c:pt idx="5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zadovoljan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utisak o proceduri prijema</c:v>
                </c:pt>
                <c:pt idx="1">
                  <c:v>ljubaznost osoblja</c:v>
                </c:pt>
                <c:pt idx="2">
                  <c:v>čekanje na šalteru</c:v>
                </c:pt>
                <c:pt idx="3">
                  <c:v>objašnjenje procedura</c:v>
                </c:pt>
                <c:pt idx="4">
                  <c:v>čekanje na smeštaj u sobu</c:v>
                </c:pt>
                <c:pt idx="5">
                  <c:v>opšti utisak pri otpustu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92</c:v>
                </c:pt>
                <c:pt idx="1">
                  <c:v>71</c:v>
                </c:pt>
                <c:pt idx="2">
                  <c:v>85</c:v>
                </c:pt>
                <c:pt idx="3">
                  <c:v>83</c:v>
                </c:pt>
                <c:pt idx="4">
                  <c:v>86</c:v>
                </c:pt>
                <c:pt idx="5">
                  <c:v>76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veoma zadovoljan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utisak o proceduri prijema</c:v>
                </c:pt>
                <c:pt idx="1">
                  <c:v>ljubaznost osoblja</c:v>
                </c:pt>
                <c:pt idx="2">
                  <c:v>čekanje na šalteru</c:v>
                </c:pt>
                <c:pt idx="3">
                  <c:v>objašnjenje procedura</c:v>
                </c:pt>
                <c:pt idx="4">
                  <c:v>čekanje na smeštaj u sobu</c:v>
                </c:pt>
                <c:pt idx="5">
                  <c:v>opšti utisak pri otpustu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81</c:v>
                </c:pt>
                <c:pt idx="1">
                  <c:v>109</c:v>
                </c:pt>
                <c:pt idx="2">
                  <c:v>78</c:v>
                </c:pt>
                <c:pt idx="3">
                  <c:v>89</c:v>
                </c:pt>
                <c:pt idx="4">
                  <c:v>88</c:v>
                </c:pt>
                <c:pt idx="5">
                  <c:v>97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utisak o proceduri prijema</c:v>
                </c:pt>
                <c:pt idx="1">
                  <c:v>ljubaznost osoblja</c:v>
                </c:pt>
                <c:pt idx="2">
                  <c:v>čekanje na šalteru</c:v>
                </c:pt>
                <c:pt idx="3">
                  <c:v>objašnjenje procedura</c:v>
                </c:pt>
                <c:pt idx="4">
                  <c:v>čekanje na smeštaj u sobu</c:v>
                </c:pt>
                <c:pt idx="5">
                  <c:v>opšti utisak pri otpustu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</c:ser>
        <c:overlap val="100"/>
        <c:axId val="91081344"/>
        <c:axId val="89203072"/>
      </c:barChart>
      <c:catAx>
        <c:axId val="910813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9203072"/>
        <c:crosses val="autoZero"/>
        <c:auto val="1"/>
        <c:lblAlgn val="ctr"/>
        <c:lblOffset val="100"/>
      </c:catAx>
      <c:valAx>
        <c:axId val="892030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8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15875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da li ste upoznati s pravom na saglasnost, za predložene procedure lečenja?</c:v>
                </c:pt>
                <c:pt idx="1">
                  <c:v>sa dužnostima pacijenata na odelenju</c:v>
                </c:pt>
                <c:pt idx="2">
                  <c:v>s načinom prigovora u slučaju nezadovoljstva?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183</c:v>
                </c:pt>
                <c:pt idx="1">
                  <c:v>176</c:v>
                </c:pt>
                <c:pt idx="2">
                  <c:v>166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da li ste upoznati s pravom na saglasnost, za predložene procedure lečenja?</c:v>
                </c:pt>
                <c:pt idx="1">
                  <c:v>sa dužnostima pacijenata na odelenju</c:v>
                </c:pt>
                <c:pt idx="2">
                  <c:v>s načinom prigovora u slučaju nezadovoljstva?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9</c:v>
                </c:pt>
                <c:pt idx="2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da li ste upoznati s pravom na saglasnost, za predložene procedure lečenja?</c:v>
                </c:pt>
                <c:pt idx="1">
                  <c:v>sa dužnostima pacijenata na odelenju</c:v>
                </c:pt>
                <c:pt idx="2">
                  <c:v>s načinom prigovora u slučaju nezadovoljstva?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13</c:v>
                </c:pt>
              </c:numCache>
            </c:numRef>
          </c:val>
        </c:ser>
        <c:overlap val="100"/>
        <c:axId val="91318912"/>
        <c:axId val="91328896"/>
      </c:barChart>
      <c:catAx>
        <c:axId val="913189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328896"/>
        <c:crosses val="autoZero"/>
        <c:auto val="1"/>
        <c:lblAlgn val="ctr"/>
        <c:lblOffset val="100"/>
      </c:catAx>
      <c:valAx>
        <c:axId val="913288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31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292633703511334E-2"/>
          <c:y val="0.92327330582129141"/>
          <c:w val="0.76610450242327921"/>
          <c:h val="6.114380835913437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1165026246719161"/>
          <c:y val="2.9386528348744247E-2"/>
          <c:w val="0.56022736220472458"/>
          <c:h val="0.78664349681596868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veoma nezadovoljni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ljubaznošću medicinskih sestara</c:v>
                </c:pt>
                <c:pt idx="1">
                  <c:v>čekanjem na pomoć, u hitnim slučajevima</c:v>
                </c:pt>
                <c:pt idx="2">
                  <c:v>objašnjenjem testova i tretmana kojim vas podvrgavaju</c:v>
                </c:pt>
                <c:pt idx="3">
                  <c:v>ljubaznošću sestara prema članovima vaše porodice i posetiocima</c:v>
                </c:pt>
                <c:pt idx="4">
                  <c:v>uopšteno gledavši, koliko ste zadovoljni sestrinskom negom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ljubaznošću medicinskih sestara</c:v>
                </c:pt>
                <c:pt idx="1">
                  <c:v>čekanjem na pomoć, u hitnim slučajevima</c:v>
                </c:pt>
                <c:pt idx="2">
                  <c:v>objašnjenjem testova i tretmana kojim vas podvrgavaju</c:v>
                </c:pt>
                <c:pt idx="3">
                  <c:v>ljubaznošću sestara prema članovima vaše porodice i posetiocima</c:v>
                </c:pt>
                <c:pt idx="4">
                  <c:v>uopšteno gledavši, koliko ste zadovoljni sestrinskom negom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ni-ni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dLbls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ljubaznošću medicinskih sestara</c:v>
                </c:pt>
                <c:pt idx="1">
                  <c:v>čekanjem na pomoć, u hitnim slučajevima</c:v>
                </c:pt>
                <c:pt idx="2">
                  <c:v>objašnjenjem testova i tretmana kojim vas podvrgavaju</c:v>
                </c:pt>
                <c:pt idx="3">
                  <c:v>ljubaznošću sestara prema članovima vaše porodice i posetiocima</c:v>
                </c:pt>
                <c:pt idx="4">
                  <c:v>uopšteno gledavši, koliko ste zadovoljni sestrinskom negom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</c:v>
                </c:pt>
                <c:pt idx="1">
                  <c:v>15</c:v>
                </c:pt>
                <c:pt idx="2">
                  <c:v>14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zadovoljni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ljubaznošću medicinskih sestara</c:v>
                </c:pt>
                <c:pt idx="1">
                  <c:v>čekanjem na pomoć, u hitnim slučajevima</c:v>
                </c:pt>
                <c:pt idx="2">
                  <c:v>objašnjenjem testova i tretmana kojim vas podvrgavaju</c:v>
                </c:pt>
                <c:pt idx="3">
                  <c:v>ljubaznošću sestara prema članovima vaše porodice i posetiocima</c:v>
                </c:pt>
                <c:pt idx="4">
                  <c:v>uopšteno gledavši, koliko ste zadovoljni sestrinskom negom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70</c:v>
                </c:pt>
                <c:pt idx="1">
                  <c:v>72</c:v>
                </c:pt>
                <c:pt idx="2">
                  <c:v>78</c:v>
                </c:pt>
                <c:pt idx="3">
                  <c:v>71</c:v>
                </c:pt>
                <c:pt idx="4">
                  <c:v>75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veoma zadovoljni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ljubaznošću medicinskih sestara</c:v>
                </c:pt>
                <c:pt idx="1">
                  <c:v>čekanjem na pomoć, u hitnim slučajevima</c:v>
                </c:pt>
                <c:pt idx="2">
                  <c:v>objašnjenjem testova i tretmana kojim vas podvrgavaju</c:v>
                </c:pt>
                <c:pt idx="3">
                  <c:v>ljubaznošću sestara prema članovima vaše porodice i posetiocima</c:v>
                </c:pt>
                <c:pt idx="4">
                  <c:v>uopšteno gledavši, koliko ste zadovoljni sestrinskom negom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112</c:v>
                </c:pt>
                <c:pt idx="1">
                  <c:v>102</c:v>
                </c:pt>
                <c:pt idx="2">
                  <c:v>97</c:v>
                </c:pt>
                <c:pt idx="3">
                  <c:v>110</c:v>
                </c:pt>
                <c:pt idx="4">
                  <c:v>110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ljubaznošću medicinskih sestara</c:v>
                </c:pt>
                <c:pt idx="1">
                  <c:v>čekanjem na pomoć, u hitnim slučajevima</c:v>
                </c:pt>
                <c:pt idx="2">
                  <c:v>objašnjenjem testova i tretmana kojim vas podvrgavaju</c:v>
                </c:pt>
                <c:pt idx="3">
                  <c:v>ljubaznošću sestara prema članovima vaše porodice i posetiocima</c:v>
                </c:pt>
                <c:pt idx="4">
                  <c:v>uopšteno gledavši, koliko ste zadovoljni sestrinskom negom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</c:ser>
        <c:overlap val="100"/>
        <c:axId val="91593344"/>
        <c:axId val="91603328"/>
      </c:barChart>
      <c:catAx>
        <c:axId val="915933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603328"/>
        <c:crosses val="autoZero"/>
        <c:auto val="1"/>
        <c:lblAlgn val="ctr"/>
        <c:lblOffset val="100"/>
      </c:catAx>
      <c:valAx>
        <c:axId val="916033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59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 w="15875">
      <a:solidFill>
        <a:schemeClr val="accent1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7417514590447393"/>
          <c:y val="3.1480023905814163E-2"/>
          <c:w val="0.52064561432293965"/>
          <c:h val="0.81790319886259433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veoma nezadovoljni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cat>
            <c:strRef>
              <c:f>Sheet1!$A$2:$A$9</c:f>
              <c:strCache>
                <c:ptCount val="8"/>
                <c:pt idx="0">
                  <c:v>spremnost lekara da odgovori na pitanja</c:v>
                </c:pt>
                <c:pt idx="1">
                  <c:v>objašnjenjima procedura, tretmana i rezultata lečenja</c:v>
                </c:pt>
                <c:pt idx="2">
                  <c:v>poštovanjem i ljubaznošću</c:v>
                </c:pt>
                <c:pt idx="3">
                  <c:v>sposobnošću dijagnostikovanja</c:v>
                </c:pt>
                <c:pt idx="4">
                  <c:v>temeljnošću lekara u radu?</c:v>
                </c:pt>
                <c:pt idx="5">
                  <c:v>uspešnošću u lečenju</c:v>
                </c:pt>
                <c:pt idx="6">
                  <c:v>kvalitetom i jasnoćom uputstava pri otpustu</c:v>
                </c:pt>
                <c:pt idx="7">
                  <c:v>ocenite sveukupno zadovoljstvo, dobijenim  uslugama lekara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spremnost lekara da odgovori na pitanja</c:v>
                </c:pt>
                <c:pt idx="1">
                  <c:v>objašnjenjima procedura, tretmana i rezultata lečenja</c:v>
                </c:pt>
                <c:pt idx="2">
                  <c:v>poštovanjem i ljubaznošću</c:v>
                </c:pt>
                <c:pt idx="3">
                  <c:v>sposobnošću dijagnostikovanja</c:v>
                </c:pt>
                <c:pt idx="4">
                  <c:v>temeljnošću lekara u radu?</c:v>
                </c:pt>
                <c:pt idx="5">
                  <c:v>uspešnošću u lečenju</c:v>
                </c:pt>
                <c:pt idx="6">
                  <c:v>kvalitetom i jasnoćom uputstava pri otpustu</c:v>
                </c:pt>
                <c:pt idx="7">
                  <c:v>ocenite sveukupno zadovoljstvo, dobijenim  uslugama lekara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ni-ni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spremnost lekara da odgovori na pitanja</c:v>
                </c:pt>
                <c:pt idx="1">
                  <c:v>objašnjenjima procedura, tretmana i rezultata lečenja</c:v>
                </c:pt>
                <c:pt idx="2">
                  <c:v>poštovanjem i ljubaznošću</c:v>
                </c:pt>
                <c:pt idx="3">
                  <c:v>sposobnošću dijagnostikovanja</c:v>
                </c:pt>
                <c:pt idx="4">
                  <c:v>temeljnošću lekara u radu?</c:v>
                </c:pt>
                <c:pt idx="5">
                  <c:v>uspešnošću u lečenju</c:v>
                </c:pt>
                <c:pt idx="6">
                  <c:v>kvalitetom i jasnoćom uputstava pri otpustu</c:v>
                </c:pt>
                <c:pt idx="7">
                  <c:v>ocenite sveukupno zadovoljstvo, dobijenim  uslugama lekara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17</c:v>
                </c:pt>
                <c:pt idx="1">
                  <c:v>20</c:v>
                </c:pt>
                <c:pt idx="2">
                  <c:v>13</c:v>
                </c:pt>
                <c:pt idx="3">
                  <c:v>16</c:v>
                </c:pt>
                <c:pt idx="4">
                  <c:v>16</c:v>
                </c:pt>
                <c:pt idx="5">
                  <c:v>18</c:v>
                </c:pt>
                <c:pt idx="6">
                  <c:v>18</c:v>
                </c:pt>
                <c:pt idx="7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zadovoljni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spremnost lekara da odgovori na pitanja</c:v>
                </c:pt>
                <c:pt idx="1">
                  <c:v>objašnjenjima procedura, tretmana i rezultata lečenja</c:v>
                </c:pt>
                <c:pt idx="2">
                  <c:v>poštovanjem i ljubaznošću</c:v>
                </c:pt>
                <c:pt idx="3">
                  <c:v>sposobnošću dijagnostikovanja</c:v>
                </c:pt>
                <c:pt idx="4">
                  <c:v>temeljnošću lekara u radu?</c:v>
                </c:pt>
                <c:pt idx="5">
                  <c:v>uspešnošću u lečenju</c:v>
                </c:pt>
                <c:pt idx="6">
                  <c:v>kvalitetom i jasnoćom uputstava pri otpustu</c:v>
                </c:pt>
                <c:pt idx="7">
                  <c:v>ocenite sveukupno zadovoljstvo, dobijenim  uslugama lekara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92</c:v>
                </c:pt>
                <c:pt idx="1">
                  <c:v>92</c:v>
                </c:pt>
                <c:pt idx="2">
                  <c:v>88</c:v>
                </c:pt>
                <c:pt idx="3">
                  <c:v>93</c:v>
                </c:pt>
                <c:pt idx="4">
                  <c:v>83</c:v>
                </c:pt>
                <c:pt idx="5">
                  <c:v>84</c:v>
                </c:pt>
                <c:pt idx="6">
                  <c:v>87</c:v>
                </c:pt>
                <c:pt idx="7">
                  <c:v>83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veoma zadovoljni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spremnost lekara da odgovori na pitanja</c:v>
                </c:pt>
                <c:pt idx="1">
                  <c:v>objašnjenjima procedura, tretmana i rezultata lečenja</c:v>
                </c:pt>
                <c:pt idx="2">
                  <c:v>poštovanjem i ljubaznošću</c:v>
                </c:pt>
                <c:pt idx="3">
                  <c:v>sposobnošću dijagnostikovanja</c:v>
                </c:pt>
                <c:pt idx="4">
                  <c:v>temeljnošću lekara u radu?</c:v>
                </c:pt>
                <c:pt idx="5">
                  <c:v>uspešnošću u lečenju</c:v>
                </c:pt>
                <c:pt idx="6">
                  <c:v>kvalitetom i jasnoćom uputstava pri otpustu</c:v>
                </c:pt>
                <c:pt idx="7">
                  <c:v>ocenite sveukupno zadovoljstvo, dobijenim  uslugama lekara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74</c:v>
                </c:pt>
                <c:pt idx="1">
                  <c:v>70</c:v>
                </c:pt>
                <c:pt idx="2">
                  <c:v>84</c:v>
                </c:pt>
                <c:pt idx="3">
                  <c:v>77</c:v>
                </c:pt>
                <c:pt idx="4">
                  <c:v>84</c:v>
                </c:pt>
                <c:pt idx="5">
                  <c:v>81</c:v>
                </c:pt>
                <c:pt idx="6">
                  <c:v>78</c:v>
                </c:pt>
                <c:pt idx="7">
                  <c:v>86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spremnost lekara da odgovori na pitanja</c:v>
                </c:pt>
                <c:pt idx="1">
                  <c:v>objašnjenjima procedura, tretmana i rezultata lečenja</c:v>
                </c:pt>
                <c:pt idx="2">
                  <c:v>poštovanjem i ljubaznošću</c:v>
                </c:pt>
                <c:pt idx="3">
                  <c:v>sposobnošću dijagnostikovanja</c:v>
                </c:pt>
                <c:pt idx="4">
                  <c:v>temeljnošću lekara u radu?</c:v>
                </c:pt>
                <c:pt idx="5">
                  <c:v>uspešnošću u lečenju</c:v>
                </c:pt>
                <c:pt idx="6">
                  <c:v>kvalitetom i jasnoćom uputstava pri otpustu</c:v>
                </c:pt>
                <c:pt idx="7">
                  <c:v>ocenite sveukupno zadovoljstvo, dobijenim  uslugama lekara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9</c:v>
                </c:pt>
                <c:pt idx="1">
                  <c:v>11</c:v>
                </c:pt>
                <c:pt idx="2">
                  <c:v>9</c:v>
                </c:pt>
                <c:pt idx="3">
                  <c:v>8</c:v>
                </c:pt>
                <c:pt idx="4">
                  <c:v>10</c:v>
                </c:pt>
                <c:pt idx="5">
                  <c:v>9</c:v>
                </c:pt>
                <c:pt idx="6">
                  <c:v>10</c:v>
                </c:pt>
                <c:pt idx="7">
                  <c:v>9</c:v>
                </c:pt>
              </c:numCache>
            </c:numRef>
          </c:val>
        </c:ser>
        <c:overlap val="100"/>
        <c:axId val="91712128"/>
        <c:axId val="91726208"/>
      </c:barChart>
      <c:catAx>
        <c:axId val="917121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726208"/>
        <c:crosses val="autoZero"/>
        <c:auto val="1"/>
        <c:lblAlgn val="ctr"/>
        <c:lblOffset val="100"/>
      </c:catAx>
      <c:valAx>
        <c:axId val="917262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7121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128691168351993E-3"/>
          <c:y val="0.91826153200634208"/>
          <c:w val="0.95318814314877331"/>
          <c:h val="5.735257459899691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 w="15875">
      <a:solidFill>
        <a:schemeClr val="accent1"/>
      </a:solidFill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3054031993779894"/>
          <c:y val="2.3559060114862033E-2"/>
          <c:w val="0.74574535542804798"/>
          <c:h val="0.84953987817132082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veoma nezadovoljni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laboratorijskim uslugama</c:v>
                </c:pt>
                <c:pt idx="1">
                  <c:v>kardiologijom</c:v>
                </c:pt>
                <c:pt idx="2">
                  <c:v>radiologijom</c:v>
                </c:pt>
                <c:pt idx="3">
                  <c:v>fizikalnom terapijom</c:v>
                </c:pt>
                <c:pt idx="4">
                  <c:v>sveukupno zadovoljstvo dijagnostikom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laboratorijskim uslugama</c:v>
                </c:pt>
                <c:pt idx="1">
                  <c:v>kardiologijom</c:v>
                </c:pt>
                <c:pt idx="2">
                  <c:v>radiologijom</c:v>
                </c:pt>
                <c:pt idx="3">
                  <c:v>fizikalnom terapijom</c:v>
                </c:pt>
                <c:pt idx="4">
                  <c:v>sveukupno zadovoljstvo dijagnostikom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ni-ni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laboratorijskim uslugama</c:v>
                </c:pt>
                <c:pt idx="1">
                  <c:v>kardiologijom</c:v>
                </c:pt>
                <c:pt idx="2">
                  <c:v>radiologijom</c:v>
                </c:pt>
                <c:pt idx="3">
                  <c:v>fizikalnom terapijom</c:v>
                </c:pt>
                <c:pt idx="4">
                  <c:v>sveukupno zadovoljstvo dijagnostikom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20</c:v>
                </c:pt>
                <c:pt idx="2">
                  <c:v>20</c:v>
                </c:pt>
                <c:pt idx="3">
                  <c:v>17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zadovoljni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laboratorijskim uslugama</c:v>
                </c:pt>
                <c:pt idx="1">
                  <c:v>kardiologijom</c:v>
                </c:pt>
                <c:pt idx="2">
                  <c:v>radiologijom</c:v>
                </c:pt>
                <c:pt idx="3">
                  <c:v>fizikalnom terapijom</c:v>
                </c:pt>
                <c:pt idx="4">
                  <c:v>sveukupno zadovoljstvo dijagnostikom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68</c:v>
                </c:pt>
                <c:pt idx="1">
                  <c:v>43</c:v>
                </c:pt>
                <c:pt idx="2">
                  <c:v>37</c:v>
                </c:pt>
                <c:pt idx="3">
                  <c:v>43</c:v>
                </c:pt>
                <c:pt idx="4">
                  <c:v>66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veoma zadovoljni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laboratorijskim uslugama</c:v>
                </c:pt>
                <c:pt idx="1">
                  <c:v>kardiologijom</c:v>
                </c:pt>
                <c:pt idx="2">
                  <c:v>radiologijom</c:v>
                </c:pt>
                <c:pt idx="3">
                  <c:v>fizikalnom terapijom</c:v>
                </c:pt>
                <c:pt idx="4">
                  <c:v>sveukupno zadovoljstvo dijagnostikom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67</c:v>
                </c:pt>
                <c:pt idx="1">
                  <c:v>45</c:v>
                </c:pt>
                <c:pt idx="2">
                  <c:v>46</c:v>
                </c:pt>
                <c:pt idx="3">
                  <c:v>53</c:v>
                </c:pt>
                <c:pt idx="4">
                  <c:v>72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nisam koristio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laboratorijskim uslugama</c:v>
                </c:pt>
                <c:pt idx="1">
                  <c:v>kardiologijom</c:v>
                </c:pt>
                <c:pt idx="2">
                  <c:v>radiologijom</c:v>
                </c:pt>
                <c:pt idx="3">
                  <c:v>fizikalnom terapijom</c:v>
                </c:pt>
                <c:pt idx="4">
                  <c:v>sveukupno zadovoljstvo dijagnostikom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29</c:v>
                </c:pt>
                <c:pt idx="1">
                  <c:v>68</c:v>
                </c:pt>
                <c:pt idx="2">
                  <c:v>77</c:v>
                </c:pt>
                <c:pt idx="3">
                  <c:v>60</c:v>
                </c:pt>
                <c:pt idx="4">
                  <c:v>24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laboratorijskim uslugama</c:v>
                </c:pt>
                <c:pt idx="1">
                  <c:v>kardiologijom</c:v>
                </c:pt>
                <c:pt idx="2">
                  <c:v>radiologijom</c:v>
                </c:pt>
                <c:pt idx="3">
                  <c:v>fizikalnom terapijom</c:v>
                </c:pt>
                <c:pt idx="4">
                  <c:v>sveukupno zadovoljstvo dijagnostikom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14</c:v>
                </c:pt>
                <c:pt idx="1">
                  <c:v>19</c:v>
                </c:pt>
                <c:pt idx="2">
                  <c:v>15</c:v>
                </c:pt>
                <c:pt idx="3">
                  <c:v>23</c:v>
                </c:pt>
                <c:pt idx="4">
                  <c:v>14</c:v>
                </c:pt>
              </c:numCache>
            </c:numRef>
          </c:val>
        </c:ser>
        <c:overlap val="100"/>
        <c:axId val="91893120"/>
        <c:axId val="91903104"/>
      </c:barChart>
      <c:catAx>
        <c:axId val="918931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903104"/>
        <c:crosses val="autoZero"/>
        <c:auto val="1"/>
        <c:lblAlgn val="ctr"/>
        <c:lblOffset val="100"/>
      </c:catAx>
      <c:valAx>
        <c:axId val="919031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89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344570037538584E-2"/>
          <c:y val="0.93591953413333062"/>
          <c:w val="0.89999995283608436"/>
          <c:h val="6.303260285235433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 w="15875">
      <a:solidFill>
        <a:schemeClr val="accent1"/>
      </a:solidFill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veoma nezadovoljni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zad.vremenom serviranja hrane</c:v>
                </c:pt>
                <c:pt idx="1">
                  <c:v>načinom serviranja hrane</c:v>
                </c:pt>
                <c:pt idx="2">
                  <c:v>zadovoljstvo ukusom hrane</c:v>
                </c:pt>
                <c:pt idx="3">
                  <c:v>temperaturom hrane</c:v>
                </c:pt>
                <c:pt idx="4">
                  <c:v>zadovoljstvo  količinom dobijenih obroka</c:v>
                </c:pt>
                <c:pt idx="5">
                  <c:v>zadovoljstvo raznovrsnošću hrane</c:v>
                </c:pt>
                <c:pt idx="6">
                  <c:v>zadovoljstvo adekvatnošću i poštovanjem propisane dijete</c:v>
                </c:pt>
                <c:pt idx="7">
                  <c:v>uopšteno, zadovoljstvo korisnicima bolničkom ishranom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2">
                  <c:v>2</c:v>
                </c:pt>
                <c:pt idx="5">
                  <c:v>2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zad.vremenom serviranja hrane</c:v>
                </c:pt>
                <c:pt idx="1">
                  <c:v>načinom serviranja hrane</c:v>
                </c:pt>
                <c:pt idx="2">
                  <c:v>zadovoljstvo ukusom hrane</c:v>
                </c:pt>
                <c:pt idx="3">
                  <c:v>temperaturom hrane</c:v>
                </c:pt>
                <c:pt idx="4">
                  <c:v>zadovoljstvo  količinom dobijenih obroka</c:v>
                </c:pt>
                <c:pt idx="5">
                  <c:v>zadovoljstvo raznovrsnošću hrane</c:v>
                </c:pt>
                <c:pt idx="6">
                  <c:v>zadovoljstvo adekvatnošću i poštovanjem propisane dijete</c:v>
                </c:pt>
                <c:pt idx="7">
                  <c:v>uopšteno, zadovoljstvo korisnicima bolničkom ishranom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ni-ni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zad.vremenom serviranja hrane</c:v>
                </c:pt>
                <c:pt idx="1">
                  <c:v>načinom serviranja hrane</c:v>
                </c:pt>
                <c:pt idx="2">
                  <c:v>zadovoljstvo ukusom hrane</c:v>
                </c:pt>
                <c:pt idx="3">
                  <c:v>temperaturom hrane</c:v>
                </c:pt>
                <c:pt idx="4">
                  <c:v>zadovoljstvo  količinom dobijenih obroka</c:v>
                </c:pt>
                <c:pt idx="5">
                  <c:v>zadovoljstvo raznovrsnošću hrane</c:v>
                </c:pt>
                <c:pt idx="6">
                  <c:v>zadovoljstvo adekvatnošću i poštovanjem propisane dijete</c:v>
                </c:pt>
                <c:pt idx="7">
                  <c:v>uopšteno, zadovoljstvo korisnicima bolničkom ishranom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24</c:v>
                </c:pt>
                <c:pt idx="1">
                  <c:v>31</c:v>
                </c:pt>
                <c:pt idx="2">
                  <c:v>34</c:v>
                </c:pt>
                <c:pt idx="3">
                  <c:v>35</c:v>
                </c:pt>
                <c:pt idx="4">
                  <c:v>25</c:v>
                </c:pt>
                <c:pt idx="5">
                  <c:v>35</c:v>
                </c:pt>
                <c:pt idx="6">
                  <c:v>33</c:v>
                </c:pt>
                <c:pt idx="7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zadovoljni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zad.vremenom serviranja hrane</c:v>
                </c:pt>
                <c:pt idx="1">
                  <c:v>načinom serviranja hrane</c:v>
                </c:pt>
                <c:pt idx="2">
                  <c:v>zadovoljstvo ukusom hrane</c:v>
                </c:pt>
                <c:pt idx="3">
                  <c:v>temperaturom hrane</c:v>
                </c:pt>
                <c:pt idx="4">
                  <c:v>zadovoljstvo  količinom dobijenih obroka</c:v>
                </c:pt>
                <c:pt idx="5">
                  <c:v>zadovoljstvo raznovrsnošću hrane</c:v>
                </c:pt>
                <c:pt idx="6">
                  <c:v>zadovoljstvo adekvatnošću i poštovanjem propisane dijete</c:v>
                </c:pt>
                <c:pt idx="7">
                  <c:v>uopšteno, zadovoljstvo korisnicima bolničkom ishranom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109</c:v>
                </c:pt>
                <c:pt idx="1">
                  <c:v>102</c:v>
                </c:pt>
                <c:pt idx="2">
                  <c:v>106</c:v>
                </c:pt>
                <c:pt idx="3">
                  <c:v>102</c:v>
                </c:pt>
                <c:pt idx="4">
                  <c:v>105</c:v>
                </c:pt>
                <c:pt idx="5">
                  <c:v>98</c:v>
                </c:pt>
                <c:pt idx="6">
                  <c:v>100</c:v>
                </c:pt>
                <c:pt idx="7">
                  <c:v>101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veoma zadovoljni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zad.vremenom serviranja hrane</c:v>
                </c:pt>
                <c:pt idx="1">
                  <c:v>načinom serviranja hrane</c:v>
                </c:pt>
                <c:pt idx="2">
                  <c:v>zadovoljstvo ukusom hrane</c:v>
                </c:pt>
                <c:pt idx="3">
                  <c:v>temperaturom hrane</c:v>
                </c:pt>
                <c:pt idx="4">
                  <c:v>zadovoljstvo  količinom dobijenih obroka</c:v>
                </c:pt>
                <c:pt idx="5">
                  <c:v>zadovoljstvo raznovrsnošću hrane</c:v>
                </c:pt>
                <c:pt idx="6">
                  <c:v>zadovoljstvo adekvatnošću i poštovanjem propisane dijete</c:v>
                </c:pt>
                <c:pt idx="7">
                  <c:v>uopšteno, zadovoljstvo korisnicima bolničkom ishranom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51</c:v>
                </c:pt>
                <c:pt idx="1">
                  <c:v>46</c:v>
                </c:pt>
                <c:pt idx="2">
                  <c:v>37</c:v>
                </c:pt>
                <c:pt idx="3">
                  <c:v>42</c:v>
                </c:pt>
                <c:pt idx="4">
                  <c:v>45</c:v>
                </c:pt>
                <c:pt idx="5">
                  <c:v>41</c:v>
                </c:pt>
                <c:pt idx="6">
                  <c:v>42</c:v>
                </c:pt>
                <c:pt idx="7">
                  <c:v>48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zad.vremenom serviranja hrane</c:v>
                </c:pt>
                <c:pt idx="1">
                  <c:v>načinom serviranja hrane</c:v>
                </c:pt>
                <c:pt idx="2">
                  <c:v>zadovoljstvo ukusom hrane</c:v>
                </c:pt>
                <c:pt idx="3">
                  <c:v>temperaturom hrane</c:v>
                </c:pt>
                <c:pt idx="4">
                  <c:v>zadovoljstvo  količinom dobijenih obroka</c:v>
                </c:pt>
                <c:pt idx="5">
                  <c:v>zadovoljstvo raznovrsnošću hrane</c:v>
                </c:pt>
                <c:pt idx="6">
                  <c:v>zadovoljstvo adekvatnošću i poštovanjem propisane dijete</c:v>
                </c:pt>
                <c:pt idx="7">
                  <c:v>uopšteno, zadovoljstvo korisnicima bolničkom ishranom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8</c:v>
                </c:pt>
                <c:pt idx="1">
                  <c:v>13</c:v>
                </c:pt>
                <c:pt idx="2">
                  <c:v>11</c:v>
                </c:pt>
                <c:pt idx="3">
                  <c:v>12</c:v>
                </c:pt>
                <c:pt idx="4">
                  <c:v>14</c:v>
                </c:pt>
                <c:pt idx="5">
                  <c:v>13</c:v>
                </c:pt>
                <c:pt idx="6">
                  <c:v>15</c:v>
                </c:pt>
                <c:pt idx="7">
                  <c:v>14</c:v>
                </c:pt>
              </c:numCache>
            </c:numRef>
          </c:val>
        </c:ser>
        <c:overlap val="100"/>
        <c:axId val="92562944"/>
        <c:axId val="92564480"/>
      </c:barChart>
      <c:catAx>
        <c:axId val="925629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2564480"/>
        <c:crosses val="autoZero"/>
        <c:auto val="1"/>
        <c:lblAlgn val="ctr"/>
        <c:lblOffset val="100"/>
      </c:catAx>
      <c:valAx>
        <c:axId val="925644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256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871957181822862E-2"/>
          <c:y val="0.93284241486104025"/>
          <c:w val="0.90974355484016733"/>
          <c:h val="5.242461728119129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 w="15875">
      <a:solidFill>
        <a:schemeClr val="accent1"/>
      </a:solidFill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veoma nezadovoljni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zadovoljstvo udobnošću kreveta</c:v>
                </c:pt>
                <c:pt idx="1">
                  <c:v>čistoćom sobe</c:v>
                </c:pt>
                <c:pt idx="2">
                  <c:v>sobnom temperaturom</c:v>
                </c:pt>
                <c:pt idx="3">
                  <c:v>zadovoljstvo opremljenošću sobe</c:v>
                </c:pt>
                <c:pt idx="4">
                  <c:v>higijenom toaleta</c:v>
                </c:pt>
                <c:pt idx="5">
                  <c:v>uopšteno, zadovoljstvo bolničkim smeštajem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zadovoljstvo udobnošću kreveta</c:v>
                </c:pt>
                <c:pt idx="1">
                  <c:v>čistoćom sobe</c:v>
                </c:pt>
                <c:pt idx="2">
                  <c:v>sobnom temperaturom</c:v>
                </c:pt>
                <c:pt idx="3">
                  <c:v>zadovoljstvo opremljenošću sobe</c:v>
                </c:pt>
                <c:pt idx="4">
                  <c:v>higijenom toaleta</c:v>
                </c:pt>
                <c:pt idx="5">
                  <c:v>uopšteno, zadovoljstvo bolničkim smeštajem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21</c:v>
                </c:pt>
                <c:pt idx="1">
                  <c:v>3</c:v>
                </c:pt>
                <c:pt idx="2">
                  <c:v>5</c:v>
                </c:pt>
                <c:pt idx="3">
                  <c:v>13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ni-ni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zadovoljstvo udobnošću kreveta</c:v>
                </c:pt>
                <c:pt idx="1">
                  <c:v>čistoćom sobe</c:v>
                </c:pt>
                <c:pt idx="2">
                  <c:v>sobnom temperaturom</c:v>
                </c:pt>
                <c:pt idx="3">
                  <c:v>zadovoljstvo opremljenošću sobe</c:v>
                </c:pt>
                <c:pt idx="4">
                  <c:v>higijenom toaleta</c:v>
                </c:pt>
                <c:pt idx="5">
                  <c:v>uopšteno, zadovoljstvo bolničkim smeštajem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39</c:v>
                </c:pt>
                <c:pt idx="1">
                  <c:v>32</c:v>
                </c:pt>
                <c:pt idx="2">
                  <c:v>32</c:v>
                </c:pt>
                <c:pt idx="3">
                  <c:v>42</c:v>
                </c:pt>
                <c:pt idx="4">
                  <c:v>44</c:v>
                </c:pt>
                <c:pt idx="5">
                  <c:v>38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zadovoljni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zadovoljstvo udobnošću kreveta</c:v>
                </c:pt>
                <c:pt idx="1">
                  <c:v>čistoćom sobe</c:v>
                </c:pt>
                <c:pt idx="2">
                  <c:v>sobnom temperaturom</c:v>
                </c:pt>
                <c:pt idx="3">
                  <c:v>zadovoljstvo opremljenošću sobe</c:v>
                </c:pt>
                <c:pt idx="4">
                  <c:v>higijenom toaleta</c:v>
                </c:pt>
                <c:pt idx="5">
                  <c:v>uopšteno, zadovoljstvo bolničkim smeštajem 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82</c:v>
                </c:pt>
                <c:pt idx="1">
                  <c:v>103</c:v>
                </c:pt>
                <c:pt idx="2">
                  <c:v>88</c:v>
                </c:pt>
                <c:pt idx="3">
                  <c:v>90</c:v>
                </c:pt>
                <c:pt idx="4">
                  <c:v>89</c:v>
                </c:pt>
                <c:pt idx="5">
                  <c:v>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veoma zadovoljni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zadovoljstvo udobnošću kreveta</c:v>
                </c:pt>
                <c:pt idx="1">
                  <c:v>čistoćom sobe</c:v>
                </c:pt>
                <c:pt idx="2">
                  <c:v>sobnom temperaturom</c:v>
                </c:pt>
                <c:pt idx="3">
                  <c:v>zadovoljstvo opremljenošću sobe</c:v>
                </c:pt>
                <c:pt idx="4">
                  <c:v>higijenom toaleta</c:v>
                </c:pt>
                <c:pt idx="5">
                  <c:v>uopšteno, zadovoljstvo bolničkim smeštajem 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38</c:v>
                </c:pt>
                <c:pt idx="1">
                  <c:v>47</c:v>
                </c:pt>
                <c:pt idx="2">
                  <c:v>57</c:v>
                </c:pt>
                <c:pt idx="3">
                  <c:v>37</c:v>
                </c:pt>
                <c:pt idx="4">
                  <c:v>43</c:v>
                </c:pt>
                <c:pt idx="5">
                  <c:v>43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zadovoljstvo udobnošću kreveta</c:v>
                </c:pt>
                <c:pt idx="1">
                  <c:v>čistoćom sobe</c:v>
                </c:pt>
                <c:pt idx="2">
                  <c:v>sobnom temperaturom</c:v>
                </c:pt>
                <c:pt idx="3">
                  <c:v>zadovoljstvo opremljenošću sobe</c:v>
                </c:pt>
                <c:pt idx="4">
                  <c:v>higijenom toaleta</c:v>
                </c:pt>
                <c:pt idx="5">
                  <c:v>uopšteno, zadovoljstvo bolničkim smeštajem 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9</c:v>
                </c:pt>
                <c:pt idx="1">
                  <c:v>10</c:v>
                </c:pt>
                <c:pt idx="2">
                  <c:v>13</c:v>
                </c:pt>
                <c:pt idx="3">
                  <c:v>11</c:v>
                </c:pt>
                <c:pt idx="4">
                  <c:v>10</c:v>
                </c:pt>
                <c:pt idx="5">
                  <c:v>11</c:v>
                </c:pt>
              </c:numCache>
            </c:numRef>
          </c:val>
        </c:ser>
        <c:overlap val="100"/>
        <c:axId val="92533888"/>
        <c:axId val="92535424"/>
      </c:barChart>
      <c:catAx>
        <c:axId val="925338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2535424"/>
        <c:crosses val="autoZero"/>
        <c:auto val="1"/>
        <c:lblAlgn val="ctr"/>
        <c:lblOffset val="100"/>
      </c:catAx>
      <c:valAx>
        <c:axId val="925354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253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454922449114664E-2"/>
          <c:y val="0.94663786558660235"/>
          <c:w val="0.96860778454481788"/>
          <c:h val="4.879148650246284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 w="15875">
      <a:solidFill>
        <a:schemeClr val="accent1"/>
      </a:solidFill>
    </a:ln>
    <a:effectLst/>
  </c:spPr>
  <c:txPr>
    <a:bodyPr/>
    <a:lstStyle/>
    <a:p>
      <a:pPr>
        <a:defRPr sz="1600" b="0" baseline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7420787833619562"/>
          <c:y val="2.8858252272354983E-2"/>
          <c:w val="0.60128732056641054"/>
          <c:h val="0.8198414634624988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veoma nezadovoljni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zadovoljstvo vremenom za posete</c:v>
                </c:pt>
                <c:pt idx="1">
                  <c:v>zadovoljstvo dužinom poseta</c:v>
                </c:pt>
                <c:pt idx="2">
                  <c:v>dozvoljenim brojem poseta</c:v>
                </c:pt>
                <c:pt idx="3">
                  <c:v>uzimajući sve u obzir, ocenite vaše zadovoljstvo bolničkim lečenjem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zadovoljstvo vremenom za posete</c:v>
                </c:pt>
                <c:pt idx="1">
                  <c:v>zadovoljstvo dužinom poseta</c:v>
                </c:pt>
                <c:pt idx="2">
                  <c:v>dozvoljenim brojem poseta</c:v>
                </c:pt>
                <c:pt idx="3">
                  <c:v>uzimajući sve u obzir, ocenite vaše zadovoljstvo bolničkim lečenjem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ni-ni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zadovoljstvo vremenom za posete</c:v>
                </c:pt>
                <c:pt idx="1">
                  <c:v>zadovoljstvo dužinom poseta</c:v>
                </c:pt>
                <c:pt idx="2">
                  <c:v>dozvoljenim brojem poseta</c:v>
                </c:pt>
                <c:pt idx="3">
                  <c:v>uzimajući sve u obzir, ocenite vaše zadovoljstvo bolničkim lečenjem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</c:v>
                </c:pt>
                <c:pt idx="1">
                  <c:v>19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zadovoljni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zadovoljstvo vremenom za posete</c:v>
                </c:pt>
                <c:pt idx="1">
                  <c:v>zadovoljstvo dužinom poseta</c:v>
                </c:pt>
                <c:pt idx="2">
                  <c:v>dozvoljenim brojem poseta</c:v>
                </c:pt>
                <c:pt idx="3">
                  <c:v>uzimajući sve u obzir, ocenite vaše zadovoljstvo bolničkim lečenjem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100</c:v>
                </c:pt>
                <c:pt idx="1">
                  <c:v>98</c:v>
                </c:pt>
                <c:pt idx="2">
                  <c:v>96</c:v>
                </c:pt>
                <c:pt idx="3">
                  <c:v>108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veoma zadovoljni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zadovoljstvo vremenom za posete</c:v>
                </c:pt>
                <c:pt idx="1">
                  <c:v>zadovoljstvo dužinom poseta</c:v>
                </c:pt>
                <c:pt idx="2">
                  <c:v>dozvoljenim brojem poseta</c:v>
                </c:pt>
                <c:pt idx="3">
                  <c:v>uzimajući sve u obzir, ocenite vaše zadovoljstvo bolničkim lečenjem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66</c:v>
                </c:pt>
                <c:pt idx="1">
                  <c:v>62</c:v>
                </c:pt>
                <c:pt idx="2">
                  <c:v>62</c:v>
                </c:pt>
                <c:pt idx="3">
                  <c:v>61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zadovoljstvo vremenom za posete</c:v>
                </c:pt>
                <c:pt idx="1">
                  <c:v>zadovoljstvo dužinom poseta</c:v>
                </c:pt>
                <c:pt idx="2">
                  <c:v>dozvoljenim brojem poseta</c:v>
                </c:pt>
                <c:pt idx="3">
                  <c:v>uzimajući sve u obzir, ocenite vaše zadovoljstvo bolničkim lečenjem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16</c:v>
                </c:pt>
                <c:pt idx="3">
                  <c:v>9</c:v>
                </c:pt>
              </c:numCache>
            </c:numRef>
          </c:val>
        </c:ser>
        <c:overlap val="100"/>
        <c:axId val="92889856"/>
        <c:axId val="92891392"/>
      </c:barChart>
      <c:catAx>
        <c:axId val="928898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2891392"/>
        <c:crosses val="autoZero"/>
        <c:auto val="1"/>
        <c:lblAlgn val="ctr"/>
        <c:lblOffset val="100"/>
      </c:catAx>
      <c:valAx>
        <c:axId val="928913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288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240386618339368E-4"/>
          <c:y val="0.9306685407091474"/>
          <c:w val="0.97671057784443638"/>
          <c:h val="5.060722548682187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 w="15875">
      <a:solidFill>
        <a:schemeClr val="accent1"/>
      </a:solidFill>
    </a:ln>
    <a:effectLst/>
  </c:spPr>
  <c:txPr>
    <a:bodyPr/>
    <a:lstStyle/>
    <a:p>
      <a:pPr>
        <a:defRPr sz="1400" baseline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550E5-DB30-4E60-868C-98FFA96786F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CE300207-672B-42FE-9C64-0E62E173447F}">
      <dgm:prSet phldrT="[Text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x-non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ustanove</a:t>
          </a:r>
          <a:endParaRPr lang="x-none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CD71E-C4A9-4D6E-AA1F-8379C010F715}" type="parTrans" cxnId="{DBD2EB27-1AC6-4CA6-90B1-953DCF44C275}">
      <dgm:prSet/>
      <dgm:spPr/>
      <dgm:t>
        <a:bodyPr/>
        <a:lstStyle/>
        <a:p>
          <a:endParaRPr lang="x-non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93CE7-4E8D-423D-81C4-C4547740B8EB}" type="sibTrans" cxnId="{DBD2EB27-1AC6-4CA6-90B1-953DCF44C275}">
      <dgm:prSet/>
      <dgm:spPr/>
      <dgm:t>
        <a:bodyPr/>
        <a:lstStyle/>
        <a:p>
          <a:endParaRPr lang="x-non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96477-85BA-476E-B084-CFAB8CDE037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Opšta bolnica Sombor </a:t>
          </a:r>
        </a:p>
        <a:p>
          <a:pPr algn="ctr"/>
          <a:r>
            <a: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90,3%</a:t>
          </a:r>
          <a:endParaRPr lang="x-none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BF6A4-2A56-4695-AD11-45D6C35793A5}" type="parTrans" cxnId="{604A941B-F048-4192-8553-57851BF6F2EB}">
      <dgm:prSet/>
      <dgm:spPr/>
      <dgm:t>
        <a:bodyPr/>
        <a:lstStyle/>
        <a:p>
          <a:endParaRPr lang="x-non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7EB82-E1D6-4E17-A50B-11D913EBA099}" type="sibTrans" cxnId="{604A941B-F048-4192-8553-57851BF6F2EB}">
      <dgm:prSet/>
      <dgm:spPr/>
      <dgm:t>
        <a:bodyPr/>
        <a:lstStyle/>
        <a:p>
          <a:endParaRPr lang="x-non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6F882-D8B4-472B-868C-EE89B2C2617B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Specijalna bolnica za rehabilitaciju  </a:t>
          </a:r>
        </a:p>
        <a:p>
          <a:pPr algn="ctr"/>
          <a:r>
            <a: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9,7%</a:t>
          </a:r>
          <a:endParaRPr lang="x-none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44789-D5DB-45B9-9D6B-B59626BA3428}" type="parTrans" cxnId="{32200223-D9EE-4FEC-B8E1-AD7584350BF9}">
      <dgm:prSet/>
      <dgm:spPr/>
      <dgm:t>
        <a:bodyPr/>
        <a:lstStyle/>
        <a:p>
          <a:endParaRPr lang="x-non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C7075D-2CD6-454B-BAC4-21ADED2FC60A}" type="sibTrans" cxnId="{32200223-D9EE-4FEC-B8E1-AD7584350BF9}">
      <dgm:prSet/>
      <dgm:spPr/>
      <dgm:t>
        <a:bodyPr/>
        <a:lstStyle/>
        <a:p>
          <a:endParaRPr lang="x-non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4BB98-4E9A-49FE-8524-B14934533F5C}">
      <dgm:prSet phldrT="[Text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x-non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odeljenja</a:t>
          </a:r>
          <a:endParaRPr lang="x-none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11538-EADA-4361-BCC0-68DE0C960840}" type="parTrans" cxnId="{F72AB841-EAC8-412E-AA53-EF2F18D1FF01}">
      <dgm:prSet/>
      <dgm:spPr/>
      <dgm:t>
        <a:bodyPr/>
        <a:lstStyle/>
        <a:p>
          <a:endParaRPr lang="x-non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7CFDD-ECDD-4D9E-B61B-FD28426BFCF9}" type="sibTrans" cxnId="{F72AB841-EAC8-412E-AA53-EF2F18D1FF01}">
      <dgm:prSet/>
      <dgm:spPr/>
      <dgm:t>
        <a:bodyPr/>
        <a:lstStyle/>
        <a:p>
          <a:endParaRPr lang="x-non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E2105-2029-49C3-980C-9BADEA04FE93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Ginekologija  13,8%</a:t>
          </a:r>
        </a:p>
        <a:p>
          <a:r>
            <a: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Hirurško         35,7%</a:t>
          </a:r>
        </a:p>
        <a:p>
          <a:r>
            <a: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Internističko odeljenje  31,6%</a:t>
          </a:r>
        </a:p>
        <a:p>
          <a:r>
            <a: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Rehabilitacija               18.9%</a:t>
          </a:r>
          <a:endParaRPr lang="x-none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44FB9-BB48-4559-8B89-17A37E0C19E8}" type="parTrans" cxnId="{01D2F65E-7B26-4029-8ADB-20312C012196}">
      <dgm:prSet/>
      <dgm:spPr/>
      <dgm:t>
        <a:bodyPr/>
        <a:lstStyle/>
        <a:p>
          <a:endParaRPr lang="x-non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B38A1-4F56-4477-B2EF-60AA2F2ECE59}" type="sibTrans" cxnId="{01D2F65E-7B26-4029-8ADB-20312C012196}">
      <dgm:prSet/>
      <dgm:spPr/>
      <dgm:t>
        <a:bodyPr/>
        <a:lstStyle/>
        <a:p>
          <a:endParaRPr lang="x-none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AF748-7671-4313-BC7B-88E0D29834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x-none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</a:t>
          </a:r>
        </a:p>
        <a:p>
          <a:r>
            <a:rPr lang="x-none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Muški 36,7%</a:t>
          </a:r>
        </a:p>
        <a:p>
          <a:r>
            <a:rPr lang="x-none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Ženski 57,1%</a:t>
          </a:r>
          <a:endParaRPr lang="x-none" sz="1200" b="1" dirty="0">
            <a:solidFill>
              <a:schemeClr val="tx1"/>
            </a:solidFill>
          </a:endParaRPr>
        </a:p>
      </dgm:t>
    </dgm:pt>
    <dgm:pt modelId="{4A6BC8EF-1C2F-4453-B8D1-9A6CAF2A1F0E}" type="parTrans" cxnId="{B81EF373-0FD4-491A-A3CD-55735D027E68}">
      <dgm:prSet/>
      <dgm:spPr/>
      <dgm:t>
        <a:bodyPr/>
        <a:lstStyle/>
        <a:p>
          <a:endParaRPr lang="x-none"/>
        </a:p>
      </dgm:t>
    </dgm:pt>
    <dgm:pt modelId="{D402249C-183E-4256-B9D9-B0E5DA8DF9DB}" type="sibTrans" cxnId="{B81EF373-0FD4-491A-A3CD-55735D027E68}">
      <dgm:prSet/>
      <dgm:spPr/>
      <dgm:t>
        <a:bodyPr/>
        <a:lstStyle/>
        <a:p>
          <a:endParaRPr lang="x-none"/>
        </a:p>
      </dgm:t>
    </dgm:pt>
    <dgm:pt modelId="{C53CE3B1-168E-488B-81AF-B37FEC82584A}" type="pres">
      <dgm:prSet presAssocID="{FA1550E5-DB30-4E60-868C-98FFA96786F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x-none"/>
        </a:p>
      </dgm:t>
    </dgm:pt>
    <dgm:pt modelId="{1A42DE21-54B6-48D9-AF3F-DBDA8B142BA8}" type="pres">
      <dgm:prSet presAssocID="{CE300207-672B-42FE-9C64-0E62E173447F}" presName="posSpace" presStyleCnt="0"/>
      <dgm:spPr/>
    </dgm:pt>
    <dgm:pt modelId="{A1569752-5169-4003-A836-F226B7DD1A9B}" type="pres">
      <dgm:prSet presAssocID="{CE300207-672B-42FE-9C64-0E62E173447F}" presName="vertFlow" presStyleCnt="0"/>
      <dgm:spPr/>
    </dgm:pt>
    <dgm:pt modelId="{F107F3D8-0B36-4B5F-8FF1-06A4E504B52A}" type="pres">
      <dgm:prSet presAssocID="{CE300207-672B-42FE-9C64-0E62E173447F}" presName="topSpace" presStyleCnt="0"/>
      <dgm:spPr/>
    </dgm:pt>
    <dgm:pt modelId="{A2E673B0-E513-42C5-8C2C-6D08DCFE612E}" type="pres">
      <dgm:prSet presAssocID="{CE300207-672B-42FE-9C64-0E62E173447F}" presName="firstComp" presStyleCnt="0"/>
      <dgm:spPr/>
    </dgm:pt>
    <dgm:pt modelId="{6475849F-B65A-44B1-B482-D51371815A18}" type="pres">
      <dgm:prSet presAssocID="{CE300207-672B-42FE-9C64-0E62E173447F}" presName="firstChild" presStyleLbl="bgAccFollowNode1" presStyleIdx="0" presStyleCnt="4" custScaleX="123102" custScaleY="131622" custLinFactNeighborX="74180" custLinFactNeighborY="91238"/>
      <dgm:spPr/>
      <dgm:t>
        <a:bodyPr/>
        <a:lstStyle/>
        <a:p>
          <a:endParaRPr lang="x-none"/>
        </a:p>
      </dgm:t>
    </dgm:pt>
    <dgm:pt modelId="{AB82D71D-DBA7-46D7-B46D-FED09CA790A3}" type="pres">
      <dgm:prSet presAssocID="{CE300207-672B-42FE-9C64-0E62E173447F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861E62F0-B696-49E0-B6AB-3D305879B4FD}" type="pres">
      <dgm:prSet presAssocID="{D776F882-D8B4-472B-868C-EE89B2C2617B}" presName="comp" presStyleCnt="0"/>
      <dgm:spPr/>
    </dgm:pt>
    <dgm:pt modelId="{C6A664DC-335F-4912-AB41-8A3445DF57A4}" type="pres">
      <dgm:prSet presAssocID="{D776F882-D8B4-472B-868C-EE89B2C2617B}" presName="child" presStyleLbl="bgAccFollowNode1" presStyleIdx="1" presStyleCnt="4" custScaleX="135150" custScaleY="144030" custLinFactY="31581" custLinFactNeighborX="73961" custLinFactNeighborY="100000"/>
      <dgm:spPr/>
      <dgm:t>
        <a:bodyPr/>
        <a:lstStyle/>
        <a:p>
          <a:endParaRPr lang="x-none"/>
        </a:p>
      </dgm:t>
    </dgm:pt>
    <dgm:pt modelId="{57AE3541-8DC4-4105-9570-7FE585C0612C}" type="pres">
      <dgm:prSet presAssocID="{D776F882-D8B4-472B-868C-EE89B2C2617B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086E1BCD-2848-48CD-8296-32649AB6366B}" type="pres">
      <dgm:prSet presAssocID="{CE300207-672B-42FE-9C64-0E62E173447F}" presName="negSpace" presStyleCnt="0"/>
      <dgm:spPr/>
    </dgm:pt>
    <dgm:pt modelId="{C8C0B868-07C1-431E-B3F1-72BBAFFC5302}" type="pres">
      <dgm:prSet presAssocID="{CE300207-672B-42FE-9C64-0E62E173447F}" presName="circle" presStyleLbl="node1" presStyleIdx="0" presStyleCnt="3" custScaleX="205783" custScaleY="42201" custLinFactNeighborX="90431" custLinFactNeighborY="70074"/>
      <dgm:spPr/>
      <dgm:t>
        <a:bodyPr/>
        <a:lstStyle/>
        <a:p>
          <a:endParaRPr lang="x-none"/>
        </a:p>
      </dgm:t>
    </dgm:pt>
    <dgm:pt modelId="{AEA1F2E2-0465-49BD-AB6B-6134521A5823}" type="pres">
      <dgm:prSet presAssocID="{89393CE7-4E8D-423D-81C4-C4547740B8EB}" presName="transSpace" presStyleCnt="0"/>
      <dgm:spPr/>
    </dgm:pt>
    <dgm:pt modelId="{42ADC6FE-29DB-4A51-9817-778B883E1A80}" type="pres">
      <dgm:prSet presAssocID="{8764BB98-4E9A-49FE-8524-B14934533F5C}" presName="posSpace" presStyleCnt="0"/>
      <dgm:spPr/>
    </dgm:pt>
    <dgm:pt modelId="{7614AAFA-C5F4-477D-A3DA-9546102F7F4D}" type="pres">
      <dgm:prSet presAssocID="{8764BB98-4E9A-49FE-8524-B14934533F5C}" presName="vertFlow" presStyleCnt="0"/>
      <dgm:spPr/>
    </dgm:pt>
    <dgm:pt modelId="{3757C521-94A1-49CC-848F-A0D594DD8C14}" type="pres">
      <dgm:prSet presAssocID="{8764BB98-4E9A-49FE-8524-B14934533F5C}" presName="topSpace" presStyleCnt="0"/>
      <dgm:spPr/>
    </dgm:pt>
    <dgm:pt modelId="{60DB771D-947C-4AC3-845B-F56FECEEB603}" type="pres">
      <dgm:prSet presAssocID="{8764BB98-4E9A-49FE-8524-B14934533F5C}" presName="firstComp" presStyleCnt="0"/>
      <dgm:spPr/>
    </dgm:pt>
    <dgm:pt modelId="{DD7AA04E-95BD-4843-B05A-C62F14857DE2}" type="pres">
      <dgm:prSet presAssocID="{8764BB98-4E9A-49FE-8524-B14934533F5C}" presName="firstChild" presStyleLbl="bgAccFollowNode1" presStyleIdx="2" presStyleCnt="4" custScaleX="205916" custScaleY="197108" custLinFactY="100000" custLinFactNeighborX="35491" custLinFactNeighborY="111060"/>
      <dgm:spPr/>
      <dgm:t>
        <a:bodyPr/>
        <a:lstStyle/>
        <a:p>
          <a:endParaRPr lang="x-none"/>
        </a:p>
      </dgm:t>
    </dgm:pt>
    <dgm:pt modelId="{C0A249EC-F882-4E81-85AA-2BEEC62A9C83}" type="pres">
      <dgm:prSet presAssocID="{8764BB98-4E9A-49FE-8524-B14934533F5C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84CB3EC3-3E4F-4E1E-BD26-C7DAEE8F6611}" type="pres">
      <dgm:prSet presAssocID="{8764BB98-4E9A-49FE-8524-B14934533F5C}" presName="negSpace" presStyleCnt="0"/>
      <dgm:spPr/>
    </dgm:pt>
    <dgm:pt modelId="{695326D8-506D-4532-81C6-5F3A55216418}" type="pres">
      <dgm:prSet presAssocID="{8764BB98-4E9A-49FE-8524-B14934533F5C}" presName="circle" presStyleLbl="node1" presStyleIdx="1" presStyleCnt="3" custScaleX="213957" custScaleY="79952" custLinFactY="66531" custLinFactNeighborX="63778" custLinFactNeighborY="100000"/>
      <dgm:spPr/>
      <dgm:t>
        <a:bodyPr/>
        <a:lstStyle/>
        <a:p>
          <a:endParaRPr lang="x-none"/>
        </a:p>
      </dgm:t>
    </dgm:pt>
    <dgm:pt modelId="{F0E89721-D699-470E-A6EB-C94167E1E77F}" type="pres">
      <dgm:prSet presAssocID="{C707CFDD-ECDD-4D9E-B61B-FD28426BFCF9}" presName="transSpace" presStyleCnt="0"/>
      <dgm:spPr/>
    </dgm:pt>
    <dgm:pt modelId="{7CF4C211-D162-4853-92F6-3496A9DC91FA}" type="pres">
      <dgm:prSet presAssocID="{686AF748-7671-4313-BC7B-88E0D298345D}" presName="posSpace" presStyleCnt="0"/>
      <dgm:spPr/>
    </dgm:pt>
    <dgm:pt modelId="{519266C8-3F05-4383-946B-5E8477AC6A4D}" type="pres">
      <dgm:prSet presAssocID="{686AF748-7671-4313-BC7B-88E0D298345D}" presName="vertFlow" presStyleCnt="0"/>
      <dgm:spPr/>
    </dgm:pt>
    <dgm:pt modelId="{BC5E4348-01E4-4B4B-BA3A-6AB19DCEB8B8}" type="pres">
      <dgm:prSet presAssocID="{686AF748-7671-4313-BC7B-88E0D298345D}" presName="topSpace" presStyleCnt="0"/>
      <dgm:spPr/>
    </dgm:pt>
    <dgm:pt modelId="{A972269C-03CD-4F72-B747-A51B42162550}" type="pres">
      <dgm:prSet presAssocID="{686AF748-7671-4313-BC7B-88E0D298345D}" presName="firstComp" presStyleCnt="0"/>
      <dgm:spPr/>
    </dgm:pt>
    <dgm:pt modelId="{7390974A-BDC7-4FDB-91B7-FE7F17BE0E2C}" type="pres">
      <dgm:prSet presAssocID="{686AF748-7671-4313-BC7B-88E0D298345D}" presName="firstChild" presStyleLbl="bgAccFollowNode1" presStyleIdx="3" presStyleCnt="4"/>
      <dgm:spPr/>
    </dgm:pt>
    <dgm:pt modelId="{A808F84C-A63F-4BA1-B9F3-4902F23F60DE}" type="pres">
      <dgm:prSet presAssocID="{686AF748-7671-4313-BC7B-88E0D298345D}" presName="firstChildTx" presStyleLbl="bgAccFollowNode1" presStyleIdx="3" presStyleCnt="4">
        <dgm:presLayoutVars>
          <dgm:bulletEnabled val="1"/>
        </dgm:presLayoutVars>
      </dgm:prSet>
      <dgm:spPr/>
    </dgm:pt>
    <dgm:pt modelId="{AF6DF464-AE2B-414D-BCB0-FF7328E0BAA5}" type="pres">
      <dgm:prSet presAssocID="{686AF748-7671-4313-BC7B-88E0D298345D}" presName="negSpace" presStyleCnt="0"/>
      <dgm:spPr/>
    </dgm:pt>
    <dgm:pt modelId="{DD517538-1F65-45E1-AED0-1409D60AB2E1}" type="pres">
      <dgm:prSet presAssocID="{686AF748-7671-4313-BC7B-88E0D298345D}" presName="circle" presStyleLbl="node1" presStyleIdx="2" presStyleCnt="3" custScaleX="164828" custScaleY="128838" custLinFactX="-300000" custLinFactY="-41885" custLinFactNeighborX="-323943" custLinFactNeighborY="-100000"/>
      <dgm:spPr/>
      <dgm:t>
        <a:bodyPr/>
        <a:lstStyle/>
        <a:p>
          <a:endParaRPr lang="x-none"/>
        </a:p>
      </dgm:t>
    </dgm:pt>
  </dgm:ptLst>
  <dgm:cxnLst>
    <dgm:cxn modelId="{B1983868-DA15-4BB8-AECC-024430C722A5}" type="presOf" srcId="{B6EE2105-2029-49C3-980C-9BADEA04FE93}" destId="{C0A249EC-F882-4E81-85AA-2BEEC62A9C83}" srcOrd="1" destOrd="0" presId="urn:microsoft.com/office/officeart/2005/8/layout/hList9"/>
    <dgm:cxn modelId="{B81EF373-0FD4-491A-A3CD-55735D027E68}" srcId="{FA1550E5-DB30-4E60-868C-98FFA96786FC}" destId="{686AF748-7671-4313-BC7B-88E0D298345D}" srcOrd="2" destOrd="0" parTransId="{4A6BC8EF-1C2F-4453-B8D1-9A6CAF2A1F0E}" sibTransId="{D402249C-183E-4256-B9D9-B0E5DA8DF9DB}"/>
    <dgm:cxn modelId="{231B2EDD-4156-4D0C-B903-D9327606A16F}" type="presOf" srcId="{686AF748-7671-4313-BC7B-88E0D298345D}" destId="{DD517538-1F65-45E1-AED0-1409D60AB2E1}" srcOrd="0" destOrd="0" presId="urn:microsoft.com/office/officeart/2005/8/layout/hList9"/>
    <dgm:cxn modelId="{78DF32AE-3D7B-49D3-B804-B8E0E36A529F}" type="presOf" srcId="{FA1550E5-DB30-4E60-868C-98FFA96786FC}" destId="{C53CE3B1-168E-488B-81AF-B37FEC82584A}" srcOrd="0" destOrd="0" presId="urn:microsoft.com/office/officeart/2005/8/layout/hList9"/>
    <dgm:cxn modelId="{A5412602-78BC-4FA0-A3A6-9594C09B3B94}" type="presOf" srcId="{8764BB98-4E9A-49FE-8524-B14934533F5C}" destId="{695326D8-506D-4532-81C6-5F3A55216418}" srcOrd="0" destOrd="0" presId="urn:microsoft.com/office/officeart/2005/8/layout/hList9"/>
    <dgm:cxn modelId="{F72AB841-EAC8-412E-AA53-EF2F18D1FF01}" srcId="{FA1550E5-DB30-4E60-868C-98FFA96786FC}" destId="{8764BB98-4E9A-49FE-8524-B14934533F5C}" srcOrd="1" destOrd="0" parTransId="{FBB11538-EADA-4361-BCC0-68DE0C960840}" sibTransId="{C707CFDD-ECDD-4D9E-B61B-FD28426BFCF9}"/>
    <dgm:cxn modelId="{5635F4D2-7358-4976-A378-C81BAA10B85F}" type="presOf" srcId="{B6EE2105-2029-49C3-980C-9BADEA04FE93}" destId="{DD7AA04E-95BD-4843-B05A-C62F14857DE2}" srcOrd="0" destOrd="0" presId="urn:microsoft.com/office/officeart/2005/8/layout/hList9"/>
    <dgm:cxn modelId="{C3355444-2E4B-4304-981D-7C77B1D0640B}" type="presOf" srcId="{CE300207-672B-42FE-9C64-0E62E173447F}" destId="{C8C0B868-07C1-431E-B3F1-72BBAFFC5302}" srcOrd="0" destOrd="0" presId="urn:microsoft.com/office/officeart/2005/8/layout/hList9"/>
    <dgm:cxn modelId="{FCDBA3DA-0A82-4ADE-9E1D-6FEB9C829F66}" type="presOf" srcId="{D776F882-D8B4-472B-868C-EE89B2C2617B}" destId="{C6A664DC-335F-4912-AB41-8A3445DF57A4}" srcOrd="0" destOrd="0" presId="urn:microsoft.com/office/officeart/2005/8/layout/hList9"/>
    <dgm:cxn modelId="{604A941B-F048-4192-8553-57851BF6F2EB}" srcId="{CE300207-672B-42FE-9C64-0E62E173447F}" destId="{7C096477-85BA-476E-B084-CFAB8CDE037C}" srcOrd="0" destOrd="0" parTransId="{41DBF6A4-2A56-4695-AD11-45D6C35793A5}" sibTransId="{9F67EB82-E1D6-4E17-A50B-11D913EBA099}"/>
    <dgm:cxn modelId="{01D2F65E-7B26-4029-8ADB-20312C012196}" srcId="{8764BB98-4E9A-49FE-8524-B14934533F5C}" destId="{B6EE2105-2029-49C3-980C-9BADEA04FE93}" srcOrd="0" destOrd="0" parTransId="{D3F44FB9-BB48-4559-8B89-17A37E0C19E8}" sibTransId="{0B1B38A1-4F56-4477-B2EF-60AA2F2ECE59}"/>
    <dgm:cxn modelId="{6BDCE5C0-738A-4E7C-8249-CB7206188EC3}" type="presOf" srcId="{7C096477-85BA-476E-B084-CFAB8CDE037C}" destId="{6475849F-B65A-44B1-B482-D51371815A18}" srcOrd="0" destOrd="0" presId="urn:microsoft.com/office/officeart/2005/8/layout/hList9"/>
    <dgm:cxn modelId="{32200223-D9EE-4FEC-B8E1-AD7584350BF9}" srcId="{CE300207-672B-42FE-9C64-0E62E173447F}" destId="{D776F882-D8B4-472B-868C-EE89B2C2617B}" srcOrd="1" destOrd="0" parTransId="{FC744789-D5DB-45B9-9D6B-B59626BA3428}" sibTransId="{43C7075D-2CD6-454B-BAC4-21ADED2FC60A}"/>
    <dgm:cxn modelId="{BE212D87-0F1F-4815-B624-D94E24240376}" type="presOf" srcId="{7C096477-85BA-476E-B084-CFAB8CDE037C}" destId="{AB82D71D-DBA7-46D7-B46D-FED09CA790A3}" srcOrd="1" destOrd="0" presId="urn:microsoft.com/office/officeart/2005/8/layout/hList9"/>
    <dgm:cxn modelId="{DBD2EB27-1AC6-4CA6-90B1-953DCF44C275}" srcId="{FA1550E5-DB30-4E60-868C-98FFA96786FC}" destId="{CE300207-672B-42FE-9C64-0E62E173447F}" srcOrd="0" destOrd="0" parTransId="{7B3CD71E-C4A9-4D6E-AA1F-8379C010F715}" sibTransId="{89393CE7-4E8D-423D-81C4-C4547740B8EB}"/>
    <dgm:cxn modelId="{A6B01D4A-24FE-4C53-93DD-845E931B7BBF}" type="presOf" srcId="{D776F882-D8B4-472B-868C-EE89B2C2617B}" destId="{57AE3541-8DC4-4105-9570-7FE585C0612C}" srcOrd="1" destOrd="0" presId="urn:microsoft.com/office/officeart/2005/8/layout/hList9"/>
    <dgm:cxn modelId="{7F0325C7-94C2-4A6E-97D9-51DBFD29322E}" type="presParOf" srcId="{C53CE3B1-168E-488B-81AF-B37FEC82584A}" destId="{1A42DE21-54B6-48D9-AF3F-DBDA8B142BA8}" srcOrd="0" destOrd="0" presId="urn:microsoft.com/office/officeart/2005/8/layout/hList9"/>
    <dgm:cxn modelId="{68FD0B3C-E572-4D3E-81B8-FE5B61E3A30A}" type="presParOf" srcId="{C53CE3B1-168E-488B-81AF-B37FEC82584A}" destId="{A1569752-5169-4003-A836-F226B7DD1A9B}" srcOrd="1" destOrd="0" presId="urn:microsoft.com/office/officeart/2005/8/layout/hList9"/>
    <dgm:cxn modelId="{E4D37063-08F7-4C55-9446-C88CFA3FDF41}" type="presParOf" srcId="{A1569752-5169-4003-A836-F226B7DD1A9B}" destId="{F107F3D8-0B36-4B5F-8FF1-06A4E504B52A}" srcOrd="0" destOrd="0" presId="urn:microsoft.com/office/officeart/2005/8/layout/hList9"/>
    <dgm:cxn modelId="{3B837F62-3CE4-44CF-BE32-445DDEDC35C8}" type="presParOf" srcId="{A1569752-5169-4003-A836-F226B7DD1A9B}" destId="{A2E673B0-E513-42C5-8C2C-6D08DCFE612E}" srcOrd="1" destOrd="0" presId="urn:microsoft.com/office/officeart/2005/8/layout/hList9"/>
    <dgm:cxn modelId="{E8D5665E-4D7E-45DA-A6F3-B32FF71D0663}" type="presParOf" srcId="{A2E673B0-E513-42C5-8C2C-6D08DCFE612E}" destId="{6475849F-B65A-44B1-B482-D51371815A18}" srcOrd="0" destOrd="0" presId="urn:microsoft.com/office/officeart/2005/8/layout/hList9"/>
    <dgm:cxn modelId="{C922E41F-C6AE-462A-8CCB-E2EC99DCCC72}" type="presParOf" srcId="{A2E673B0-E513-42C5-8C2C-6D08DCFE612E}" destId="{AB82D71D-DBA7-46D7-B46D-FED09CA790A3}" srcOrd="1" destOrd="0" presId="urn:microsoft.com/office/officeart/2005/8/layout/hList9"/>
    <dgm:cxn modelId="{5FE7DB84-C5BC-49A4-9FB1-CCE502611E29}" type="presParOf" srcId="{A1569752-5169-4003-A836-F226B7DD1A9B}" destId="{861E62F0-B696-49E0-B6AB-3D305879B4FD}" srcOrd="2" destOrd="0" presId="urn:microsoft.com/office/officeart/2005/8/layout/hList9"/>
    <dgm:cxn modelId="{A284D3AC-299B-4181-9D40-E44E46794DFA}" type="presParOf" srcId="{861E62F0-B696-49E0-B6AB-3D305879B4FD}" destId="{C6A664DC-335F-4912-AB41-8A3445DF57A4}" srcOrd="0" destOrd="0" presId="urn:microsoft.com/office/officeart/2005/8/layout/hList9"/>
    <dgm:cxn modelId="{E107A0E1-0C4B-4556-AE98-039727EB194D}" type="presParOf" srcId="{861E62F0-B696-49E0-B6AB-3D305879B4FD}" destId="{57AE3541-8DC4-4105-9570-7FE585C0612C}" srcOrd="1" destOrd="0" presId="urn:microsoft.com/office/officeart/2005/8/layout/hList9"/>
    <dgm:cxn modelId="{DEF8949E-E9E9-4DEC-8CDA-27AECD848F45}" type="presParOf" srcId="{C53CE3B1-168E-488B-81AF-B37FEC82584A}" destId="{086E1BCD-2848-48CD-8296-32649AB6366B}" srcOrd="2" destOrd="0" presId="urn:microsoft.com/office/officeart/2005/8/layout/hList9"/>
    <dgm:cxn modelId="{45A7A9BF-CCBE-428C-9841-37990EA3A1D5}" type="presParOf" srcId="{C53CE3B1-168E-488B-81AF-B37FEC82584A}" destId="{C8C0B868-07C1-431E-B3F1-72BBAFFC5302}" srcOrd="3" destOrd="0" presId="urn:microsoft.com/office/officeart/2005/8/layout/hList9"/>
    <dgm:cxn modelId="{01A2E1BC-81DC-4C17-B529-CD7F4D74CC68}" type="presParOf" srcId="{C53CE3B1-168E-488B-81AF-B37FEC82584A}" destId="{AEA1F2E2-0465-49BD-AB6B-6134521A5823}" srcOrd="4" destOrd="0" presId="urn:microsoft.com/office/officeart/2005/8/layout/hList9"/>
    <dgm:cxn modelId="{E4B06F5A-B8A8-466C-A953-AA01668A4501}" type="presParOf" srcId="{C53CE3B1-168E-488B-81AF-B37FEC82584A}" destId="{42ADC6FE-29DB-4A51-9817-778B883E1A80}" srcOrd="5" destOrd="0" presId="urn:microsoft.com/office/officeart/2005/8/layout/hList9"/>
    <dgm:cxn modelId="{3A0D65F1-8749-433D-9318-76E74EA59FDF}" type="presParOf" srcId="{C53CE3B1-168E-488B-81AF-B37FEC82584A}" destId="{7614AAFA-C5F4-477D-A3DA-9546102F7F4D}" srcOrd="6" destOrd="0" presId="urn:microsoft.com/office/officeart/2005/8/layout/hList9"/>
    <dgm:cxn modelId="{57648943-7EEF-42FD-B5EF-3AFBCD86CE5E}" type="presParOf" srcId="{7614AAFA-C5F4-477D-A3DA-9546102F7F4D}" destId="{3757C521-94A1-49CC-848F-A0D594DD8C14}" srcOrd="0" destOrd="0" presId="urn:microsoft.com/office/officeart/2005/8/layout/hList9"/>
    <dgm:cxn modelId="{AB12E9E8-70FA-4E3D-A244-10E6E1AFA0E8}" type="presParOf" srcId="{7614AAFA-C5F4-477D-A3DA-9546102F7F4D}" destId="{60DB771D-947C-4AC3-845B-F56FECEEB603}" srcOrd="1" destOrd="0" presId="urn:microsoft.com/office/officeart/2005/8/layout/hList9"/>
    <dgm:cxn modelId="{437CBF6B-8FAF-4EDE-82E9-42D8ED25A955}" type="presParOf" srcId="{60DB771D-947C-4AC3-845B-F56FECEEB603}" destId="{DD7AA04E-95BD-4843-B05A-C62F14857DE2}" srcOrd="0" destOrd="0" presId="urn:microsoft.com/office/officeart/2005/8/layout/hList9"/>
    <dgm:cxn modelId="{6F2EB8FC-3691-47CC-BFC0-1BAD75B94CB8}" type="presParOf" srcId="{60DB771D-947C-4AC3-845B-F56FECEEB603}" destId="{C0A249EC-F882-4E81-85AA-2BEEC62A9C83}" srcOrd="1" destOrd="0" presId="urn:microsoft.com/office/officeart/2005/8/layout/hList9"/>
    <dgm:cxn modelId="{0453AC8E-6016-40A7-98B7-E73BC93CC347}" type="presParOf" srcId="{C53CE3B1-168E-488B-81AF-B37FEC82584A}" destId="{84CB3EC3-3E4F-4E1E-BD26-C7DAEE8F6611}" srcOrd="7" destOrd="0" presId="urn:microsoft.com/office/officeart/2005/8/layout/hList9"/>
    <dgm:cxn modelId="{5A6FC159-0123-41B3-B74B-0D6502CB7641}" type="presParOf" srcId="{C53CE3B1-168E-488B-81AF-B37FEC82584A}" destId="{695326D8-506D-4532-81C6-5F3A55216418}" srcOrd="8" destOrd="0" presId="urn:microsoft.com/office/officeart/2005/8/layout/hList9"/>
    <dgm:cxn modelId="{63213821-3FBC-48EE-B0DF-EEBCF613AB0E}" type="presParOf" srcId="{C53CE3B1-168E-488B-81AF-B37FEC82584A}" destId="{F0E89721-D699-470E-A6EB-C94167E1E77F}" srcOrd="9" destOrd="0" presId="urn:microsoft.com/office/officeart/2005/8/layout/hList9"/>
    <dgm:cxn modelId="{5E8C77B1-B71D-4AD9-A0E7-A8BC52FDA9A0}" type="presParOf" srcId="{C53CE3B1-168E-488B-81AF-B37FEC82584A}" destId="{7CF4C211-D162-4853-92F6-3496A9DC91FA}" srcOrd="10" destOrd="0" presId="urn:microsoft.com/office/officeart/2005/8/layout/hList9"/>
    <dgm:cxn modelId="{0AFFBBAB-0A73-4BBE-81FC-16E5401A1C37}" type="presParOf" srcId="{C53CE3B1-168E-488B-81AF-B37FEC82584A}" destId="{519266C8-3F05-4383-946B-5E8477AC6A4D}" srcOrd="11" destOrd="0" presId="urn:microsoft.com/office/officeart/2005/8/layout/hList9"/>
    <dgm:cxn modelId="{5B263093-704D-4EBD-B814-2AE4FC108013}" type="presParOf" srcId="{519266C8-3F05-4383-946B-5E8477AC6A4D}" destId="{BC5E4348-01E4-4B4B-BA3A-6AB19DCEB8B8}" srcOrd="0" destOrd="0" presId="urn:microsoft.com/office/officeart/2005/8/layout/hList9"/>
    <dgm:cxn modelId="{AF6DA756-4001-4D1D-8B10-BFD4BC4C5E0C}" type="presParOf" srcId="{519266C8-3F05-4383-946B-5E8477AC6A4D}" destId="{A972269C-03CD-4F72-B747-A51B42162550}" srcOrd="1" destOrd="0" presId="urn:microsoft.com/office/officeart/2005/8/layout/hList9"/>
    <dgm:cxn modelId="{0E5671D8-AFF3-49A7-BC92-F88057B1BA44}" type="presParOf" srcId="{A972269C-03CD-4F72-B747-A51B42162550}" destId="{7390974A-BDC7-4FDB-91B7-FE7F17BE0E2C}" srcOrd="0" destOrd="0" presId="urn:microsoft.com/office/officeart/2005/8/layout/hList9"/>
    <dgm:cxn modelId="{2D801540-EFE9-4C91-84FB-422DD169C9C3}" type="presParOf" srcId="{A972269C-03CD-4F72-B747-A51B42162550}" destId="{A808F84C-A63F-4BA1-B9F3-4902F23F60DE}" srcOrd="1" destOrd="0" presId="urn:microsoft.com/office/officeart/2005/8/layout/hList9"/>
    <dgm:cxn modelId="{0283780F-A938-4077-9218-E46D227D05AC}" type="presParOf" srcId="{C53CE3B1-168E-488B-81AF-B37FEC82584A}" destId="{AF6DF464-AE2B-414D-BCB0-FF7328E0BAA5}" srcOrd="12" destOrd="0" presId="urn:microsoft.com/office/officeart/2005/8/layout/hList9"/>
    <dgm:cxn modelId="{D7B49E89-568C-4390-BA2B-ABDB2E575A70}" type="presParOf" srcId="{C53CE3B1-168E-488B-81AF-B37FEC82584A}" destId="{DD517538-1F65-45E1-AED0-1409D60AB2E1}" srcOrd="13" destOrd="0" presId="urn:microsoft.com/office/officeart/2005/8/layout/hList9"/>
  </dgm:cxnLst>
  <dgm:bg/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4D934-71B2-49FA-BB3C-F018C6D61A7F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2835-6C0A-4579-9AA1-DA8B93553D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09572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2835-6C0A-4579-9AA1-DA8B93553D05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0693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501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8791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8421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55192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7880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9860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032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8616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032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3634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864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64169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587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581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93264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611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908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05DA47-C07E-41F1-9916-4C4B34460948}" type="datetimeFigureOut">
              <a:rPr lang="x-none" smtClean="0"/>
              <a:pPr/>
              <a:t>3.7.2020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0043D0-DC4C-43C1-ADB0-B1560A75C3C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6770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stanovništva  bolničkim lečenjem </a:t>
            </a:r>
            <a:b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Zapadno Bački Okrug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x-none" dirty="0" smtClean="0"/>
              <a:t>2019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6794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747169" cy="918878"/>
          </a:xfrm>
          <a:gradFill flip="none" rotWithShape="1">
            <a:gsLst>
              <a:gs pos="48000">
                <a:schemeClr val="accent1">
                  <a:lumMod val="5000"/>
                  <a:lumOff val="95000"/>
                </a:schemeClr>
              </a:gs>
              <a:gs pos="100000">
                <a:srgbClr val="7030A0">
                  <a:alpha val="40000"/>
                </a:srgb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olničkim smeštajem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2288718"/>
              </p:ext>
            </p:extLst>
          </p:nvPr>
        </p:nvGraphicFramePr>
        <p:xfrm>
          <a:off x="685800" y="1028700"/>
          <a:ext cx="10929939" cy="534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9762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" y="0"/>
            <a:ext cx="8450460" cy="941694"/>
          </a:xfrm>
          <a:gradFill>
            <a:gsLst>
              <a:gs pos="95000">
                <a:schemeClr val="accent1">
                  <a:lumMod val="5000"/>
                  <a:lumOff val="95000"/>
                </a:scheme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 bolničkim tretmanom i organizacijom poseta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8499125"/>
              </p:ext>
            </p:extLst>
          </p:nvPr>
        </p:nvGraphicFramePr>
        <p:xfrm>
          <a:off x="842962" y="985838"/>
          <a:ext cx="10715625" cy="53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0992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0879" y="5149000"/>
            <a:ext cx="5414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 smtClean="0">
                <a:solidFill>
                  <a:srgbClr val="002060"/>
                </a:solidFill>
                <a:latin typeface="Brush Script MT" panose="03060802040406070304" pitchFamily="66" charset="0"/>
              </a:rPr>
              <a:t>Davorka Bosnic</a:t>
            </a:r>
          </a:p>
          <a:p>
            <a:r>
              <a:rPr lang="x-none" sz="2800" dirty="0" smtClean="0">
                <a:solidFill>
                  <a:srgbClr val="002060"/>
                </a:solidFill>
                <a:latin typeface="Brush Script MT" panose="03060802040406070304" pitchFamily="66" charset="0"/>
              </a:rPr>
              <a:t>Dipl.psiholog ZZJZ Sombor;2020.</a:t>
            </a:r>
            <a:endParaRPr lang="x-none" sz="2800" dirty="0">
              <a:solidFill>
                <a:srgbClr val="00206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9290" y="2367260"/>
            <a:ext cx="3817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56338"/>
              </a:avLst>
            </a:prstTxWarp>
            <a:spAutoFit/>
          </a:bodyPr>
          <a:lstStyle/>
          <a:p>
            <a:pPr algn="ctr"/>
            <a:r>
              <a:rPr lang="x-none" sz="5400" b="1" cap="none" spc="0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HVALA</a:t>
            </a:r>
            <a:endParaRPr lang="x-none" sz="5400" b="1" cap="none" spc="0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9075" y="2010072"/>
            <a:ext cx="26146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HVALA</a:t>
            </a:r>
            <a:endParaRPr lang="x-none" sz="5400" b="1" cap="none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56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425542192"/>
              </p:ext>
            </p:extLst>
          </p:nvPr>
        </p:nvGraphicFramePr>
        <p:xfrm>
          <a:off x="2057400" y="814388"/>
          <a:ext cx="9388475" cy="532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62138" y="1169231"/>
            <a:ext cx="3390672" cy="1077218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x-none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56,1% sa srednjom stručnom spremom</a:t>
            </a:r>
          </a:p>
          <a:p>
            <a:r>
              <a:rPr lang="x-none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22,4% oš</a:t>
            </a:r>
          </a:p>
          <a:p>
            <a:r>
              <a:rPr lang="x-none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43,9% osrednjeg mat. stanja i</a:t>
            </a:r>
          </a:p>
          <a:p>
            <a:r>
              <a:rPr lang="x-none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40,3% dobrog mat.stanja</a:t>
            </a:r>
          </a:p>
        </p:txBody>
      </p:sp>
      <p:grpSp>
        <p:nvGrpSpPr>
          <p:cNvPr id="11" name="Diagram group"/>
          <p:cNvGrpSpPr/>
          <p:nvPr/>
        </p:nvGrpSpPr>
        <p:grpSpPr>
          <a:xfrm>
            <a:off x="7974768" y="905853"/>
            <a:ext cx="3194890" cy="1282711"/>
            <a:chOff x="6822595" y="834818"/>
            <a:chExt cx="4001347" cy="1808417"/>
          </a:xfrm>
          <a:scene3d>
            <a:camera prst="perspectiveFront" zoom="82000"/>
            <a:lightRig rig="morning" dir="t">
              <a:rot lat="0" lon="0" rev="20400000"/>
            </a:lightRig>
          </a:scene3d>
        </p:grpSpPr>
        <p:grpSp>
          <p:nvGrpSpPr>
            <p:cNvPr id="12" name="Group 11"/>
            <p:cNvGrpSpPr/>
            <p:nvPr/>
          </p:nvGrpSpPr>
          <p:grpSpPr>
            <a:xfrm>
              <a:off x="6822595" y="834818"/>
              <a:ext cx="4001347" cy="1808417"/>
              <a:chOff x="6822595" y="834818"/>
              <a:chExt cx="4001347" cy="1808417"/>
            </a:xfrm>
            <a:scene3d>
              <a:camera prst="perspectiveFront" zoom="82000"/>
              <a:lightRig rig="morning" dir="t">
                <a:rot lat="0" lon="0" rev="20400000"/>
              </a:lightRig>
            </a:scene3d>
          </p:grpSpPr>
          <p:sp>
            <p:nvSpPr>
              <p:cNvPr id="13" name="Rectangle 12"/>
              <p:cNvSpPr/>
              <p:nvPr/>
            </p:nvSpPr>
            <p:spPr>
              <a:xfrm>
                <a:off x="6822595" y="834818"/>
                <a:ext cx="4001347" cy="1808417"/>
              </a:xfrm>
              <a:prstGeom prst="rect">
                <a:avLst/>
              </a:prstGeom>
              <a:solidFill>
                <a:schemeClr val="accent5">
                  <a:tint val="40000"/>
                  <a:hueOff val="0"/>
                  <a:satOff val="0"/>
                  <a:lumOff val="0"/>
                  <a:alpha val="74000"/>
                </a:schemeClr>
              </a:solidFill>
              <a:sp3d z="-152400" extrusionH="63500" prstMaterial="matte">
                <a:bevelT w="44450" h="6350" prst="softRound"/>
                <a:contourClr>
                  <a:schemeClr val="bg1"/>
                </a:contourClr>
              </a:sp3d>
            </p:spPr>
            <p:style>
              <a:ln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7462810" y="834818"/>
                <a:ext cx="3361132" cy="1808417"/>
              </a:xfrm>
              <a:prstGeom prst="rect">
                <a:avLst/>
              </a:prstGeom>
              <a:sp3d z="-152400"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70688" rIns="170688" bIns="170688" numCol="1" spcCol="1270" anchor="ctr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x-none" sz="24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N=196</a:t>
                </a:r>
              </a:p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x-none" sz="24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Godine pacijenata </a:t>
                </a:r>
              </a:p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x-none" sz="24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16 - 89</a:t>
                </a:r>
                <a:endParaRPr lang="x-none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124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8306940"/>
              </p:ext>
            </p:extLst>
          </p:nvPr>
        </p:nvGraphicFramePr>
        <p:xfrm>
          <a:off x="1371601" y="1807954"/>
          <a:ext cx="9201150" cy="3435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0230"/>
                <a:gridCol w="1840230"/>
                <a:gridCol w="1840230"/>
                <a:gridCol w="1840230"/>
                <a:gridCol w="1840230"/>
              </a:tblGrid>
              <a:tr h="81386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</a:t>
                      </a:r>
                      <a:r>
                        <a:rPr lang="x-none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odeljenje</a:t>
                      </a:r>
                      <a:endParaRPr lang="x-none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x-none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godine </a:t>
                      </a:r>
                      <a:r>
                        <a:rPr lang="x-none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starosti pacijenata</a:t>
                      </a:r>
                      <a:endParaRPr lang="x-none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638260"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Srednja vrednost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Deviation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825">
                <a:tc rowSpan="4">
                  <a:txBody>
                    <a:bodyPr/>
                    <a:lstStyle/>
                    <a:p>
                      <a:pPr algn="l" fontAlgn="t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Ginekologija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43god.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±17,58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82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Hirurško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61god.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±17,98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82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Internističko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66god.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±13,96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82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Rehabilitacija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58god.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±14,22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8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x-none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x-none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59god.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±17,51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51152" y="857251"/>
            <a:ext cx="6226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"/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Godine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starosti 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pacijenata, po odeljenjima</a:t>
            </a:r>
            <a:endParaRPr lang="x-none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01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83" y="118535"/>
            <a:ext cx="4464050" cy="111841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 korisnika tretmanom u bolnici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4402000"/>
              </p:ext>
            </p:extLst>
          </p:nvPr>
        </p:nvGraphicFramePr>
        <p:xfrm>
          <a:off x="471488" y="1271589"/>
          <a:ext cx="10872787" cy="512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475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82" y="-1"/>
            <a:ext cx="5563351" cy="1354667"/>
          </a:xfrm>
          <a:blipFill dpi="0" rotWithShape="1">
            <a:blip r:embed="rId3">
              <a:alphaModFix amt="87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li ste upoznati s pravima i obavezama pacijenata na bolničkom lečenju ?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8997364"/>
              </p:ext>
            </p:extLst>
          </p:nvPr>
        </p:nvGraphicFramePr>
        <p:xfrm>
          <a:off x="442913" y="1382233"/>
          <a:ext cx="11129962" cy="488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8664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17" y="551920"/>
            <a:ext cx="5969721" cy="118533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Sestrinska nega : </a:t>
            </a:r>
            <a:b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koliko ste zadovoljni?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4828820"/>
              </p:ext>
            </p:extLst>
          </p:nvPr>
        </p:nvGraphicFramePr>
        <p:xfrm>
          <a:off x="657225" y="1743076"/>
          <a:ext cx="10829926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633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317" y="521758"/>
            <a:ext cx="4673600" cy="94472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 </a:t>
            </a:r>
            <a:r>
              <a:rPr lang="x-non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uslugama</a:t>
            </a:r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lekara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7937414"/>
              </p:ext>
            </p:extLst>
          </p:nvPr>
        </p:nvGraphicFramePr>
        <p:xfrm>
          <a:off x="100012" y="1364776"/>
          <a:ext cx="12091987" cy="4708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884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3" y="414338"/>
            <a:ext cx="3979333" cy="1028818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korisnika uslugama bolničkih službi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99924623"/>
              </p:ext>
            </p:extLst>
          </p:nvPr>
        </p:nvGraphicFramePr>
        <p:xfrm>
          <a:off x="571500" y="1485900"/>
          <a:ext cx="10601325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8445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81" y="185738"/>
            <a:ext cx="5732060" cy="941695"/>
          </a:xfrm>
          <a:gradFill flip="none" rotWithShape="1">
            <a:gsLst>
              <a:gs pos="7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bolničkom ishranom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92909357"/>
              </p:ext>
            </p:extLst>
          </p:nvPr>
        </p:nvGraphicFramePr>
        <p:xfrm>
          <a:off x="571500" y="1042988"/>
          <a:ext cx="11015663" cy="527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7087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2911</TotalTime>
  <Words>162</Words>
  <Application>Microsoft Office PowerPoint</Application>
  <PresentationFormat>Custom</PresentationFormat>
  <Paragraphs>61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Zadovoljstvo stanovništva  bolničkim lečenjem   Zapadno Bački Okrug</vt:lpstr>
      <vt:lpstr>Slide 2</vt:lpstr>
      <vt:lpstr>Slide 3</vt:lpstr>
      <vt:lpstr>Zadovoljstvo  korisnika tretmanom u bolnici</vt:lpstr>
      <vt:lpstr>Da li ste upoznati s pravima i obavezama pacijenata na bolničkom lečenju ?</vt:lpstr>
      <vt:lpstr>Sestrinska nega :  koliko ste zadovoljni?</vt:lpstr>
      <vt:lpstr>Zadovoljstvo korisnika uslugama  lekara</vt:lpstr>
      <vt:lpstr>Zadovoljstvo korisnika uslugama bolničkih službi</vt:lpstr>
      <vt:lpstr>Zadovoljstvo bolničkom ishranom</vt:lpstr>
      <vt:lpstr>Zadovoljstvo bolničkim smeštajem</vt:lpstr>
      <vt:lpstr>Zadovoljstvo korisnika bolničkim tretmanom i organizacijom poseta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bolnickim lecenjem Zapadno backog Okruga</dc:title>
  <dc:creator>Korisnik</dc:creator>
  <cp:lastModifiedBy>Jadranka Bosnic</cp:lastModifiedBy>
  <cp:revision>144</cp:revision>
  <dcterms:created xsi:type="dcterms:W3CDTF">2016-02-02T07:41:58Z</dcterms:created>
  <dcterms:modified xsi:type="dcterms:W3CDTF">2020-07-03T06:14:43Z</dcterms:modified>
</cp:coreProperties>
</file>