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2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style12.xml" ContentType="application/vnd.ms-office.chartstyle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66" r:id="rId2"/>
    <p:sldId id="257" r:id="rId3"/>
    <p:sldId id="286" r:id="rId4"/>
    <p:sldId id="287" r:id="rId5"/>
    <p:sldId id="283" r:id="rId6"/>
    <p:sldId id="291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=""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A8"/>
    <a:srgbClr val="FF99FF"/>
    <a:srgbClr val="66CCFF"/>
    <a:srgbClr val="D6E7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ni jednom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166</c:v>
                </c:pt>
                <c:pt idx="2">
                  <c:v>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10 puta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428</c:v>
                </c:pt>
                <c:pt idx="1">
                  <c:v>180</c:v>
                </c:pt>
                <c:pt idx="2">
                  <c:v>222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0d 10-20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32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vise od 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lekaru</c:v>
                </c:pt>
                <c:pt idx="1">
                  <c:v>broj poseta drugom lekaru iz ove službe</c:v>
                </c:pt>
                <c:pt idx="2">
                  <c:v>broj poseta lekaru u privatnoj praksi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99</c:v>
                </c:pt>
                <c:pt idx="1">
                  <c:v>252</c:v>
                </c:pt>
                <c:pt idx="2">
                  <c:v>223</c:v>
                </c:pt>
              </c:numCache>
            </c:numRef>
          </c:val>
        </c:ser>
        <c:overlap val="100"/>
        <c:axId val="85756928"/>
        <c:axId val="87577344"/>
      </c:barChart>
      <c:catAx>
        <c:axId val="857569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577344"/>
        <c:crosses val="autoZero"/>
        <c:auto val="1"/>
        <c:lblAlgn val="ctr"/>
        <c:lblOffset val="100"/>
      </c:catAx>
      <c:valAx>
        <c:axId val="875773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66510047195049"/>
          <c:w val="0.92715272806808224"/>
          <c:h val="5.583103304710701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Sheet21!$C$3</c:f>
              <c:strCache>
                <c:ptCount val="1"/>
                <c:pt idx="0">
                  <c:v>nijednom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Sheet21!$A$4:$B$12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medicina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Sheet21!$C$4:$C$12</c:f>
              <c:numCache>
                <c:formatCode>General</c:formatCode>
                <c:ptCount val="9"/>
                <c:pt idx="0">
                  <c:v>5</c:v>
                </c:pt>
                <c:pt idx="1">
                  <c:v>26</c:v>
                </c:pt>
                <c:pt idx="2">
                  <c:v>27</c:v>
                </c:pt>
                <c:pt idx="3">
                  <c:v>1</c:v>
                </c:pt>
                <c:pt idx="4">
                  <c:v>41</c:v>
                </c:pt>
                <c:pt idx="5">
                  <c:v>37</c:v>
                </c:pt>
                <c:pt idx="6">
                  <c:v>21</c:v>
                </c:pt>
                <c:pt idx="7">
                  <c:v>99</c:v>
                </c:pt>
                <c:pt idx="8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Sheet21!$D$3</c:f>
              <c:strCache>
                <c:ptCount val="1"/>
                <c:pt idx="0">
                  <c:v>do 10 puta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Sheet21!$A$4:$B$12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medicina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Sheet21!$D$4:$D$12</c:f>
              <c:numCache>
                <c:formatCode>General</c:formatCode>
                <c:ptCount val="9"/>
                <c:pt idx="0">
                  <c:v>124</c:v>
                </c:pt>
                <c:pt idx="1">
                  <c:v>32</c:v>
                </c:pt>
                <c:pt idx="2">
                  <c:v>60</c:v>
                </c:pt>
                <c:pt idx="3">
                  <c:v>155</c:v>
                </c:pt>
                <c:pt idx="4">
                  <c:v>135</c:v>
                </c:pt>
                <c:pt idx="5">
                  <c:v>69</c:v>
                </c:pt>
                <c:pt idx="6">
                  <c:v>149</c:v>
                </c:pt>
                <c:pt idx="7">
                  <c:v>75</c:v>
                </c:pt>
                <c:pt idx="8">
                  <c:v>102</c:v>
                </c:pt>
              </c:numCache>
            </c:numRef>
          </c:val>
        </c:ser>
        <c:ser>
          <c:idx val="2"/>
          <c:order val="2"/>
          <c:tx>
            <c:strRef>
              <c:f>Sheet21!$E$3</c:f>
              <c:strCache>
                <c:ptCount val="1"/>
                <c:pt idx="0">
                  <c:v>od 10 do 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Sheet21!$A$4:$B$12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medicina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Sheet21!$E$4:$E$12</c:f>
              <c:numCache>
                <c:formatCode>General</c:formatCode>
                <c:ptCount val="9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11</c:v>
                </c:pt>
                <c:pt idx="5">
                  <c:v>7</c:v>
                </c:pt>
                <c:pt idx="6">
                  <c:v>12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Sheet21!$F$3</c:f>
              <c:strCache>
                <c:ptCount val="1"/>
                <c:pt idx="0">
                  <c:v>više od 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Sheet21!$A$4:$B$12</c:f>
              <c:multiLvlStrCache>
                <c:ptCount val="9"/>
                <c:lvl>
                  <c:pt idx="0">
                    <c:v>izabrani lekar</c:v>
                  </c:pt>
                  <c:pt idx="1">
                    <c:v>drugi lekar iz ove službe</c:v>
                  </c:pt>
                  <c:pt idx="2">
                    <c:v>lekar u privatnoj praksi</c:v>
                  </c:pt>
                  <c:pt idx="3">
                    <c:v>izabrani lekar</c:v>
                  </c:pt>
                  <c:pt idx="4">
                    <c:v>drugi lekar iz ove službe</c:v>
                  </c:pt>
                  <c:pt idx="5">
                    <c:v>lekar u privatnoj praksi</c:v>
                  </c:pt>
                  <c:pt idx="6">
                    <c:v>izabrani lekar</c:v>
                  </c:pt>
                  <c:pt idx="7">
                    <c:v>drugi lekar iz ove službe</c:v>
                  </c:pt>
                  <c:pt idx="8">
                    <c:v>lekar u privatnoj praksi</c:v>
                  </c:pt>
                </c:lvl>
                <c:lvl>
                  <c:pt idx="0">
                    <c:v>ginekologija</c:v>
                  </c:pt>
                  <c:pt idx="3">
                    <c:v>opšta medicina</c:v>
                  </c:pt>
                  <c:pt idx="6">
                    <c:v>pedijatrija</c:v>
                  </c:pt>
                </c:lvl>
              </c:multiLvlStrCache>
            </c:multiLvlStrRef>
          </c:cat>
          <c:val>
            <c:numRef>
              <c:f>Sheet21!$F$4:$F$12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5">
                  <c:v>2</c:v>
                </c:pt>
                <c:pt idx="6">
                  <c:v>9</c:v>
                </c:pt>
              </c:numCache>
            </c:numRef>
          </c:val>
        </c:ser>
        <c:dLbls>
          <c:showVal val="1"/>
        </c:dLbls>
        <c:overlap val="100"/>
        <c:axId val="87720320"/>
        <c:axId val="87721856"/>
      </c:barChart>
      <c:catAx>
        <c:axId val="87720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721856"/>
        <c:crosses val="autoZero"/>
        <c:auto val="1"/>
        <c:lblAlgn val="ctr"/>
        <c:lblOffset val="100"/>
      </c:catAx>
      <c:valAx>
        <c:axId val="877218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7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5009699874472"/>
          <c:y val="0.9210553558518334"/>
          <c:w val="0.76962607934877769"/>
          <c:h val="6.29113015286803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da,u vreme posete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249</c:v>
                </c:pt>
                <c:pt idx="1">
                  <c:v>211</c:v>
                </c:pt>
                <c:pt idx="2">
                  <c:v>112</c:v>
                </c:pt>
                <c:pt idx="3">
                  <c:v>111</c:v>
                </c:pt>
                <c:pt idx="4">
                  <c:v>139</c:v>
                </c:pt>
                <c:pt idx="5">
                  <c:v>107</c:v>
                </c:pt>
                <c:pt idx="6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u savetovalištu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</c:v>
                </c:pt>
                <c:pt idx="1">
                  <c:v>35</c:v>
                </c:pt>
                <c:pt idx="2">
                  <c:v>18</c:v>
                </c:pt>
                <c:pt idx="3">
                  <c:v>21</c:v>
                </c:pt>
                <c:pt idx="4">
                  <c:v>20</c:v>
                </c:pt>
                <c:pt idx="5">
                  <c:v>18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59</c:v>
                </c:pt>
                <c:pt idx="1">
                  <c:v>67</c:v>
                </c:pt>
                <c:pt idx="2">
                  <c:v>102</c:v>
                </c:pt>
                <c:pt idx="3">
                  <c:v>94</c:v>
                </c:pt>
                <c:pt idx="4">
                  <c:v>88</c:v>
                </c:pt>
                <c:pt idx="5">
                  <c:v>109</c:v>
                </c:pt>
                <c:pt idx="6">
                  <c:v>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bilo potrebno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180</c:v>
                </c:pt>
                <c:pt idx="1">
                  <c:v>185</c:v>
                </c:pt>
                <c:pt idx="2">
                  <c:v>239</c:v>
                </c:pt>
                <c:pt idx="3">
                  <c:v>242</c:v>
                </c:pt>
                <c:pt idx="4">
                  <c:v>224</c:v>
                </c:pt>
                <c:pt idx="5">
                  <c:v>237</c:v>
                </c:pt>
                <c:pt idx="6">
                  <c:v>260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pravilnoj ishrani</c:v>
                </c:pt>
                <c:pt idx="1">
                  <c:v>važnosti fizičke aktivnosti</c:v>
                </c:pt>
                <c:pt idx="2">
                  <c:v>zloupotrebi alkohola</c:v>
                </c:pt>
                <c:pt idx="3">
                  <c:v>štrtnosti pušenja</c:v>
                </c:pt>
                <c:pt idx="4">
                  <c:v>odbrani od stresa</c:v>
                </c:pt>
                <c:pt idx="5">
                  <c:v>sigurnom seksu</c:v>
                </c:pt>
                <c:pt idx="6">
                  <c:v>opasnosti zloupotrebe droga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75</c:v>
                </c:pt>
                <c:pt idx="1">
                  <c:v>104</c:v>
                </c:pt>
                <c:pt idx="2">
                  <c:v>131</c:v>
                </c:pt>
                <c:pt idx="3">
                  <c:v>134</c:v>
                </c:pt>
                <c:pt idx="4">
                  <c:v>131</c:v>
                </c:pt>
                <c:pt idx="5">
                  <c:v>131</c:v>
                </c:pt>
                <c:pt idx="6">
                  <c:v>139</c:v>
                </c:pt>
              </c:numCache>
            </c:numRef>
          </c:val>
        </c:ser>
        <c:overlap val="100"/>
        <c:axId val="88005248"/>
        <c:axId val="88076672"/>
      </c:barChart>
      <c:catAx>
        <c:axId val="880052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8076672"/>
        <c:crosses val="autoZero"/>
        <c:auto val="1"/>
        <c:lblAlgn val="ctr"/>
        <c:lblOffset val="100"/>
      </c:catAx>
      <c:valAx>
        <c:axId val="880766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19872515935502E-2"/>
          <c:y val="0.92036313945881187"/>
          <c:w val="0.91796015081448168"/>
          <c:h val="6.15813020237627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0147835687205787"/>
          <c:y val="3.142580708873529E-2"/>
          <c:w val="0.67293963254593225"/>
          <c:h val="0.81306143824019106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454</c:v>
                </c:pt>
                <c:pt idx="1">
                  <c:v>405</c:v>
                </c:pt>
                <c:pt idx="2">
                  <c:v>409</c:v>
                </c:pt>
                <c:pt idx="3">
                  <c:v>392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65</c:v>
                </c:pt>
                <c:pt idx="2">
                  <c:v>71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20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ne znam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</c:v>
                </c:pt>
                <c:pt idx="1">
                  <c:v>24</c:v>
                </c:pt>
                <c:pt idx="2">
                  <c:v>9</c:v>
                </c:pt>
                <c:pt idx="3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medicinske sestre na šalteru, su ljubazne</c:v>
                </c:pt>
                <c:pt idx="1">
                  <c:v>u sobi za intervencije, su ljubazne</c:v>
                </c:pt>
                <c:pt idx="2">
                  <c:v>sestre uvek, pruže sve informacije</c:v>
                </c:pt>
                <c:pt idx="3">
                  <c:v>sa lekarima dobro saradjuju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43</c:v>
                </c:pt>
                <c:pt idx="1">
                  <c:v>96</c:v>
                </c:pt>
                <c:pt idx="2">
                  <c:v>93</c:v>
                </c:pt>
                <c:pt idx="3">
                  <c:v>89</c:v>
                </c:pt>
              </c:numCache>
            </c:numRef>
          </c:val>
        </c:ser>
        <c:overlap val="100"/>
        <c:axId val="89048960"/>
        <c:axId val="89050496"/>
      </c:barChart>
      <c:catAx>
        <c:axId val="89048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050496"/>
        <c:crosses val="autoZero"/>
        <c:auto val="1"/>
        <c:lblAlgn val="ctr"/>
        <c:lblOffset val="100"/>
      </c:catAx>
      <c:valAx>
        <c:axId val="89050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04896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55715159948209E-2"/>
          <c:y val="0.92291309172669911"/>
          <c:w val="0.93865412168171769"/>
          <c:h val="5.88273070658665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206</c:v>
                </c:pt>
                <c:pt idx="1">
                  <c:v>347</c:v>
                </c:pt>
                <c:pt idx="2">
                  <c:v>361</c:v>
                </c:pt>
                <c:pt idx="3">
                  <c:v>380</c:v>
                </c:pt>
                <c:pt idx="4">
                  <c:v>380</c:v>
                </c:pt>
                <c:pt idx="5">
                  <c:v>345</c:v>
                </c:pt>
                <c:pt idx="6">
                  <c:v>394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140</c:v>
                </c:pt>
                <c:pt idx="1">
                  <c:v>113</c:v>
                </c:pt>
                <c:pt idx="2">
                  <c:v>101</c:v>
                </c:pt>
                <c:pt idx="3">
                  <c:v>86</c:v>
                </c:pt>
                <c:pt idx="4">
                  <c:v>87</c:v>
                </c:pt>
                <c:pt idx="5">
                  <c:v>114</c:v>
                </c:pt>
                <c:pt idx="6">
                  <c:v>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166</c:v>
                </c:pt>
                <c:pt idx="1">
                  <c:v>47</c:v>
                </c:pt>
                <c:pt idx="2">
                  <c:v>43</c:v>
                </c:pt>
                <c:pt idx="3">
                  <c:v>27</c:v>
                </c:pt>
                <c:pt idx="4">
                  <c:v>29</c:v>
                </c:pt>
                <c:pt idx="5">
                  <c:v>35</c:v>
                </c:pt>
                <c:pt idx="6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izabrani lekar, poznaje moju ličnu situaciju</c:v>
                </c:pt>
                <c:pt idx="1">
                  <c:v>poznaje moju istoriju bolesti</c:v>
                </c:pt>
                <c:pt idx="2">
                  <c:v>odvaja dovoljno vremena za razgovor sa mnom</c:v>
                </c:pt>
                <c:pt idx="3">
                  <c:v>moj lekar, me pažljivo sluša</c:v>
                </c:pt>
                <c:pt idx="4">
                  <c:v>lekar mi daje jasna objašnjenja bolesti i terapije</c:v>
                </c:pt>
                <c:pt idx="5">
                  <c:v>posle posete lekaru, osećam se osnaženo</c:v>
                </c:pt>
                <c:pt idx="6">
                  <c:v>prvo se obratim svom lekaru,kad iskrsne problem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90</c:v>
                </c:pt>
                <c:pt idx="1">
                  <c:v>95</c:v>
                </c:pt>
                <c:pt idx="2">
                  <c:v>97</c:v>
                </c:pt>
                <c:pt idx="3">
                  <c:v>109</c:v>
                </c:pt>
                <c:pt idx="4">
                  <c:v>106</c:v>
                </c:pt>
                <c:pt idx="5">
                  <c:v>108</c:v>
                </c:pt>
                <c:pt idx="6">
                  <c:v>105</c:v>
                </c:pt>
              </c:numCache>
            </c:numRef>
          </c:val>
        </c:ser>
        <c:overlap val="100"/>
        <c:axId val="89107456"/>
        <c:axId val="89125632"/>
      </c:barChart>
      <c:catAx>
        <c:axId val="89107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125632"/>
        <c:crosses val="autoZero"/>
        <c:auto val="1"/>
        <c:lblAlgn val="ctr"/>
        <c:lblOffset val="100"/>
      </c:catAx>
      <c:valAx>
        <c:axId val="89125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87614106036929"/>
          <c:w val="0.97269052402463885"/>
          <c:h val="7.02262543766337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408</c:v>
                </c:pt>
                <c:pt idx="1">
                  <c:v>269</c:v>
                </c:pt>
                <c:pt idx="2">
                  <c:v>309</c:v>
                </c:pt>
                <c:pt idx="3">
                  <c:v>386</c:v>
                </c:pt>
                <c:pt idx="4">
                  <c:v>376</c:v>
                </c:pt>
                <c:pt idx="5">
                  <c:v>181</c:v>
                </c:pt>
                <c:pt idx="6">
                  <c:v>204</c:v>
                </c:pt>
                <c:pt idx="7">
                  <c:v>330</c:v>
                </c:pt>
                <c:pt idx="8">
                  <c:v>315</c:v>
                </c:pt>
                <c:pt idx="9">
                  <c:v>209</c:v>
                </c:pt>
                <c:pt idx="10">
                  <c:v>161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84</c:v>
                </c:pt>
                <c:pt idx="1">
                  <c:v>75</c:v>
                </c:pt>
                <c:pt idx="2">
                  <c:v>56</c:v>
                </c:pt>
                <c:pt idx="3">
                  <c:v>48</c:v>
                </c:pt>
                <c:pt idx="4">
                  <c:v>85</c:v>
                </c:pt>
                <c:pt idx="5">
                  <c:v>161</c:v>
                </c:pt>
                <c:pt idx="6">
                  <c:v>79</c:v>
                </c:pt>
                <c:pt idx="7">
                  <c:v>93</c:v>
                </c:pt>
                <c:pt idx="8">
                  <c:v>38</c:v>
                </c:pt>
                <c:pt idx="9">
                  <c:v>34</c:v>
                </c:pt>
                <c:pt idx="10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66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24</c:v>
                </c:pt>
                <c:pt idx="1">
                  <c:v>85</c:v>
                </c:pt>
                <c:pt idx="2">
                  <c:v>32</c:v>
                </c:pt>
                <c:pt idx="3">
                  <c:v>30</c:v>
                </c:pt>
                <c:pt idx="4">
                  <c:v>25</c:v>
                </c:pt>
                <c:pt idx="5">
                  <c:v>123</c:v>
                </c:pt>
                <c:pt idx="6">
                  <c:v>96</c:v>
                </c:pt>
                <c:pt idx="7">
                  <c:v>30</c:v>
                </c:pt>
                <c:pt idx="8">
                  <c:v>26</c:v>
                </c:pt>
                <c:pt idx="9">
                  <c:v>16</c:v>
                </c:pt>
                <c:pt idx="10">
                  <c:v>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ne znam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16</c:v>
                </c:pt>
                <c:pt idx="1">
                  <c:v>65</c:v>
                </c:pt>
                <c:pt idx="2">
                  <c:v>82</c:v>
                </c:pt>
                <c:pt idx="3">
                  <c:v>28</c:v>
                </c:pt>
                <c:pt idx="4">
                  <c:v>11</c:v>
                </c:pt>
                <c:pt idx="5">
                  <c:v>26</c:v>
                </c:pt>
                <c:pt idx="6">
                  <c:v>105</c:v>
                </c:pt>
                <c:pt idx="7">
                  <c:v>41</c:v>
                </c:pt>
                <c:pt idx="8">
                  <c:v>112</c:v>
                </c:pt>
                <c:pt idx="9">
                  <c:v>222</c:v>
                </c:pt>
                <c:pt idx="10">
                  <c:v>168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zadovoljan sam radnim vremenom sluzbe</c:v>
                </c:pt>
                <c:pt idx="1">
                  <c:v>mogu da dodjem i vikendom, ako se razbolim</c:v>
                </c:pt>
                <c:pt idx="2">
                  <c:v>služba je dostupna i korisnicima sa invaliditetom</c:v>
                </c:pt>
                <c:pt idx="3">
                  <c:v>uput specijalisti,dobijam od svog lekara</c:v>
                </c:pt>
                <c:pt idx="4">
                  <c:v>u čekaonicama je dovoljno mesta</c:v>
                </c:pt>
                <c:pt idx="5">
                  <c:v>dugo se čeka, u čekaonicama</c:v>
                </c:pt>
                <c:pt idx="6">
                  <c:v>u radno vreme, lekari su dostupni i telefonom</c:v>
                </c:pt>
                <c:pt idx="7">
                  <c:v>kada je hitno, lekar me primi istog dana</c:v>
                </c:pt>
                <c:pt idx="8">
                  <c:v>postoji knjiga žalbi</c:v>
                </c:pt>
                <c:pt idx="9">
                  <c:v>ustanova ima svoju internet stranicu</c:v>
                </c:pt>
                <c:pt idx="10">
                  <c:v>ustanova ima dovoljno medicinske opreme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70</c:v>
                </c:pt>
                <c:pt idx="1">
                  <c:v>108</c:v>
                </c:pt>
                <c:pt idx="2">
                  <c:v>123</c:v>
                </c:pt>
                <c:pt idx="3">
                  <c:v>110</c:v>
                </c:pt>
                <c:pt idx="4">
                  <c:v>105</c:v>
                </c:pt>
                <c:pt idx="5">
                  <c:v>111</c:v>
                </c:pt>
                <c:pt idx="6">
                  <c:v>118</c:v>
                </c:pt>
                <c:pt idx="7">
                  <c:v>108</c:v>
                </c:pt>
                <c:pt idx="8">
                  <c:v>111</c:v>
                </c:pt>
                <c:pt idx="9">
                  <c:v>121</c:v>
                </c:pt>
                <c:pt idx="10">
                  <c:v>109</c:v>
                </c:pt>
              </c:numCache>
            </c:numRef>
          </c:val>
        </c:ser>
        <c:overlap val="100"/>
        <c:axId val="89364736"/>
        <c:axId val="89387008"/>
      </c:barChart>
      <c:catAx>
        <c:axId val="893647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387008"/>
        <c:crosses val="autoZero"/>
        <c:auto val="1"/>
        <c:lblAlgn val="ctr"/>
        <c:lblOffset val="100"/>
      </c:catAx>
      <c:valAx>
        <c:axId val="893870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3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23670372794666E-3"/>
          <c:y val="0.93679761227338443"/>
          <c:w val="0.99587352373743032"/>
          <c:h val="5.036623465094259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besplatno je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342</c:v>
                </c:pt>
                <c:pt idx="1">
                  <c:v>190</c:v>
                </c:pt>
                <c:pt idx="2">
                  <c:v>228</c:v>
                </c:pt>
                <c:pt idx="3">
                  <c:v>95</c:v>
                </c:pt>
                <c:pt idx="4">
                  <c:v>212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170</c:v>
                </c:pt>
                <c:pt idx="1">
                  <c:v>212</c:v>
                </c:pt>
                <c:pt idx="2">
                  <c:v>166</c:v>
                </c:pt>
                <c:pt idx="3">
                  <c:v>28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puna cena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32</c:v>
                </c:pt>
                <c:pt idx="2">
                  <c:v>30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</c:v>
                </c:pt>
                <c:pt idx="1">
                  <c:v>64</c:v>
                </c:pt>
                <c:pt idx="2">
                  <c:v>68</c:v>
                </c:pt>
                <c:pt idx="3">
                  <c:v>331</c:v>
                </c:pt>
                <c:pt idx="4">
                  <c:v>244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plaćate li pregled kod vašeg izabranog lekara?</c:v>
                </c:pt>
                <c:pt idx="1">
                  <c:v>plaćate li lekove i injekcije, koje vam lekar prepiše?</c:v>
                </c:pt>
                <c:pt idx="2">
                  <c:v>plaćate li pregled specijaliste kome vas uputi vaš lekar</c:v>
                </c:pt>
                <c:pt idx="3">
                  <c:v>plaćate li kućnu posetu vašeg lekara?</c:v>
                </c:pt>
                <c:pt idx="4">
                  <c:v>plaćate li pregled bebe ili malog deteta u savetovalištu?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61</c:v>
                </c:pt>
                <c:pt idx="1">
                  <c:v>104</c:v>
                </c:pt>
                <c:pt idx="2">
                  <c:v>110</c:v>
                </c:pt>
                <c:pt idx="3">
                  <c:v>128</c:v>
                </c:pt>
                <c:pt idx="4">
                  <c:v>130</c:v>
                </c:pt>
              </c:numCache>
            </c:numRef>
          </c:val>
        </c:ser>
        <c:overlap val="100"/>
        <c:axId val="98189696"/>
        <c:axId val="98191232"/>
      </c:barChart>
      <c:catAx>
        <c:axId val="98189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191232"/>
        <c:crosses val="autoZero"/>
        <c:auto val="1"/>
        <c:lblAlgn val="ctr"/>
        <c:lblOffset val="100"/>
      </c:catAx>
      <c:valAx>
        <c:axId val="981912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9696"/>
        <c:crosses val="autoZero"/>
        <c:crossBetween val="between"/>
      </c:valAx>
      <c:spPr>
        <a:gradFill flip="none" rotWithShape="1">
          <a:gsLst>
            <a:gs pos="8000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c:spPr>
    </c:plotArea>
    <c:legend>
      <c:legendPos val="b"/>
      <c:layout>
        <c:manualLayout>
          <c:xMode val="edge"/>
          <c:yMode val="edge"/>
          <c:x val="0.26775528058992626"/>
          <c:y val="0.92826385574946146"/>
          <c:w val="0.68538890971961819"/>
          <c:h val="5.474398026946631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5037839020122497"/>
          <c:y val="7.5860000753494333E-2"/>
          <c:w val="0.25426967462400535"/>
          <c:h val="0.735800474701427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1.4492753623188409E-2"/>
                  <c:y val="-0.1477897412474269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801932367149774E-2"/>
                  <c:y val="-9.500769080191730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34782608695652E-2"/>
                  <c:y val="-5.2782050445509626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69565217391223E-2"/>
                  <c:y val="0.1609852538588042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9033816425120769E-2"/>
                  <c:y val="-2.111282017820384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840579710144928E-2"/>
                  <c:y val="-0.1002858958464682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veoma nezadovoljan</c:v>
                </c:pt>
                <c:pt idx="1">
                  <c:v>nezadovoljan</c:v>
                </c:pt>
                <c:pt idx="2">
                  <c:v>ni-ni</c:v>
                </c:pt>
                <c:pt idx="3">
                  <c:v>zadovoljan</c:v>
                </c:pt>
                <c:pt idx="4">
                  <c:v>veoma zadovoljan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16</c:v>
                </c:pt>
                <c:pt idx="2">
                  <c:v>102</c:v>
                </c:pt>
                <c:pt idx="3">
                  <c:v>278</c:v>
                </c:pt>
                <c:pt idx="4">
                  <c:v>114</c:v>
                </c:pt>
                <c:pt idx="5">
                  <c:v>52</c:v>
                </c:pt>
              </c:numCache>
            </c:numRef>
          </c:val>
        </c:ser>
        <c:dLbls>
          <c:showVal val="1"/>
        </c:dLbls>
        <c:firstSliceAng val="0"/>
        <c:holeSize val="48"/>
      </c:doughnutChart>
      <c:spPr>
        <a:noFill/>
        <a:ln>
          <a:solidFill>
            <a:schemeClr val="accent1"/>
          </a:solidFill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3FD166BF-9C2D-48D2-A911-63A246DC693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Apatin     33,6%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Kula        18,8%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Odžaci       9,3%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Sombor   38,4%</a:t>
          </a:r>
          <a:endParaRPr lang="x-none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x-none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x-none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x-none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D045A9DD-1426-436B-B659-A92C6D0AEF4B}" type="presOf" srcId="{3FD166BF-9C2D-48D2-A911-63A246DC6938}" destId="{9B6DFD86-385E-404C-968A-850B0FA5F660}" srcOrd="1" destOrd="0" presId="urn:microsoft.com/office/officeart/2005/8/layout/vList4#1"/>
    <dgm:cxn modelId="{B7C6A279-39C6-49D5-9129-996A9A6FCBAF}" type="presOf" srcId="{2C5E4C44-284E-40E6-9A90-1E47DF0A66D4}" destId="{6025E556-E2D1-4CA3-A622-642E221CF177}" srcOrd="0" destOrd="0" presId="urn:microsoft.com/office/officeart/2005/8/layout/vList4#1"/>
    <dgm:cxn modelId="{383FDB4A-1DBC-4926-B39F-FB6E45E21347}" type="presOf" srcId="{3FD166BF-9C2D-48D2-A911-63A246DC6938}" destId="{14999BB7-9B07-4FA4-9B36-9A1A9198D7A7}" srcOrd="0" destOrd="0" presId="urn:microsoft.com/office/officeart/2005/8/layout/vList4#1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B7C1F4D6-9EB9-45E3-BEAB-E86B97289128}" type="presParOf" srcId="{6025E556-E2D1-4CA3-A622-642E221CF177}" destId="{F47D9E32-E280-4639-93D9-3A072F2DB49A}" srcOrd="0" destOrd="0" presId="urn:microsoft.com/office/officeart/2005/8/layout/vList4#1"/>
    <dgm:cxn modelId="{2DCD5448-8219-41BD-8BD5-BAFAE692CE5A}" type="presParOf" srcId="{F47D9E32-E280-4639-93D9-3A072F2DB49A}" destId="{14999BB7-9B07-4FA4-9B36-9A1A9198D7A7}" srcOrd="0" destOrd="0" presId="urn:microsoft.com/office/officeart/2005/8/layout/vList4#1"/>
    <dgm:cxn modelId="{80593BDD-6385-44FD-A9AF-9C7832A7CD81}" type="presParOf" srcId="{F47D9E32-E280-4639-93D9-3A072F2DB49A}" destId="{B25444AA-B6ED-41D4-A3C4-A20DD4B73EC1}" srcOrd="1" destOrd="0" presId="urn:microsoft.com/office/officeart/2005/8/layout/vList4#1"/>
    <dgm:cxn modelId="{9A62C6BB-23EE-4448-890D-88A61091E955}" type="presParOf" srcId="{F47D9E32-E280-4639-93D9-3A072F2DB49A}" destId="{9B6DFD86-385E-404C-968A-850B0FA5F660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0314A59-A912-4B46-8E61-B3DF0D6BABF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Ginekologija     26,7%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Opšta medicina 32,9%</a:t>
          </a:r>
        </a:p>
        <a:p>
          <a:r>
            <a: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Pedijatrija          40,4%</a:t>
          </a:r>
          <a:endParaRPr lang="x-none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x-none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x-none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x-none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  <dgm:t>
        <a:bodyPr/>
        <a:lstStyle/>
        <a:p>
          <a:endParaRPr lang="x-none"/>
        </a:p>
      </dgm:t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A141BDA5-2F91-400E-812F-9D201F99D42D}" type="presOf" srcId="{20314A59-A912-4B46-8E61-B3DF0D6BABFA}" destId="{184134D7-26DA-4B9F-9BDA-CF454E1C7BA5}" srcOrd="1" destOrd="0" presId="urn:microsoft.com/office/officeart/2005/8/layout/vList4#2"/>
    <dgm:cxn modelId="{A5DAE91A-029F-4CAC-BCDE-639B9D44843D}" type="presOf" srcId="{20314A59-A912-4B46-8E61-B3DF0D6BABFA}" destId="{575D9103-F796-416F-BC74-DFF3220A4DB1}" srcOrd="0" destOrd="0" presId="urn:microsoft.com/office/officeart/2005/8/layout/vList4#2"/>
    <dgm:cxn modelId="{638EAE6E-05E9-4DA8-A391-140A8F624587}" type="presOf" srcId="{67C521B4-6B82-419C-A76E-E49EA54AA991}" destId="{96B4949E-5F3E-4689-9F0D-46F3142C37E3}" srcOrd="0" destOrd="0" presId="urn:microsoft.com/office/officeart/2005/8/layout/vList4#2"/>
    <dgm:cxn modelId="{73576677-71F6-413A-B6F9-3E846473FCEB}" type="presParOf" srcId="{96B4949E-5F3E-4689-9F0D-46F3142C37E3}" destId="{8912EFAD-924D-4F49-ABDF-1C76CF2EDF37}" srcOrd="0" destOrd="0" presId="urn:microsoft.com/office/officeart/2005/8/layout/vList4#2"/>
    <dgm:cxn modelId="{F6061DF6-9ED3-4642-AE5A-C84273F7EF37}" type="presParOf" srcId="{8912EFAD-924D-4F49-ABDF-1C76CF2EDF37}" destId="{575D9103-F796-416F-BC74-DFF3220A4DB1}" srcOrd="0" destOrd="0" presId="urn:microsoft.com/office/officeart/2005/8/layout/vList4#2"/>
    <dgm:cxn modelId="{E6856FE7-1271-4A9D-89A8-198687D5B5D6}" type="presParOf" srcId="{8912EFAD-924D-4F49-ABDF-1C76CF2EDF37}" destId="{A10ED2D0-0AA0-4A06-9195-44861BB93B3A}" srcOrd="1" destOrd="0" presId="urn:microsoft.com/office/officeart/2005/8/layout/vList4#2"/>
    <dgm:cxn modelId="{46B69960-94B0-442A-BD5F-C21F3433A9DA}" type="presParOf" srcId="{8912EFAD-924D-4F49-ABDF-1C76CF2EDF37}" destId="{184134D7-26DA-4B9F-9BDA-CF454E1C7BA5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99BB7-9B07-4FA4-9B36-9A1A9198D7A7}">
      <dsp:nvSpPr>
        <dsp:cNvPr id="0" name=""/>
        <dsp:cNvSpPr/>
      </dsp:nvSpPr>
      <dsp:spPr>
        <a:xfrm>
          <a:off x="0" y="0"/>
          <a:ext cx="5559156" cy="3378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Apatin     33,6%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Kula        18,8%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Odžaci       9,3%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Sombor   38,4%</a:t>
          </a:r>
          <a:endParaRPr lang="sr-Latn-R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9651" y="0"/>
        <a:ext cx="4109505" cy="3378200"/>
      </dsp:txXfrm>
    </dsp:sp>
    <dsp:sp modelId="{B25444AA-B6ED-41D4-A3C4-A20DD4B73EC1}">
      <dsp:nvSpPr>
        <dsp:cNvPr id="0" name=""/>
        <dsp:cNvSpPr/>
      </dsp:nvSpPr>
      <dsp:spPr>
        <a:xfrm>
          <a:off x="337820" y="337820"/>
          <a:ext cx="1111831" cy="2702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D9103-F796-416F-BC74-DFF3220A4DB1}">
      <dsp:nvSpPr>
        <dsp:cNvPr id="0" name=""/>
        <dsp:cNvSpPr/>
      </dsp:nvSpPr>
      <dsp:spPr>
        <a:xfrm>
          <a:off x="0" y="0"/>
          <a:ext cx="5875024" cy="3378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Ginekologija     26,7%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Opšta medicina 32,9%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Pedijatrija          40,4%</a:t>
          </a:r>
          <a:endParaRPr lang="sr-Latn-R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824" y="0"/>
        <a:ext cx="4362199" cy="3378200"/>
      </dsp:txXfrm>
    </dsp:sp>
    <dsp:sp modelId="{A10ED2D0-0AA0-4A06-9195-44861BB93B3A}">
      <dsp:nvSpPr>
        <dsp:cNvPr id="0" name=""/>
        <dsp:cNvSpPr/>
      </dsp:nvSpPr>
      <dsp:spPr>
        <a:xfrm>
          <a:off x="170569" y="416545"/>
          <a:ext cx="1060465" cy="2445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296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4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58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033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343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85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21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33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4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0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3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4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6799"/>
          </a:xfrm>
        </p:spPr>
        <p:txBody>
          <a:bodyPr>
            <a:normAutofit/>
          </a:bodyPr>
          <a:lstStyle/>
          <a:p>
            <a:pPr algn="ctr"/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izabranim lekarom</a:t>
            </a:r>
            <a:b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Zapadno Bački  OKRUG</a:t>
            </a:r>
            <a:b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28" y="2247220"/>
            <a:ext cx="8897471" cy="4718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3361765" cy="222324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895">
            <a:off x="305079" y="3079193"/>
            <a:ext cx="5183265" cy="3215036"/>
          </a:xfrm>
        </p:spPr>
      </p:pic>
    </p:spTree>
    <p:extLst>
      <p:ext uri="{BB962C8B-B14F-4D97-AF65-F5344CB8AC3E}">
        <p14:creationId xmlns="" xmlns:p14="http://schemas.microsoft.com/office/powerpoint/2010/main" val="33275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07577"/>
            <a:ext cx="5930153" cy="523111"/>
          </a:xfr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korisnika,  organizacijom službe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3482660"/>
              </p:ext>
            </p:extLst>
          </p:nvPr>
        </p:nvGraphicFramePr>
        <p:xfrm>
          <a:off x="270933" y="591670"/>
          <a:ext cx="11921067" cy="626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092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Plaćanja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8154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05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99" y="321401"/>
            <a:ext cx="10515600" cy="132556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Uzevši sve u obzir,procenite vaše zadovoljstvo, izabranim lekarom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6736993"/>
              </p:ext>
            </p:extLst>
          </p:nvPr>
        </p:nvGraphicFramePr>
        <p:xfrm>
          <a:off x="1014609" y="1778111"/>
          <a:ext cx="10515600" cy="48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228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458363">
            <a:off x="2768727" y="2879679"/>
            <a:ext cx="6402569" cy="13496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>
                <a:gd name="adj" fmla="val 65781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x-non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HVALA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27003"/>
            <a:ext cx="6553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x-none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Davorka Bosnic</a:t>
            </a:r>
          </a:p>
          <a:p>
            <a:pPr algn="ctr"/>
            <a:r>
              <a:rPr lang="x-none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Dipl.psiholog ZZJZ Sombor 2020.</a:t>
            </a:r>
            <a:endParaRPr lang="x-none" sz="2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3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015" y="101600"/>
            <a:ext cx="4737552" cy="197842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602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24,4%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 = 72,6%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= 3%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starost od 17 -87 god.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025180613"/>
              </p:ext>
            </p:extLst>
          </p:nvPr>
        </p:nvGraphicFramePr>
        <p:xfrm>
          <a:off x="476518" y="2582863"/>
          <a:ext cx="5559157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97389" y="1708057"/>
            <a:ext cx="5183188" cy="823912"/>
          </a:xfrm>
        </p:spPr>
        <p:txBody>
          <a:bodyPr/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Službe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05027947"/>
              </p:ext>
            </p:extLst>
          </p:nvPr>
        </p:nvGraphicFramePr>
        <p:xfrm>
          <a:off x="6218238" y="2582863"/>
          <a:ext cx="5875024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0117" y="139700"/>
            <a:ext cx="4919729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62,6% srednjeg stručnog obrazovanja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47,5% dobrog materijalnog stanja; 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35,7% do osrednjeg...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69,6% samo izabralo svog lekara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35,5%  </a:t>
            </a:r>
            <a:r>
              <a:rPr lang="x-non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zna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ga može menjati,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25,6%  ga je  menjalo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чега 4,7% због „неспоразума)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(остало,uglavnom, zbog selidbi, ili promene prakse lekara)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0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4509719"/>
              </p:ext>
            </p:extLst>
          </p:nvPr>
        </p:nvGraphicFramePr>
        <p:xfrm>
          <a:off x="152400" y="169333"/>
          <a:ext cx="4054646" cy="1524000"/>
        </p:xfrm>
        <a:graphic>
          <a:graphicData uri="http://schemas.openxmlformats.org/drawingml/2006/table">
            <a:tbl>
              <a:tblPr firstRow="1" firstCol="1" bandCol="1">
                <a:tableStyleId>{BDBED569-4797-4DF1-A0F4-6AAB3CD982D8}</a:tableStyleId>
              </a:tblPr>
              <a:tblGrid>
                <a:gridCol w="579235"/>
                <a:gridCol w="804012"/>
                <a:gridCol w="354459"/>
                <a:gridCol w="579235"/>
                <a:gridCol w="579235"/>
                <a:gridCol w="579235"/>
                <a:gridCol w="579235"/>
              </a:tblGrid>
              <a:tr h="228601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x-none" sz="900" u="none" strike="noStrike" dirty="0">
                          <a:effectLst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materijalno porodicno stanje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114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veoma lose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lose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osrednje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dobro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u="none" strike="noStrike" dirty="0">
                          <a:effectLst/>
                        </a:rPr>
                        <a:t>veoma dobro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228">
                <a:tc rowSpan="3">
                  <a:txBody>
                    <a:bodyPr/>
                    <a:lstStyle/>
                    <a:p>
                      <a:pPr algn="l" fontAlgn="t"/>
                      <a:r>
                        <a:rPr lang="x-none" sz="900" u="none" strike="noStrike">
                          <a:effectLst/>
                        </a:rPr>
                        <a:t>odeljenje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u="none" strike="noStrike">
                          <a:effectLst/>
                        </a:rPr>
                        <a:t>Ginekologija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5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 dirty="0">
                          <a:effectLst/>
                        </a:rPr>
                        <a:t>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51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 dirty="0">
                          <a:effectLst/>
                        </a:rPr>
                        <a:t>81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 dirty="0">
                          <a:effectLst/>
                        </a:rPr>
                        <a:t>12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834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u="none" strike="noStrike">
                          <a:effectLst/>
                        </a:rPr>
                        <a:t>Opšta medicina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9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14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84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82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 dirty="0">
                          <a:effectLst/>
                        </a:rPr>
                        <a:t>7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771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u="none" strike="noStrike">
                          <a:effectLst/>
                        </a:rPr>
                        <a:t>Pedijatrija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5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11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80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>
                          <a:effectLst/>
                        </a:rPr>
                        <a:t>123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900" u="none" strike="noStrike" dirty="0">
                          <a:effectLst/>
                        </a:rPr>
                        <a:t>20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53" y="794285"/>
            <a:ext cx="7567613" cy="6063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87" y="0"/>
            <a:ext cx="9362546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5712895"/>
              </p:ext>
            </p:extLst>
          </p:nvPr>
        </p:nvGraphicFramePr>
        <p:xfrm>
          <a:off x="0" y="586854"/>
          <a:ext cx="4351868" cy="1965277"/>
        </p:xfrm>
        <a:graphic>
          <a:graphicData uri="http://schemas.openxmlformats.org/drawingml/2006/table">
            <a:tbl>
              <a:tblPr/>
              <a:tblGrid>
                <a:gridCol w="795867"/>
                <a:gridCol w="1008162"/>
                <a:gridCol w="754161"/>
                <a:gridCol w="713395"/>
                <a:gridCol w="631864"/>
                <a:gridCol w="448419"/>
              </a:tblGrid>
              <a:tr h="279686">
                <a:tc rowSpan="2"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595</a:t>
                      </a:r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podaci o skolovanju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550864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nezavrsena 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osnovna skola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srednja skola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visa i visoka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9507">
                <a:tc rowSpan="3">
                  <a:txBody>
                    <a:bodyPr/>
                    <a:lstStyle/>
                    <a:p>
                      <a:pPr algn="l" fontAlgn="t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odeljenje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618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903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50277" y="97809"/>
            <a:ext cx="93302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Prikaz korisničkih podataka, o završenom školovanju, po službama u ZBO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016225"/>
              </p:ext>
            </p:extLst>
          </p:nvPr>
        </p:nvGraphicFramePr>
        <p:xfrm>
          <a:off x="0" y="4947255"/>
          <a:ext cx="3616658" cy="1910745"/>
        </p:xfrm>
        <a:graphic>
          <a:graphicData uri="http://schemas.openxmlformats.org/drawingml/2006/table">
            <a:tbl>
              <a:tblPr/>
              <a:tblGrid>
                <a:gridCol w="1183019"/>
                <a:gridCol w="811213"/>
                <a:gridCol w="811213"/>
                <a:gridCol w="81121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godine </a:t>
                      </a:r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odeljenje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37,23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±13,04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51,62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±15,92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34,68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±9,29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41,02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±14,87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43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9" y="94130"/>
            <a:ext cx="10044952" cy="13609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Sveukupni broj poseta izabranom lekaru </a:t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drugom iz službe i lekaru u privatnoj praksi )</a:t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okružnom nivou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1314535"/>
              </p:ext>
            </p:extLst>
          </p:nvPr>
        </p:nvGraphicFramePr>
        <p:xfrm>
          <a:off x="995363" y="1727729"/>
          <a:ext cx="10058400" cy="50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966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4677" y="228648"/>
            <a:ext cx="10515600" cy="685752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poseta izabranim lekarima, u periodu od 12 meseci</a:t>
            </a:r>
            <a:b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po službama )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9524207"/>
              </p:ext>
            </p:extLst>
          </p:nvPr>
        </p:nvGraphicFramePr>
        <p:xfrm>
          <a:off x="354842" y="1023582"/>
          <a:ext cx="10998958" cy="555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915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0"/>
            <a:ext cx="10639732" cy="973277"/>
          </a:xfrm>
          <a:noFill/>
        </p:spPr>
        <p:txBody>
          <a:bodyPr>
            <a:normAutofit/>
          </a:bodyPr>
          <a:lstStyle/>
          <a:p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 lekar s vama razgovara o: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1884840"/>
              </p:ext>
            </p:extLst>
          </p:nvPr>
        </p:nvGraphicFramePr>
        <p:xfrm>
          <a:off x="186267" y="999068"/>
          <a:ext cx="11277600" cy="585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482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76" y="121024"/>
            <a:ext cx="3361004" cy="902939"/>
          </a:xfrm>
          <a:noFill/>
        </p:spPr>
        <p:txBody>
          <a:bodyPr>
            <a:normAutofit fontScale="90000"/>
          </a:bodyPr>
          <a:lstStyle/>
          <a:p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uslugama medicinskih sestara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4097569"/>
              </p:ext>
            </p:extLst>
          </p:nvPr>
        </p:nvGraphicFramePr>
        <p:xfrm>
          <a:off x="534573" y="1100667"/>
          <a:ext cx="11043138" cy="552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883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35" y="182868"/>
            <a:ext cx="3972670" cy="635653"/>
          </a:xfrm>
          <a:noFill/>
        </p:spPr>
        <p:txBody>
          <a:bodyPr>
            <a:noAutofit/>
          </a:bodyPr>
          <a:lstStyle/>
          <a:p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korisnika, uslugama  izabranog lekara</a:t>
            </a:r>
            <a:endParaRPr lang="x-none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0373347"/>
              </p:ext>
            </p:extLst>
          </p:nvPr>
        </p:nvGraphicFramePr>
        <p:xfrm>
          <a:off x="177421" y="897467"/>
          <a:ext cx="11404979" cy="582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214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257</Words>
  <Application>Microsoft Office PowerPoint</Application>
  <PresentationFormat>Custom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Zadovoljstvo korisnika izabranim lekarom       Zapadno Bački  OKRUG  2019</vt:lpstr>
      <vt:lpstr>N = 602  M = 24,4% Ž = 72,6% missing = 3% starost od 17 -87 god.</vt:lpstr>
      <vt:lpstr>Slide 3</vt:lpstr>
      <vt:lpstr>Slide 4</vt:lpstr>
      <vt:lpstr>Sveukupni broj poseta izabranom lekaru  ( drugom iz službe i lekaru u privatnoj praksi ) na okružnom nivou</vt:lpstr>
      <vt:lpstr>Broj poseta izabranim lekarima, u periodu od 12 meseci ( po službama )</vt:lpstr>
      <vt:lpstr>Vaš lekar s vama razgovara o:</vt:lpstr>
      <vt:lpstr>Zadovoljstvo uslugama medicinskih sestara</vt:lpstr>
      <vt:lpstr>Zadovoljstvo korisnika, uslugama  izabranog lekara</vt:lpstr>
      <vt:lpstr>Zadovoljstvo korisnika,  organizacijom službe</vt:lpstr>
      <vt:lpstr>Plaćanja</vt:lpstr>
      <vt:lpstr>Uzevši sve u obzir,procenite vaše zadovoljstvo, izabranim lekarom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Jadranka Bosnic</cp:lastModifiedBy>
  <cp:revision>200</cp:revision>
  <cp:lastPrinted>2019-08-12T10:04:39Z</cp:lastPrinted>
  <dcterms:created xsi:type="dcterms:W3CDTF">2016-01-25T08:12:12Z</dcterms:created>
  <dcterms:modified xsi:type="dcterms:W3CDTF">2020-07-03T06:18:23Z</dcterms:modified>
</cp:coreProperties>
</file>