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Sheet1!$A$6:$B$6</c:f>
              <c:strCache>
                <c:ptCount val="2"/>
                <c:pt idx="0">
                  <c:v>odeljenje za hemodijalizu Sombor</c:v>
                </c:pt>
                <c:pt idx="1">
                  <c:v>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7030A0">
                  <a:alpha val="67000"/>
                </a:srgb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Sheet1!$C$4:$L$5</c:f>
              <c:multiLvlStrCache>
                <c:ptCount val="10"/>
                <c:lvl>
                  <c:pt idx="0">
                    <c:v>muški</c:v>
                  </c:pt>
                  <c:pt idx="1">
                    <c:v>ženski</c:v>
                  </c:pt>
                  <c:pt idx="2">
                    <c:v>oš</c:v>
                  </c:pt>
                  <c:pt idx="3">
                    <c:v>srednja škola</c:v>
                  </c:pt>
                  <c:pt idx="4">
                    <c:v>viša i visoka škola</c:v>
                  </c:pt>
                  <c:pt idx="5">
                    <c:v>veoma loše</c:v>
                  </c:pt>
                  <c:pt idx="6">
                    <c:v>loše</c:v>
                  </c:pt>
                  <c:pt idx="7">
                    <c:v>osrednje</c:v>
                  </c:pt>
                  <c:pt idx="8">
                    <c:v>dobro</c:v>
                  </c:pt>
                  <c:pt idx="9">
                    <c:v>veoma dobro</c:v>
                  </c:pt>
                </c:lvl>
                <c:lvl>
                  <c:pt idx="0">
                    <c:v>pol</c:v>
                  </c:pt>
                  <c:pt idx="2">
                    <c:v>završena škola</c:v>
                  </c:pt>
                  <c:pt idx="5">
                    <c:v>materijalno stanje domaćinstva</c:v>
                  </c:pt>
                </c:lvl>
              </c:multiLvlStrCache>
            </c:multiLvlStrRef>
          </c:cat>
          <c:val>
            <c:numRef>
              <c:f>Sheet1!$C$6:$L$6</c:f>
              <c:numCache>
                <c:formatCode>###0</c:formatCode>
                <c:ptCount val="10"/>
                <c:pt idx="0">
                  <c:v>43</c:v>
                </c:pt>
                <c:pt idx="1">
                  <c:v>21</c:v>
                </c:pt>
                <c:pt idx="2">
                  <c:v>8</c:v>
                </c:pt>
                <c:pt idx="3">
                  <c:v>33</c:v>
                </c:pt>
                <c:pt idx="4">
                  <c:v>11</c:v>
                </c:pt>
                <c:pt idx="5">
                  <c:v>8</c:v>
                </c:pt>
                <c:pt idx="6">
                  <c:v>9</c:v>
                </c:pt>
                <c:pt idx="7">
                  <c:v>20</c:v>
                </c:pt>
                <c:pt idx="8">
                  <c:v>23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1586752"/>
        <c:axId val="1731587296"/>
      </c:barChart>
      <c:catAx>
        <c:axId val="173158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587296"/>
        <c:crosses val="autoZero"/>
        <c:auto val="1"/>
        <c:lblAlgn val="ctr"/>
        <c:lblOffset val="100"/>
        <c:noMultiLvlLbl val="0"/>
      </c:catAx>
      <c:valAx>
        <c:axId val="173158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58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41</c:v>
                </c:pt>
                <c:pt idx="1">
                  <c:v>59</c:v>
                </c:pt>
                <c:pt idx="2">
                  <c:v>54</c:v>
                </c:pt>
                <c:pt idx="3">
                  <c:v>52</c:v>
                </c:pt>
                <c:pt idx="4">
                  <c:v>33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20</c:v>
                </c:pt>
                <c:pt idx="1">
                  <c:v>4</c:v>
                </c:pt>
                <c:pt idx="2">
                  <c:v>5</c:v>
                </c:pt>
                <c:pt idx="3">
                  <c:v>11</c:v>
                </c:pt>
                <c:pt idx="4">
                  <c:v>10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12</c:v>
                </c:pt>
                <c:pt idx="1">
                  <c:v>10</c:v>
                </c:pt>
                <c:pt idx="2">
                  <c:v>14</c:v>
                </c:pt>
                <c:pt idx="3">
                  <c:v>10</c:v>
                </c:pt>
                <c:pt idx="4">
                  <c:v>30</c:v>
                </c:pt>
                <c:pt idx="5">
                  <c:v>15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84000"/>
        <c:axId val="1731485632"/>
      </c:barChart>
      <c:catAx>
        <c:axId val="173148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5632"/>
        <c:crosses val="autoZero"/>
        <c:auto val="1"/>
        <c:lblAlgn val="ctr"/>
        <c:lblOffset val="100"/>
        <c:noMultiLvlLbl val="0"/>
      </c:catAx>
      <c:valAx>
        <c:axId val="1731485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zadovoljstvo informisanjem o dijalizi uopšteno</c:v>
                </c:pt>
                <c:pt idx="5">
                  <c:v>jeste li zadovoljni dobijenim informacijama o procesu vaše dijalize</c:v>
                </c:pt>
                <c:pt idx="6">
                  <c:v>informisanost o eventualnim komplikacijama</c:v>
                </c:pt>
                <c:pt idx="7">
                  <c:v>jeste li zadovoljni o načinu i kvalitetu informisanja vaše porodice o tretmanu i problemima koje imate</c:v>
                </c:pt>
                <c:pt idx="8">
                  <c:v>informacije o  vašoj medikamentnoj terapiji</c:v>
                </c:pt>
                <c:pt idx="9">
                  <c:v>jeste li zadovoljni o informacijama mogućih komplikacija terapije koju dobijate</c:v>
                </c:pt>
                <c:pt idx="10">
                  <c:v>informisanje o vašim laboratorijskim rezultatima</c:v>
                </c:pt>
                <c:pt idx="11">
                  <c:v>informisanje, diskrecija o vašem zdravstvenom stanju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42</c:v>
                </c:pt>
                <c:pt idx="1">
                  <c:v>60</c:v>
                </c:pt>
                <c:pt idx="2">
                  <c:v>60</c:v>
                </c:pt>
                <c:pt idx="3">
                  <c:v>8</c:v>
                </c:pt>
                <c:pt idx="4">
                  <c:v>57</c:v>
                </c:pt>
                <c:pt idx="5">
                  <c:v>57</c:v>
                </c:pt>
                <c:pt idx="6">
                  <c:v>57</c:v>
                </c:pt>
                <c:pt idx="7">
                  <c:v>48</c:v>
                </c:pt>
                <c:pt idx="8">
                  <c:v>56</c:v>
                </c:pt>
                <c:pt idx="9">
                  <c:v>22</c:v>
                </c:pt>
                <c:pt idx="10">
                  <c:v>54</c:v>
                </c:pt>
                <c:pt idx="11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zadovoljstvo informisanjem o dijalizi uopšteno</c:v>
                </c:pt>
                <c:pt idx="5">
                  <c:v>jeste li zadovoljni dobijenim informacijama o procesu vaše dijalize</c:v>
                </c:pt>
                <c:pt idx="6">
                  <c:v>informisanost o eventualnim komplikacijama</c:v>
                </c:pt>
                <c:pt idx="7">
                  <c:v>jeste li zadovoljni o načinu i kvalitetu informisanja vaše porodice o tretmanu i problemima koje imate</c:v>
                </c:pt>
                <c:pt idx="8">
                  <c:v>informacije o  vašoj medikamentnoj terapiji</c:v>
                </c:pt>
                <c:pt idx="9">
                  <c:v>jeste li zadovoljni o informacijama mogućih komplikacija terapije koju dobijate</c:v>
                </c:pt>
                <c:pt idx="10">
                  <c:v>informisanje o vašim laboratorijskim rezultatima</c:v>
                </c:pt>
                <c:pt idx="11">
                  <c:v>informisanje, diskrecija o vašem zdravstvenom stanju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21</c:v>
                </c:pt>
                <c:pt idx="1">
                  <c:v>3</c:v>
                </c:pt>
                <c:pt idx="2">
                  <c:v>2</c:v>
                </c:pt>
                <c:pt idx="3">
                  <c:v>53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3</c:v>
                </c:pt>
                <c:pt idx="8">
                  <c:v>4</c:v>
                </c:pt>
                <c:pt idx="9">
                  <c:v>22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neprimenjljiva stavka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zadovoljstvo informisanjem o dijalizi uopšteno</c:v>
                </c:pt>
                <c:pt idx="5">
                  <c:v>jeste li zadovoljni dobijenim informacijama o procesu vaše dijalize</c:v>
                </c:pt>
                <c:pt idx="6">
                  <c:v>informisanost o eventualnim komplikacijama</c:v>
                </c:pt>
                <c:pt idx="7">
                  <c:v>jeste li zadovoljni o načinu i kvalitetu informisanja vaše porodice o tretmanu i problemima koje imate</c:v>
                </c:pt>
                <c:pt idx="8">
                  <c:v>informacije o  vašoj medikamentnoj terapiji</c:v>
                </c:pt>
                <c:pt idx="9">
                  <c:v>jeste li zadovoljni o informacijama mogućih komplikacija terapije koju dobijate</c:v>
                </c:pt>
                <c:pt idx="10">
                  <c:v>informisanje o vašim laboratorijskim rezultatima</c:v>
                </c:pt>
                <c:pt idx="11">
                  <c:v>informisanje, diskrecija o vašem zdravstvenom stanju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7">
                  <c:v>7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zadovoljstvo informisanjem o dijalizi uopšteno</c:v>
                </c:pt>
                <c:pt idx="5">
                  <c:v>jeste li zadovoljni dobijenim informacijama o procesu vaše dijalize</c:v>
                </c:pt>
                <c:pt idx="6">
                  <c:v>informisanost o eventualnim komplikacijama</c:v>
                </c:pt>
                <c:pt idx="7">
                  <c:v>jeste li zadovoljni o načinu i kvalitetu informisanja vaše porodice o tretmanu i problemima koje imate</c:v>
                </c:pt>
                <c:pt idx="8">
                  <c:v>informacije o  vašoj medikamentnoj terapiji</c:v>
                </c:pt>
                <c:pt idx="9">
                  <c:v>jeste li zadovoljni o informacijama mogućih komplikacija terapije koju dobijate</c:v>
                </c:pt>
                <c:pt idx="10">
                  <c:v>informisanje o vašim laboratorijskim rezultatima</c:v>
                </c:pt>
                <c:pt idx="11">
                  <c:v>informisanje, diskrecija o vašem zdravstvenom stanju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10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11</c:v>
                </c:pt>
                <c:pt idx="7">
                  <c:v>15</c:v>
                </c:pt>
                <c:pt idx="8">
                  <c:v>13</c:v>
                </c:pt>
                <c:pt idx="9">
                  <c:v>29</c:v>
                </c:pt>
                <c:pt idx="10">
                  <c:v>14</c:v>
                </c:pt>
                <c:pt idx="11">
                  <c:v>12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95968"/>
        <c:axId val="1731489440"/>
      </c:barChart>
      <c:catAx>
        <c:axId val="1731495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9440"/>
        <c:crosses val="autoZero"/>
        <c:auto val="1"/>
        <c:lblAlgn val="ctr"/>
        <c:lblOffset val="100"/>
        <c:noMultiLvlLbl val="0"/>
      </c:catAx>
      <c:valAx>
        <c:axId val="1731489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3975753030871"/>
          <c:y val="0.93887725571244052"/>
          <c:w val="0.66713077531975173"/>
          <c:h val="4.6703744814742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4"/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dobijate li jasne informacije o ishrani</c:v>
                </c:pt>
                <c:pt idx="1">
                  <c:v>o važnosti fizičke aktivnosti</c:v>
                </c:pt>
                <c:pt idx="2">
                  <c:v>o sexualnom životu</c:v>
                </c:pt>
                <c:pt idx="3">
                  <c:v>dobijate li pravovremene informcije o lekovima sa liste zdravstvenog fonda</c:v>
                </c:pt>
                <c:pt idx="4">
                  <c:v>jeste li morali samofinansirati prepisanu terapiju</c:v>
                </c:pt>
                <c:pt idx="5">
                  <c:v>da li vam je lek, koji ste morali kupiti, preporučio lekar koji vas prati u centru za dijalizu</c:v>
                </c:pt>
                <c:pt idx="6">
                  <c:v>da li ste ikad odustali od preporučenog leka, zbog cene</c:v>
                </c:pt>
                <c:pt idx="7">
                  <c:v>znate li koga da kontaktirate u slučaju hitnosti i kada niste u centru</c:v>
                </c:pt>
                <c:pt idx="8">
                  <c:v>jeste li zadovoljni uslugama vašeg centra za dijalizu</c:v>
                </c:pt>
                <c:pt idx="9">
                  <c:v>da li biste drugima preporučili vaš centar za dijalizu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54</c:v>
                </c:pt>
                <c:pt idx="1">
                  <c:v>52</c:v>
                </c:pt>
                <c:pt idx="2">
                  <c:v>30</c:v>
                </c:pt>
                <c:pt idx="3">
                  <c:v>16</c:v>
                </c:pt>
                <c:pt idx="4">
                  <c:v>2</c:v>
                </c:pt>
                <c:pt idx="6">
                  <c:v>1</c:v>
                </c:pt>
                <c:pt idx="7">
                  <c:v>57</c:v>
                </c:pt>
                <c:pt idx="8">
                  <c:v>59</c:v>
                </c:pt>
                <c:pt idx="9">
                  <c:v>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dobijate li jasne informacije o ishrani</c:v>
                </c:pt>
                <c:pt idx="1">
                  <c:v>o važnosti fizičke aktivnosti</c:v>
                </c:pt>
                <c:pt idx="2">
                  <c:v>o sexualnom životu</c:v>
                </c:pt>
                <c:pt idx="3">
                  <c:v>dobijate li pravovremene informcije o lekovima sa liste zdravstvenog fonda</c:v>
                </c:pt>
                <c:pt idx="4">
                  <c:v>jeste li morali samofinansirati prepisanu terapiju</c:v>
                </c:pt>
                <c:pt idx="5">
                  <c:v>da li vam je lek, koji ste morali kupiti, preporučio lekar koji vas prati u centru za dijalizu</c:v>
                </c:pt>
                <c:pt idx="6">
                  <c:v>da li ste ikad odustali od preporučenog leka, zbog cene</c:v>
                </c:pt>
                <c:pt idx="7">
                  <c:v>znate li koga da kontaktirate u slučaju hitnosti i kada niste u centru</c:v>
                </c:pt>
                <c:pt idx="8">
                  <c:v>jeste li zadovoljni uslugama vašeg centra za dijalizu</c:v>
                </c:pt>
                <c:pt idx="9">
                  <c:v>da li biste drugima preporučili vaš centar za dijalizu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</c:v>
                </c:pt>
                <c:pt idx="1">
                  <c:v>7</c:v>
                </c:pt>
                <c:pt idx="2">
                  <c:v>7</c:v>
                </c:pt>
                <c:pt idx="3">
                  <c:v>26</c:v>
                </c:pt>
                <c:pt idx="4">
                  <c:v>57</c:v>
                </c:pt>
                <c:pt idx="5">
                  <c:v>41</c:v>
                </c:pt>
                <c:pt idx="6">
                  <c:v>39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neprimenljiva stavka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dobijate li jasne informacije o ishrani</c:v>
                </c:pt>
                <c:pt idx="1">
                  <c:v>o važnosti fizičke aktivnosti</c:v>
                </c:pt>
                <c:pt idx="2">
                  <c:v>o sexualnom životu</c:v>
                </c:pt>
                <c:pt idx="3">
                  <c:v>dobijate li pravovremene informcije o lekovima sa liste zdravstvenog fonda</c:v>
                </c:pt>
                <c:pt idx="4">
                  <c:v>jeste li morali samofinansirati prepisanu terapiju</c:v>
                </c:pt>
                <c:pt idx="5">
                  <c:v>da li vam je lek, koji ste morali kupiti, preporučio lekar koji vas prati u centru za dijalizu</c:v>
                </c:pt>
                <c:pt idx="6">
                  <c:v>da li ste ikad odustali od preporučenog leka, zbog cene</c:v>
                </c:pt>
                <c:pt idx="7">
                  <c:v>znate li koga da kontaktirate u slučaju hitnosti i kada niste u centru</c:v>
                </c:pt>
                <c:pt idx="8">
                  <c:v>jeste li zadovoljni uslugama vašeg centra za dijalizu</c:v>
                </c:pt>
                <c:pt idx="9">
                  <c:v>da li biste drugima preporučili vaš centar za dijalizu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dobijate li jasne informacije o ishrani</c:v>
                </c:pt>
                <c:pt idx="1">
                  <c:v>o važnosti fizičke aktivnosti</c:v>
                </c:pt>
                <c:pt idx="2">
                  <c:v>o sexualnom životu</c:v>
                </c:pt>
                <c:pt idx="3">
                  <c:v>dobijate li pravovremene informcije o lekovima sa liste zdravstvenog fonda</c:v>
                </c:pt>
                <c:pt idx="4">
                  <c:v>jeste li morali samofinansirati prepisanu terapiju</c:v>
                </c:pt>
                <c:pt idx="5">
                  <c:v>da li vam je lek, koji ste morali kupiti, preporučio lekar koji vas prati u centru za dijalizu</c:v>
                </c:pt>
                <c:pt idx="6">
                  <c:v>da li ste ikad odustali od preporučenog leka, zbog cene</c:v>
                </c:pt>
                <c:pt idx="7">
                  <c:v>znate li koga da kontaktirate u slučaju hitnosti i kada niste u centru</c:v>
                </c:pt>
                <c:pt idx="8">
                  <c:v>jeste li zadovoljni uslugama vašeg centra za dijalizu</c:v>
                </c:pt>
                <c:pt idx="9">
                  <c:v>da li biste drugima preporučili vaš centar za dijalizu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13</c:v>
                </c:pt>
                <c:pt idx="1">
                  <c:v>12</c:v>
                </c:pt>
                <c:pt idx="2">
                  <c:v>26</c:v>
                </c:pt>
                <c:pt idx="3">
                  <c:v>26</c:v>
                </c:pt>
                <c:pt idx="4">
                  <c:v>14</c:v>
                </c:pt>
                <c:pt idx="5">
                  <c:v>32</c:v>
                </c:pt>
                <c:pt idx="6">
                  <c:v>33</c:v>
                </c:pt>
                <c:pt idx="7">
                  <c:v>14</c:v>
                </c:pt>
                <c:pt idx="8">
                  <c:v>12</c:v>
                </c:pt>
                <c:pt idx="9">
                  <c:v>13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92160"/>
        <c:axId val="1731493248"/>
      </c:barChart>
      <c:catAx>
        <c:axId val="1731492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3248"/>
        <c:crosses val="autoZero"/>
        <c:auto val="1"/>
        <c:lblAlgn val="ctr"/>
        <c:lblOffset val="100"/>
        <c:noMultiLvlLbl val="0"/>
      </c:catAx>
      <c:valAx>
        <c:axId val="1731493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a.u vašoj matičnoj ustanovi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b.udrugoj ustanovi zbog preveniranja mogućih komplikacija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c. U drugoj, zbog COVID reorganizacije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588384"/>
        <c:axId val="1517880864"/>
      </c:barChart>
      <c:catAx>
        <c:axId val="173158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17880864"/>
        <c:crosses val="autoZero"/>
        <c:auto val="1"/>
        <c:lblAlgn val="ctr"/>
        <c:lblOffset val="100"/>
        <c:noMultiLvlLbl val="0"/>
      </c:catAx>
      <c:valAx>
        <c:axId val="1517880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588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sopstveno vozilo</c:v>
                </c:pt>
                <c:pt idx="1">
                  <c:v>autobus</c:v>
                </c:pt>
                <c:pt idx="2">
                  <c:v>taxi</c:v>
                </c:pt>
                <c:pt idx="3">
                  <c:v>vozač volonter</c:v>
                </c:pt>
                <c:pt idx="4">
                  <c:v>organizovan transport ustanove gde se vrši dijaliza</c:v>
                </c:pt>
                <c:pt idx="5">
                  <c:v>organizovan transport druhe zdr.ustanove</c:v>
                </c:pt>
                <c:pt idx="6">
                  <c:v>da li vam odgovara ova vrsta prevoza?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2">
                  <c:v>1</c:v>
                </c:pt>
                <c:pt idx="4">
                  <c:v>5</c:v>
                </c:pt>
                <c:pt idx="5">
                  <c:v>59</c:v>
                </c:pt>
                <c:pt idx="6">
                  <c:v>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sopstveno vozilo</c:v>
                </c:pt>
                <c:pt idx="1">
                  <c:v>autobus</c:v>
                </c:pt>
                <c:pt idx="2">
                  <c:v>taxi</c:v>
                </c:pt>
                <c:pt idx="3">
                  <c:v>vozač volonter</c:v>
                </c:pt>
                <c:pt idx="4">
                  <c:v>organizovan transport ustanove gde se vrši dijaliza</c:v>
                </c:pt>
                <c:pt idx="5">
                  <c:v>organizovan transport druhe zdr.ustanove</c:v>
                </c:pt>
                <c:pt idx="6">
                  <c:v>da li vam odgovara ova vrsta prevoza?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sopstveno vozilo</c:v>
                </c:pt>
                <c:pt idx="1">
                  <c:v>autobus</c:v>
                </c:pt>
                <c:pt idx="2">
                  <c:v>taxi</c:v>
                </c:pt>
                <c:pt idx="3">
                  <c:v>vozač volonter</c:v>
                </c:pt>
                <c:pt idx="4">
                  <c:v>organizovan transport ustanove gde se vrši dijaliza</c:v>
                </c:pt>
                <c:pt idx="5">
                  <c:v>organizovan transport druhe zdr.ustanove</c:v>
                </c:pt>
                <c:pt idx="6">
                  <c:v>da li vam odgovara ova vrsta prevoza?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73</c:v>
                </c:pt>
                <c:pt idx="1">
                  <c:v>73</c:v>
                </c:pt>
                <c:pt idx="2">
                  <c:v>72</c:v>
                </c:pt>
                <c:pt idx="3">
                  <c:v>73</c:v>
                </c:pt>
                <c:pt idx="4">
                  <c:v>68</c:v>
                </c:pt>
                <c:pt idx="5">
                  <c:v>14</c:v>
                </c:pt>
                <c:pt idx="6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84544"/>
        <c:axId val="1731497600"/>
      </c:barChart>
      <c:catAx>
        <c:axId val="1731484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7600"/>
        <c:crosses val="autoZero"/>
        <c:auto val="1"/>
        <c:lblAlgn val="ctr"/>
        <c:lblOffset val="100"/>
        <c:noMultiLvlLbl val="0"/>
      </c:catAx>
      <c:valAx>
        <c:axId val="1731497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>
        <a:lumMod val="85000"/>
        <a:alpha val="39000"/>
      </a:schemeClr>
    </a:soli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30'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30'- 60'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više od 60'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1485088"/>
        <c:axId val="1731494336"/>
      </c:barChart>
      <c:catAx>
        <c:axId val="173148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4336"/>
        <c:crosses val="autoZero"/>
        <c:auto val="1"/>
        <c:lblAlgn val="ctr"/>
        <c:lblOffset val="100"/>
        <c:noMultiLvlLbl val="0"/>
      </c:catAx>
      <c:valAx>
        <c:axId val="1731494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78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14773">
          <a:schemeClr val="accent5">
            <a:lumMod val="40000"/>
            <a:lumOff val="60000"/>
          </a:schemeClr>
        </a:gs>
        <a:gs pos="7955">
          <a:schemeClr val="accent5">
            <a:lumMod val="40000"/>
            <a:lumOff val="60000"/>
          </a:schemeClr>
        </a:gs>
        <a:gs pos="84000">
          <a:schemeClr val="accent2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prihvatljivo vreme putovanja do mesta za dijalizu</c:v>
                </c:pt>
                <c:pt idx="1">
                  <c:v>odgovaraju uslovi na parkingu</c:v>
                </c:pt>
                <c:pt idx="2">
                  <c:v>odgovara pristup liftu</c:v>
                </c:pt>
                <c:pt idx="3">
                  <c:v>dostupnost prostora licima sa invaliditetom</c:v>
                </c:pt>
                <c:pt idx="4">
                  <c:v>odgovara radno vreme centra za dijalizu</c:v>
                </c:pt>
                <c:pt idx="5">
                  <c:v>mogućnost biranja dana za dijalizu</c:v>
                </c:pt>
                <c:pt idx="6">
                  <c:v>biranje satnice, vremena za dijalizu</c:v>
                </c:pt>
                <c:pt idx="7">
                  <c:v>sobe za dijalizu su adekvatno opremljene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30</c:v>
                </c:pt>
                <c:pt idx="1">
                  <c:v>21</c:v>
                </c:pt>
                <c:pt idx="2">
                  <c:v>44</c:v>
                </c:pt>
                <c:pt idx="3">
                  <c:v>27</c:v>
                </c:pt>
                <c:pt idx="4">
                  <c:v>50</c:v>
                </c:pt>
                <c:pt idx="5">
                  <c:v>52</c:v>
                </c:pt>
                <c:pt idx="6">
                  <c:v>53</c:v>
                </c:pt>
                <c:pt idx="7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prihvatljivo vreme putovanja do mesta za dijalizu</c:v>
                </c:pt>
                <c:pt idx="1">
                  <c:v>odgovaraju uslovi na parkingu</c:v>
                </c:pt>
                <c:pt idx="2">
                  <c:v>odgovara pristup liftu</c:v>
                </c:pt>
                <c:pt idx="3">
                  <c:v>dostupnost prostora licima sa invaliditetom</c:v>
                </c:pt>
                <c:pt idx="4">
                  <c:v>odgovara radno vreme centra za dijalizu</c:v>
                </c:pt>
                <c:pt idx="5">
                  <c:v>mogućnost biranja dana za dijalizu</c:v>
                </c:pt>
                <c:pt idx="6">
                  <c:v>biranje satnice, vremena za dijalizu</c:v>
                </c:pt>
                <c:pt idx="7">
                  <c:v>sobe za dijalizu su adekvatno opremljene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6</c:v>
                </c:pt>
                <c:pt idx="1">
                  <c:v>3</c:v>
                </c:pt>
                <c:pt idx="2">
                  <c:v>7</c:v>
                </c:pt>
                <c:pt idx="3">
                  <c:v>5</c:v>
                </c:pt>
                <c:pt idx="4">
                  <c:v>7</c:v>
                </c:pt>
                <c:pt idx="5">
                  <c:v>2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neprimenljivo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prihvatljivo vreme putovanja do mesta za dijalizu</c:v>
                </c:pt>
                <c:pt idx="1">
                  <c:v>odgovaraju uslovi na parkingu</c:v>
                </c:pt>
                <c:pt idx="2">
                  <c:v>odgovara pristup liftu</c:v>
                </c:pt>
                <c:pt idx="3">
                  <c:v>dostupnost prostora licima sa invaliditetom</c:v>
                </c:pt>
                <c:pt idx="4">
                  <c:v>odgovara radno vreme centra za dijalizu</c:v>
                </c:pt>
                <c:pt idx="5">
                  <c:v>mogućnost biranja dana za dijalizu</c:v>
                </c:pt>
                <c:pt idx="6">
                  <c:v>biranje satnice, vremena za dijalizu</c:v>
                </c:pt>
                <c:pt idx="7">
                  <c:v>sobe za dijalizu su adekvatno opremljene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1">
                  <c:v>6</c:v>
                </c:pt>
                <c:pt idx="2">
                  <c:v>3</c:v>
                </c:pt>
                <c:pt idx="3">
                  <c:v>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prihvatljivo vreme putovanja do mesta za dijalizu</c:v>
                </c:pt>
                <c:pt idx="1">
                  <c:v>odgovaraju uslovi na parkingu</c:v>
                </c:pt>
                <c:pt idx="2">
                  <c:v>odgovara pristup liftu</c:v>
                </c:pt>
                <c:pt idx="3">
                  <c:v>dostupnost prostora licima sa invaliditetom</c:v>
                </c:pt>
                <c:pt idx="4">
                  <c:v>odgovara radno vreme centra za dijalizu</c:v>
                </c:pt>
                <c:pt idx="5">
                  <c:v>mogućnost biranja dana za dijalizu</c:v>
                </c:pt>
                <c:pt idx="6">
                  <c:v>biranje satnice, vremena za dijalizu</c:v>
                </c:pt>
                <c:pt idx="7">
                  <c:v>sobe za dijalizu su adekvatno opremljene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37</c:v>
                </c:pt>
                <c:pt idx="1">
                  <c:v>43</c:v>
                </c:pt>
                <c:pt idx="2">
                  <c:v>19</c:v>
                </c:pt>
                <c:pt idx="3">
                  <c:v>30</c:v>
                </c:pt>
                <c:pt idx="4">
                  <c:v>16</c:v>
                </c:pt>
                <c:pt idx="5">
                  <c:v>19</c:v>
                </c:pt>
                <c:pt idx="6">
                  <c:v>18</c:v>
                </c:pt>
                <c:pt idx="7">
                  <c:v>12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596544"/>
        <c:axId val="1731586208"/>
      </c:barChart>
      <c:catAx>
        <c:axId val="173159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586208"/>
        <c:crosses val="autoZero"/>
        <c:auto val="1"/>
        <c:lblAlgn val="ctr"/>
        <c:lblOffset val="100"/>
        <c:noMultiLvlLbl val="0"/>
      </c:catAx>
      <c:valAx>
        <c:axId val="1731586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59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21245261009038"/>
          <c:y val="0.92501174103740391"/>
          <c:w val="0.60900366620839064"/>
          <c:h val="5.72983518903244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poboljšati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predlozi za poboljšanja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predlozi za poboljšanja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72</c:v>
                </c:pt>
                <c:pt idx="1">
                  <c:v>68</c:v>
                </c:pt>
                <c:pt idx="2">
                  <c:v>72</c:v>
                </c:pt>
                <c:pt idx="3">
                  <c:v>73</c:v>
                </c:pt>
                <c:pt idx="4">
                  <c:v>72</c:v>
                </c:pt>
                <c:pt idx="5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1497056"/>
        <c:axId val="1731486720"/>
      </c:barChart>
      <c:catAx>
        <c:axId val="1731497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6720"/>
        <c:crosses val="autoZero"/>
        <c:auto val="1"/>
        <c:lblAlgn val="ctr"/>
        <c:lblOffset val="100"/>
        <c:noMultiLvlLbl val="0"/>
      </c:catAx>
      <c:valAx>
        <c:axId val="1731486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58</c:v>
                </c:pt>
                <c:pt idx="1">
                  <c:v>53</c:v>
                </c:pt>
                <c:pt idx="2">
                  <c:v>58</c:v>
                </c:pt>
                <c:pt idx="3">
                  <c:v>7</c:v>
                </c:pt>
                <c:pt idx="4">
                  <c:v>55</c:v>
                </c:pt>
                <c:pt idx="5">
                  <c:v>54</c:v>
                </c:pt>
                <c:pt idx="6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</c:v>
                </c:pt>
                <c:pt idx="1">
                  <c:v>7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neprimenljiva stavka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51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11</c:v>
                </c:pt>
                <c:pt idx="1">
                  <c:v>10</c:v>
                </c:pt>
                <c:pt idx="2">
                  <c:v>10</c:v>
                </c:pt>
                <c:pt idx="3">
                  <c:v>11</c:v>
                </c:pt>
                <c:pt idx="4">
                  <c:v>13</c:v>
                </c:pt>
                <c:pt idx="5">
                  <c:v>13</c:v>
                </c:pt>
                <c:pt idx="6">
                  <c:v>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88352"/>
        <c:axId val="1731490528"/>
      </c:barChart>
      <c:catAx>
        <c:axId val="1731488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0528"/>
        <c:crosses val="autoZero"/>
        <c:auto val="1"/>
        <c:lblAlgn val="ctr"/>
        <c:lblOffset val="100"/>
        <c:noMultiLvlLbl val="0"/>
      </c:catAx>
      <c:valAx>
        <c:axId val="1731490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733929092196806"/>
          <c:y val="0.92715675341676462"/>
          <c:w val="0.42733189601299837"/>
          <c:h val="7.2843263202338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poboljšati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slušanja</c:v>
                </c:pt>
                <c:pt idx="1">
                  <c:v>odazov na hitne pozive</c:v>
                </c:pt>
                <c:pt idx="2">
                  <c:v>omogućavnje postavljanja pitanja</c:v>
                </c:pt>
                <c:pt idx="3">
                  <c:v>paznja i posvećenost bolesti i problemima pacijenta</c:v>
                </c:pt>
                <c:pt idx="4">
                  <c:v>pažnja i poštovanje bola pacijenta</c:v>
                </c:pt>
                <c:pt idx="5">
                  <c:v>uvažavanje mišljenja pacijenta</c:v>
                </c:pt>
                <c:pt idx="6">
                  <c:v>predlozi za poboljšanja...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slušanja</c:v>
                </c:pt>
                <c:pt idx="1">
                  <c:v>odazov na hitne pozive</c:v>
                </c:pt>
                <c:pt idx="2">
                  <c:v>omogućavnje postavljanja pitanja</c:v>
                </c:pt>
                <c:pt idx="3">
                  <c:v>paznja i posvećenost bolesti i problemima pacijenta</c:v>
                </c:pt>
                <c:pt idx="4">
                  <c:v>pažnja i poštovanje bola pacijenta</c:v>
                </c:pt>
                <c:pt idx="5">
                  <c:v>uvažavanje mišljenja pacijenta</c:v>
                </c:pt>
                <c:pt idx="6">
                  <c:v>predlozi za poboljšanja...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72</c:v>
                </c:pt>
                <c:pt idx="1">
                  <c:v>72</c:v>
                </c:pt>
                <c:pt idx="2">
                  <c:v>72</c:v>
                </c:pt>
                <c:pt idx="3">
                  <c:v>72</c:v>
                </c:pt>
                <c:pt idx="4">
                  <c:v>72</c:v>
                </c:pt>
                <c:pt idx="5">
                  <c:v>72</c:v>
                </c:pt>
                <c:pt idx="6">
                  <c:v>73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86176"/>
        <c:axId val="1731483456"/>
      </c:barChart>
      <c:catAx>
        <c:axId val="173148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3456"/>
        <c:crosses val="autoZero"/>
        <c:auto val="1"/>
        <c:lblAlgn val="ctr"/>
        <c:lblOffset val="100"/>
        <c:noMultiLvlLbl val="0"/>
      </c:catAx>
      <c:valAx>
        <c:axId val="1731483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8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poboljšati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pristupačnost u hitnim slučajevima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sugestije i predlozi za poboljšanja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pristupačnost u hitnim slučajevima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sugestije i predlozi za poboljšanja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71</c:v>
                </c:pt>
                <c:pt idx="1">
                  <c:v>71</c:v>
                </c:pt>
                <c:pt idx="2">
                  <c:v>71</c:v>
                </c:pt>
                <c:pt idx="3">
                  <c:v>71</c:v>
                </c:pt>
                <c:pt idx="4">
                  <c:v>71</c:v>
                </c:pt>
                <c:pt idx="5">
                  <c:v>71</c:v>
                </c:pt>
                <c:pt idx="6">
                  <c:v>73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31491072"/>
        <c:axId val="1731495424"/>
      </c:barChart>
      <c:catAx>
        <c:axId val="1731491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5424"/>
        <c:crosses val="autoZero"/>
        <c:auto val="1"/>
        <c:lblAlgn val="ctr"/>
        <c:lblOffset val="100"/>
        <c:noMultiLvlLbl val="0"/>
      </c:catAx>
      <c:valAx>
        <c:axId val="1731495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49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7955">
          <a:schemeClr val="accent1">
            <a:lumMod val="5000"/>
            <a:lumOff val="95000"/>
          </a:schemeClr>
        </a:gs>
        <a:gs pos="27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83000">
          <a:schemeClr val="accent5">
            <a:lumMod val="40000"/>
            <a:lumOff val="60000"/>
          </a:schemeClr>
        </a:gs>
        <a:gs pos="82000">
          <a:schemeClr val="accent2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0.22246</cdr:x>
      <cdr:y>0.82779</cdr:y>
    </cdr:from>
    <cdr:to>
      <cdr:x>0.22246</cdr:x>
      <cdr:y>1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2135875" y="3739487"/>
          <a:ext cx="1" cy="77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0.50946</cdr:x>
      <cdr:y>0.82779</cdr:y>
    </cdr:from>
    <cdr:to>
      <cdr:x>0.51102</cdr:x>
      <cdr:y>1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>
          <a:off x="4891411" y="3739487"/>
          <a:ext cx="14960" cy="77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000" dirty="0" smtClean="0"/>
              <a:t>Ispitivanje kvaliteta usluge lečenja „hroničnim programom dijalize“</a:t>
            </a:r>
            <a:endParaRPr lang="sr-Latn-R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o</a:t>
            </a:r>
            <a:r>
              <a:rPr lang="sr-Latn-RS" dirty="0" smtClean="0"/>
              <a:t>deljenje za hemodijalizu</a:t>
            </a:r>
          </a:p>
          <a:p>
            <a:r>
              <a:rPr lang="sr-Latn-RS" dirty="0" smtClean="0"/>
              <a:t>Sombor</a:t>
            </a:r>
          </a:p>
          <a:p>
            <a:r>
              <a:rPr lang="sr-Latn-RS" dirty="0" smtClean="0"/>
              <a:t>2020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646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71902"/>
            <a:ext cx="9601200" cy="801805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6000">
                <a:schemeClr val="accent5">
                  <a:lumMod val="40000"/>
                  <a:lumOff val="60000"/>
                </a:schemeClr>
              </a:gs>
              <a:gs pos="3000">
                <a:schemeClr val="accent2">
                  <a:lumMod val="40000"/>
                  <a:lumOff val="60000"/>
                </a:schemeClr>
              </a:gs>
              <a:gs pos="36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84,9% ispitanih korisnika je zadovoljno brigom lekara, tokom dijalize 4,1% nije.</a:t>
            </a:r>
            <a:br>
              <a:rPr lang="sr-Latn-RS" sz="2000" dirty="0" smtClean="0"/>
            </a:br>
            <a:r>
              <a:rPr lang="sr-Latn-RS" sz="2000" dirty="0" smtClean="0"/>
              <a:t>Šta bi se moglo poboljšati?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277314"/>
              </p:ext>
            </p:extLst>
          </p:nvPr>
        </p:nvGraphicFramePr>
        <p:xfrm>
          <a:off x="1371600" y="1528549"/>
          <a:ext cx="9601200" cy="4338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2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62716" cy="515203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23000">
                <a:schemeClr val="accent5">
                  <a:lumMod val="40000"/>
                  <a:lumOff val="60000"/>
                </a:schemeClr>
              </a:gs>
              <a:gs pos="45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Zadovoljstvo organizacijom  i politikom pružanja usluge dijalize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570303"/>
              </p:ext>
            </p:extLst>
          </p:nvPr>
        </p:nvGraphicFramePr>
        <p:xfrm>
          <a:off x="1371600" y="1569493"/>
          <a:ext cx="9601200" cy="483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1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365" y="215153"/>
            <a:ext cx="9601200" cy="605118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Iskazi vezani za proces dijalize, kao i medikamentnu terapiju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796856"/>
              </p:ext>
            </p:extLst>
          </p:nvPr>
        </p:nvGraphicFramePr>
        <p:xfrm>
          <a:off x="1371600" y="712694"/>
          <a:ext cx="9601200" cy="5782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6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24435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Iskazi o zadovoljstvu pruzenih usluga u centru za dijalizu 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929180"/>
              </p:ext>
            </p:extLst>
          </p:nvPr>
        </p:nvGraphicFramePr>
        <p:xfrm>
          <a:off x="1371600" y="1223682"/>
          <a:ext cx="9601200" cy="52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6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8986" y="1610436"/>
            <a:ext cx="2567822" cy="102463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>
                <a:gd name="adj" fmla="val 35027"/>
              </a:avLst>
            </a:prstTxWarp>
            <a:spAutoFit/>
          </a:bodyPr>
          <a:lstStyle/>
          <a:p>
            <a:pPr algn="ctr"/>
            <a:r>
              <a:rPr lang="sr-Latn-R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hvala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2054" y="5117910"/>
            <a:ext cx="2972289" cy="646331"/>
          </a:xfrm>
          <a:prstGeom prst="rect">
            <a:avLst/>
          </a:prstGeo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4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Dipl. Psiholog ZZJZ Sombor 2021.</a:t>
            </a:r>
            <a:endParaRPr lang="sr-Latn-RS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0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824484" cy="924636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600" dirty="0" smtClean="0"/>
              <a:t>Struktura učesnika u istraživačkoj anketi</a:t>
            </a:r>
            <a:br>
              <a:rPr lang="sr-Latn-RS" sz="1600" dirty="0" smtClean="0"/>
            </a:br>
            <a:r>
              <a:rPr lang="sr-Latn-RS" sz="1600" dirty="0" smtClean="0"/>
              <a:t>N= 73</a:t>
            </a:r>
            <a:br>
              <a:rPr lang="sr-Latn-RS" sz="1600" dirty="0" smtClean="0"/>
            </a:br>
            <a:r>
              <a:rPr lang="sr-Latn-RS" sz="1600" dirty="0" smtClean="0"/>
              <a:t>starost  od 30-83 godine</a:t>
            </a:r>
            <a:endParaRPr lang="sr-Latn-R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622895"/>
              </p:ext>
            </p:extLst>
          </p:nvPr>
        </p:nvGraphicFramePr>
        <p:xfrm>
          <a:off x="1330656" y="1869743"/>
          <a:ext cx="9601200" cy="4517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38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433316"/>
          </a:xfrm>
        </p:spPr>
        <p:txBody>
          <a:bodyPr>
            <a:normAutofit/>
          </a:bodyPr>
          <a:lstStyle/>
          <a:p>
            <a:r>
              <a:rPr lang="sr-Latn-RS" sz="1400" dirty="0" smtClean="0"/>
              <a:t>Organizacija mesta za vršenje dijalize</a:t>
            </a:r>
            <a:endParaRPr lang="sr-Latn-RS" sz="1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432959"/>
              </p:ext>
            </p:extLst>
          </p:nvPr>
        </p:nvGraphicFramePr>
        <p:xfrm>
          <a:off x="1371600" y="1828801"/>
          <a:ext cx="9601200" cy="449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9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725" y="290015"/>
            <a:ext cx="4401403" cy="774510"/>
          </a:xfrm>
        </p:spPr>
        <p:txBody>
          <a:bodyPr>
            <a:normAutofit/>
          </a:bodyPr>
          <a:lstStyle/>
          <a:p>
            <a:r>
              <a:rPr lang="sr-Latn-RS" sz="1800" dirty="0" smtClean="0"/>
              <a:t>Za dolazak na  dijalizu ste koristili:</a:t>
            </a:r>
            <a:endParaRPr lang="sr-Latn-R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70066"/>
              </p:ext>
            </p:extLst>
          </p:nvPr>
        </p:nvGraphicFramePr>
        <p:xfrm>
          <a:off x="1371600" y="1323833"/>
          <a:ext cx="9928746" cy="4967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274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895" y="713094"/>
            <a:ext cx="4592472" cy="692625"/>
          </a:xfrm>
          <a:gradFill flip="none" rotWithShape="1">
            <a:gsLst>
              <a:gs pos="78000">
                <a:srgbClr val="92D050">
                  <a:lumMod val="98000"/>
                  <a:lumOff val="2000"/>
                  <a:alpha val="62000"/>
                </a:srgbClr>
              </a:gs>
              <a:gs pos="100000">
                <a:schemeClr val="bg2">
                  <a:lumMod val="90000"/>
                </a:schemeClr>
              </a:gs>
              <a:gs pos="34000">
                <a:srgbClr val="00B0F0">
                  <a:alpha val="16000"/>
                  <a:lumMod val="26000"/>
                  <a:lumOff val="74000"/>
                </a:srgbClr>
              </a:gs>
              <a:gs pos="13000">
                <a:srgbClr val="FF0000">
                  <a:alpha val="28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sr-Latn-RS" sz="2000" dirty="0" smtClean="0"/>
              <a:t>Vreme „do“ mesta za dijalizu</a:t>
            </a:r>
            <a:endParaRPr lang="sr-Latn-R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319588"/>
              </p:ext>
            </p:extLst>
          </p:nvPr>
        </p:nvGraphicFramePr>
        <p:xfrm>
          <a:off x="1371600" y="1433015"/>
          <a:ext cx="9601200" cy="443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04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674764"/>
              </p:ext>
            </p:extLst>
          </p:nvPr>
        </p:nvGraphicFramePr>
        <p:xfrm>
          <a:off x="1371600" y="1559859"/>
          <a:ext cx="9601200" cy="430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96788" y="336177"/>
            <a:ext cx="9601200" cy="685800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62000">
                <a:schemeClr val="bg2">
                  <a:lumMod val="90000"/>
                </a:schemeClr>
              </a:gs>
              <a:gs pos="81000">
                <a:schemeClr val="accent5">
                  <a:lumMod val="40000"/>
                  <a:lumOff val="60000"/>
                </a:schemeClr>
              </a:gs>
              <a:gs pos="60000">
                <a:schemeClr val="accent1">
                  <a:lumMod val="5000"/>
                  <a:lumOff val="95000"/>
                </a:schemeClr>
              </a:gs>
              <a:gs pos="81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Organizacija prostora i pružanja usluge dijalize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38537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3000">
                <a:schemeClr val="accent5">
                  <a:lumMod val="40000"/>
                  <a:lumOff val="60000"/>
                </a:schemeClr>
              </a:gs>
              <a:gs pos="26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800" dirty="0" smtClean="0"/>
              <a:t>Ako po vašem mišljenju sobe nisu najadekvatnije  opremljene trebalo bi poboljšati?</a:t>
            </a:r>
            <a:endParaRPr lang="sr-Latn-R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830767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916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909" y="999698"/>
            <a:ext cx="2586251" cy="569794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6000">
                <a:schemeClr val="accent5">
                  <a:lumMod val="40000"/>
                  <a:lumOff val="60000"/>
                </a:schemeClr>
              </a:gs>
              <a:gs pos="17000">
                <a:schemeClr val="accent2">
                  <a:lumMod val="40000"/>
                  <a:lumOff val="60000"/>
                </a:schemeClr>
              </a:gs>
              <a:gs pos="3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Da li ste zadovoljni: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929471"/>
              </p:ext>
            </p:extLst>
          </p:nvPr>
        </p:nvGraphicFramePr>
        <p:xfrm>
          <a:off x="1371600" y="1528549"/>
          <a:ext cx="9601200" cy="489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1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4510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73000">
                <a:schemeClr val="accent5">
                  <a:lumMod val="40000"/>
                  <a:lumOff val="60000"/>
                </a:schemeClr>
              </a:gs>
              <a:gs pos="25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84.9% ispitanih korisnika, je zadovoljno brigom med.sestara tokom dijalize. 4.1% nije!</a:t>
            </a:r>
            <a:br>
              <a:rPr lang="sr-Latn-RS" sz="2000" dirty="0" smtClean="0"/>
            </a:br>
            <a:r>
              <a:rPr lang="sr-Latn-RS" sz="2000" dirty="0" smtClean="0"/>
              <a:t>Da li bi i šta trebalo poboljšati?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908418"/>
              </p:ext>
            </p:extLst>
          </p:nvPr>
        </p:nvGraphicFramePr>
        <p:xfrm>
          <a:off x="1371600" y="1665027"/>
          <a:ext cx="9601200" cy="469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85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1073</TotalTime>
  <Words>133</Words>
  <Application>Microsoft Office PowerPoint</Application>
  <PresentationFormat>Widescreen</PresentationFormat>
  <Paragraphs>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Brush Script MT</vt:lpstr>
      <vt:lpstr>Franklin Gothic Book</vt:lpstr>
      <vt:lpstr>Crop</vt:lpstr>
      <vt:lpstr>Ispitivanje kvaliteta usluge lečenja „hroničnim programom dijalize“</vt:lpstr>
      <vt:lpstr>Struktura učesnika u istraživačkoj anketi N= 73 starost  od 30-83 godine</vt:lpstr>
      <vt:lpstr>Organizacija mesta za vršenje dijalize</vt:lpstr>
      <vt:lpstr>Za dolazak na  dijalizu ste koristili:</vt:lpstr>
      <vt:lpstr>Vreme „do“ mesta za dijalizu</vt:lpstr>
      <vt:lpstr>Organizacija prostora i pružanja usluge dijalize</vt:lpstr>
      <vt:lpstr>Ako po vašem mišljenju sobe nisu najadekvatnije  opremljene trebalo bi poboljšati?</vt:lpstr>
      <vt:lpstr>Da li ste zadovoljni:</vt:lpstr>
      <vt:lpstr>84.9% ispitanih korisnika, je zadovoljno brigom med.sestara tokom dijalize. 4.1% nije! Da li bi i šta trebalo poboljšati?</vt:lpstr>
      <vt:lpstr>84,9% ispitanih korisnika je zadovoljno brigom lekara, tokom dijalize 4,1% nije. Šta bi se moglo poboljšati?</vt:lpstr>
      <vt:lpstr>Zadovoljstvo organizacijom  i politikom pružanja usluge dijalize</vt:lpstr>
      <vt:lpstr>Iskazi vezani za proces dijalize, kao i medikamentnu terapiju</vt:lpstr>
      <vt:lpstr>Iskazi o zadovoljstvu pruzenih usluga u centru za dijalizu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Ispitivanje kvaliteta usluge lečenja „hroničnim programom dijalize“</dc:title>
  <dc:creator>Korisnik</dc:creator>
  <cp:lastModifiedBy>Korisnik</cp:lastModifiedBy>
  <cp:revision>49</cp:revision>
  <dcterms:created xsi:type="dcterms:W3CDTF">2021-04-23T05:45:39Z</dcterms:created>
  <dcterms:modified xsi:type="dcterms:W3CDTF">2021-06-24T06:12:47Z</dcterms:modified>
</cp:coreProperties>
</file>