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nijednom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106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1- 10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300</c:v>
                </c:pt>
                <c:pt idx="1">
                  <c:v>150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11 do 20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12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više od 20 puta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14</c:v>
                </c:pt>
                <c:pt idx="1">
                  <c:v>90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22128064"/>
        <c:axId val="-222125888"/>
      </c:barChart>
      <c:catAx>
        <c:axId val="-22212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25888"/>
        <c:crosses val="autoZero"/>
        <c:auto val="1"/>
        <c:lblAlgn val="ctr"/>
        <c:lblOffset val="100"/>
        <c:noMultiLvlLbl val="0"/>
      </c:catAx>
      <c:valAx>
        <c:axId val="-222125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2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7195767195767195E-2"/>
                  <c:y val="3.867403314917126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8.2872928176796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164021164021163E-2"/>
                  <c:y val="-4.69613259668508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20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3227513227513227E-3"/>
                  <c:y val="-7.73480662983425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6.906077348066298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15</c:v>
                </c:pt>
                <c:pt idx="1">
                  <c:v>11</c:v>
                </c:pt>
                <c:pt idx="2">
                  <c:v>40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29</c:v>
                </c:pt>
                <c:pt idx="1">
                  <c:v>22</c:v>
                </c:pt>
                <c:pt idx="2">
                  <c:v>47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234</c:v>
                </c:pt>
                <c:pt idx="1">
                  <c:v>72</c:v>
                </c:pt>
                <c:pt idx="2">
                  <c:v>99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52</c:v>
                </c:pt>
                <c:pt idx="1">
                  <c:v>199</c:v>
                </c:pt>
                <c:pt idx="2">
                  <c:v>111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8</c:v>
                </c:pt>
                <c:pt idx="1">
                  <c:v>17</c:v>
                </c:pt>
                <c:pt idx="2">
                  <c:v>14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22125344"/>
        <c:axId val="-222118272"/>
      </c:barChart>
      <c:catAx>
        <c:axId val="-22212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18272"/>
        <c:crosses val="autoZero"/>
        <c:auto val="1"/>
        <c:lblAlgn val="ctr"/>
        <c:lblOffset val="100"/>
        <c:noMultiLvlLbl val="0"/>
      </c:catAx>
      <c:valAx>
        <c:axId val="-222118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2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da, u vreme posete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112</c:v>
                </c:pt>
                <c:pt idx="1">
                  <c:v>105</c:v>
                </c:pt>
                <c:pt idx="2">
                  <c:v>60</c:v>
                </c:pt>
                <c:pt idx="3">
                  <c:v>77</c:v>
                </c:pt>
                <c:pt idx="4">
                  <c:v>68</c:v>
                </c:pt>
                <c:pt idx="5">
                  <c:v>49</c:v>
                </c:pt>
                <c:pt idx="6">
                  <c:v>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da, u savetovalištu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29</c:v>
                </c:pt>
                <c:pt idx="1">
                  <c:v>29</c:v>
                </c:pt>
                <c:pt idx="2">
                  <c:v>19</c:v>
                </c:pt>
                <c:pt idx="3">
                  <c:v>17</c:v>
                </c:pt>
                <c:pt idx="4">
                  <c:v>17</c:v>
                </c:pt>
                <c:pt idx="5">
                  <c:v>16</c:v>
                </c:pt>
                <c:pt idx="6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58</c:v>
                </c:pt>
                <c:pt idx="1">
                  <c:v>60</c:v>
                </c:pt>
                <c:pt idx="2">
                  <c:v>84</c:v>
                </c:pt>
                <c:pt idx="3">
                  <c:v>68</c:v>
                </c:pt>
                <c:pt idx="4">
                  <c:v>87</c:v>
                </c:pt>
                <c:pt idx="5">
                  <c:v>100</c:v>
                </c:pt>
                <c:pt idx="6">
                  <c:v>56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117</c:v>
                </c:pt>
                <c:pt idx="1">
                  <c:v>118</c:v>
                </c:pt>
                <c:pt idx="2">
                  <c:v>143</c:v>
                </c:pt>
                <c:pt idx="3">
                  <c:v>145</c:v>
                </c:pt>
                <c:pt idx="4">
                  <c:v>133</c:v>
                </c:pt>
                <c:pt idx="5">
                  <c:v>140</c:v>
                </c:pt>
                <c:pt idx="6">
                  <c:v>151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 sećam se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21</c:v>
                </c:pt>
                <c:pt idx="1">
                  <c:v>22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22</c:v>
                </c:pt>
                <c:pt idx="6">
                  <c:v>23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10</c:v>
                </c:pt>
                <c:pt idx="1">
                  <c:v>13</c:v>
                </c:pt>
                <c:pt idx="2">
                  <c:v>21</c:v>
                </c:pt>
                <c:pt idx="3">
                  <c:v>20</c:v>
                </c:pt>
                <c:pt idx="4">
                  <c:v>22</c:v>
                </c:pt>
                <c:pt idx="5">
                  <c:v>20</c:v>
                </c:pt>
                <c:pt idx="6">
                  <c:v>23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22123712"/>
        <c:axId val="-222113920"/>
      </c:barChart>
      <c:catAx>
        <c:axId val="-22212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13920"/>
        <c:crosses val="autoZero"/>
        <c:auto val="1"/>
        <c:lblAlgn val="ctr"/>
        <c:lblOffset val="100"/>
        <c:noMultiLvlLbl val="0"/>
      </c:catAx>
      <c:valAx>
        <c:axId val="-222113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23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</c:v>
                </c:pt>
                <c:pt idx="1">
                  <c:v>65</c:v>
                </c:pt>
                <c:pt idx="2">
                  <c:v>54</c:v>
                </c:pt>
                <c:pt idx="3">
                  <c:v>61</c:v>
                </c:pt>
                <c:pt idx="4">
                  <c:v>41</c:v>
                </c:pt>
                <c:pt idx="5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184</c:v>
                </c:pt>
                <c:pt idx="1">
                  <c:v>158</c:v>
                </c:pt>
                <c:pt idx="2">
                  <c:v>165</c:v>
                </c:pt>
                <c:pt idx="3">
                  <c:v>160</c:v>
                </c:pt>
                <c:pt idx="4">
                  <c:v>188</c:v>
                </c:pt>
                <c:pt idx="5">
                  <c:v>204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sećam se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22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21</c:v>
                </c:pt>
                <c:pt idx="5">
                  <c:v>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85</c:v>
                </c:pt>
                <c:pt idx="1">
                  <c:v>89</c:v>
                </c:pt>
                <c:pt idx="2">
                  <c:v>87</c:v>
                </c:pt>
                <c:pt idx="3">
                  <c:v>86</c:v>
                </c:pt>
                <c:pt idx="4">
                  <c:v>82</c:v>
                </c:pt>
                <c:pt idx="5">
                  <c:v>87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13</c:v>
                </c:pt>
                <c:pt idx="1">
                  <c:v>16</c:v>
                </c:pt>
                <c:pt idx="2">
                  <c:v>17</c:v>
                </c:pt>
                <c:pt idx="3">
                  <c:v>16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22115552"/>
        <c:axId val="-222122624"/>
      </c:barChart>
      <c:catAx>
        <c:axId val="-222115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22624"/>
        <c:crosses val="autoZero"/>
        <c:auto val="1"/>
        <c:lblAlgn val="ctr"/>
        <c:lblOffset val="100"/>
        <c:noMultiLvlLbl val="0"/>
      </c:catAx>
      <c:valAx>
        <c:axId val="-222122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22211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7.1656053201516285E-3"/>
                  <c:y val="-2.12264150943397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3885351067172095E-3"/>
                  <c:y val="-1.88679245283018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9713377667931118E-3"/>
                  <c:y val="-1.41509433962264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4331210640303257E-2"/>
                  <c:y val="-2.12264150943396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77070213434419E-3"/>
                  <c:y val="-2.12264150943396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3136943086944653E-2"/>
                  <c:y val="-3.30187750705690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747612146660194E-2"/>
                      <c:h val="4.922169811320753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9.5541404268689265E-3"/>
                  <c:y val="-3.30188679245283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</c:v>
                </c:pt>
                <c:pt idx="1">
                  <c:v>1</c:v>
                </c:pt>
                <c:pt idx="3">
                  <c:v>1</c:v>
                </c:pt>
                <c:pt idx="4">
                  <c:v>23</c:v>
                </c:pt>
                <c:pt idx="5">
                  <c:v>13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9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17</c:v>
                </c:pt>
                <c:pt idx="5">
                  <c:v>7</c:v>
                </c:pt>
                <c:pt idx="6">
                  <c:v>4</c:v>
                </c:pt>
                <c:pt idx="7">
                  <c:v>8</c:v>
                </c:pt>
                <c:pt idx="8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17</c:v>
                </c:pt>
                <c:pt idx="4">
                  <c:v>17</c:v>
                </c:pt>
                <c:pt idx="5">
                  <c:v>30</c:v>
                </c:pt>
                <c:pt idx="6">
                  <c:v>27</c:v>
                </c:pt>
                <c:pt idx="7">
                  <c:v>16</c:v>
                </c:pt>
                <c:pt idx="8">
                  <c:v>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42</c:v>
                </c:pt>
                <c:pt idx="1">
                  <c:v>38</c:v>
                </c:pt>
                <c:pt idx="2">
                  <c:v>35</c:v>
                </c:pt>
                <c:pt idx="3">
                  <c:v>30</c:v>
                </c:pt>
                <c:pt idx="4">
                  <c:v>37</c:v>
                </c:pt>
                <c:pt idx="5">
                  <c:v>38</c:v>
                </c:pt>
                <c:pt idx="6">
                  <c:v>46</c:v>
                </c:pt>
                <c:pt idx="7">
                  <c:v>46</c:v>
                </c:pt>
                <c:pt idx="8">
                  <c:v>41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275</c:v>
                </c:pt>
                <c:pt idx="1">
                  <c:v>287</c:v>
                </c:pt>
                <c:pt idx="2">
                  <c:v>284</c:v>
                </c:pt>
                <c:pt idx="3">
                  <c:v>288</c:v>
                </c:pt>
                <c:pt idx="4">
                  <c:v>240</c:v>
                </c:pt>
                <c:pt idx="5">
                  <c:v>246</c:v>
                </c:pt>
                <c:pt idx="6">
                  <c:v>255</c:v>
                </c:pt>
                <c:pt idx="7">
                  <c:v>263</c:v>
                </c:pt>
                <c:pt idx="8">
                  <c:v>264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0">
                  <c:v>6</c:v>
                </c:pt>
                <c:pt idx="1">
                  <c:v>10</c:v>
                </c:pt>
                <c:pt idx="2">
                  <c:v>11</c:v>
                </c:pt>
                <c:pt idx="3">
                  <c:v>7</c:v>
                </c:pt>
                <c:pt idx="4">
                  <c:v>13</c:v>
                </c:pt>
                <c:pt idx="5">
                  <c:v>13</c:v>
                </c:pt>
                <c:pt idx="6">
                  <c:v>12</c:v>
                </c:pt>
                <c:pt idx="7">
                  <c:v>12</c:v>
                </c:pt>
                <c:pt idx="8">
                  <c:v>11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2554048"/>
        <c:axId val="-162566016"/>
      </c:barChart>
      <c:catAx>
        <c:axId val="-162554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2566016"/>
        <c:crosses val="autoZero"/>
        <c:auto val="1"/>
        <c:lblAlgn val="ctr"/>
        <c:lblOffset val="100"/>
        <c:noMultiLvlLbl val="0"/>
      </c:catAx>
      <c:valAx>
        <c:axId val="-162566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255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  <c:pt idx="13">
                  <c:v>ocena dijagnostike i lečenja kod sumnje ili potvrde covid 19 infekcije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5</c:v>
                </c:pt>
                <c:pt idx="1">
                  <c:v>11</c:v>
                </c:pt>
                <c:pt idx="2">
                  <c:v>18</c:v>
                </c:pt>
                <c:pt idx="3">
                  <c:v>10</c:v>
                </c:pt>
                <c:pt idx="4">
                  <c:v>13</c:v>
                </c:pt>
                <c:pt idx="5">
                  <c:v>15</c:v>
                </c:pt>
                <c:pt idx="6">
                  <c:v>5</c:v>
                </c:pt>
                <c:pt idx="7">
                  <c:v>13</c:v>
                </c:pt>
                <c:pt idx="8">
                  <c:v>25</c:v>
                </c:pt>
                <c:pt idx="9">
                  <c:v>13</c:v>
                </c:pt>
                <c:pt idx="10">
                  <c:v>10</c:v>
                </c:pt>
                <c:pt idx="11">
                  <c:v>43</c:v>
                </c:pt>
                <c:pt idx="12">
                  <c:v>15</c:v>
                </c:pt>
                <c:pt idx="13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  <c:pt idx="13">
                  <c:v>ocena dijagnostike i lečenja kod sumnje ili potvrde covid 19 infekcije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5</c:v>
                </c:pt>
                <c:pt idx="1">
                  <c:v>14</c:v>
                </c:pt>
                <c:pt idx="2">
                  <c:v>9</c:v>
                </c:pt>
                <c:pt idx="3">
                  <c:v>2</c:v>
                </c:pt>
                <c:pt idx="4">
                  <c:v>11</c:v>
                </c:pt>
                <c:pt idx="5">
                  <c:v>14</c:v>
                </c:pt>
                <c:pt idx="6">
                  <c:v>9</c:v>
                </c:pt>
                <c:pt idx="7">
                  <c:v>26</c:v>
                </c:pt>
                <c:pt idx="8">
                  <c:v>17</c:v>
                </c:pt>
                <c:pt idx="9">
                  <c:v>18</c:v>
                </c:pt>
                <c:pt idx="10">
                  <c:v>9</c:v>
                </c:pt>
                <c:pt idx="11">
                  <c:v>24</c:v>
                </c:pt>
                <c:pt idx="12">
                  <c:v>16</c:v>
                </c:pt>
                <c:pt idx="13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  <c:pt idx="13">
                  <c:v>ocena dijagnostike i lečenja kod sumnje ili potvrde covid 19 infekcije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15</c:v>
                </c:pt>
                <c:pt idx="1">
                  <c:v>19</c:v>
                </c:pt>
                <c:pt idx="2">
                  <c:v>22</c:v>
                </c:pt>
                <c:pt idx="3">
                  <c:v>19</c:v>
                </c:pt>
                <c:pt idx="4">
                  <c:v>35</c:v>
                </c:pt>
                <c:pt idx="5">
                  <c:v>26</c:v>
                </c:pt>
                <c:pt idx="6">
                  <c:v>17</c:v>
                </c:pt>
                <c:pt idx="7">
                  <c:v>60</c:v>
                </c:pt>
                <c:pt idx="8">
                  <c:v>22</c:v>
                </c:pt>
                <c:pt idx="9">
                  <c:v>28</c:v>
                </c:pt>
                <c:pt idx="10">
                  <c:v>23</c:v>
                </c:pt>
                <c:pt idx="11">
                  <c:v>37</c:v>
                </c:pt>
                <c:pt idx="12">
                  <c:v>17</c:v>
                </c:pt>
                <c:pt idx="13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  <c:pt idx="13">
                  <c:v>ocena dijagnostike i lečenja kod sumnje ili potvrde covid 19 infekcije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30</c:v>
                </c:pt>
                <c:pt idx="1">
                  <c:v>31</c:v>
                </c:pt>
                <c:pt idx="2">
                  <c:v>28</c:v>
                </c:pt>
                <c:pt idx="3">
                  <c:v>41</c:v>
                </c:pt>
                <c:pt idx="4">
                  <c:v>51</c:v>
                </c:pt>
                <c:pt idx="5">
                  <c:v>50</c:v>
                </c:pt>
                <c:pt idx="6">
                  <c:v>42</c:v>
                </c:pt>
                <c:pt idx="7">
                  <c:v>41</c:v>
                </c:pt>
                <c:pt idx="8">
                  <c:v>41</c:v>
                </c:pt>
                <c:pt idx="9">
                  <c:v>67</c:v>
                </c:pt>
                <c:pt idx="10">
                  <c:v>55</c:v>
                </c:pt>
                <c:pt idx="11">
                  <c:v>45</c:v>
                </c:pt>
                <c:pt idx="12">
                  <c:v>31</c:v>
                </c:pt>
                <c:pt idx="13">
                  <c:v>22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  <c:pt idx="13">
                  <c:v>ocena dijagnostike i lečenja kod sumnje ili potvrde covid 19 infekcije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273</c:v>
                </c:pt>
                <c:pt idx="1">
                  <c:v>218</c:v>
                </c:pt>
                <c:pt idx="2">
                  <c:v>190</c:v>
                </c:pt>
                <c:pt idx="3">
                  <c:v>252</c:v>
                </c:pt>
                <c:pt idx="4">
                  <c:v>213</c:v>
                </c:pt>
                <c:pt idx="5">
                  <c:v>202</c:v>
                </c:pt>
                <c:pt idx="6">
                  <c:v>225</c:v>
                </c:pt>
                <c:pt idx="7">
                  <c:v>144</c:v>
                </c:pt>
                <c:pt idx="8">
                  <c:v>112</c:v>
                </c:pt>
                <c:pt idx="9">
                  <c:v>132</c:v>
                </c:pt>
                <c:pt idx="10">
                  <c:v>213</c:v>
                </c:pt>
                <c:pt idx="11">
                  <c:v>150</c:v>
                </c:pt>
                <c:pt idx="12">
                  <c:v>113</c:v>
                </c:pt>
                <c:pt idx="13">
                  <c:v>123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  <c:pt idx="13">
                  <c:v>ocena dijagnostike i lečenja kod sumnje ili potvrde covid 19 infekcije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  <c:pt idx="0">
                  <c:v>12</c:v>
                </c:pt>
                <c:pt idx="1">
                  <c:v>45</c:v>
                </c:pt>
                <c:pt idx="2">
                  <c:v>60</c:v>
                </c:pt>
                <c:pt idx="3">
                  <c:v>12</c:v>
                </c:pt>
                <c:pt idx="4">
                  <c:v>12</c:v>
                </c:pt>
                <c:pt idx="5">
                  <c:v>31</c:v>
                </c:pt>
                <c:pt idx="6">
                  <c:v>39</c:v>
                </c:pt>
                <c:pt idx="7">
                  <c:v>53</c:v>
                </c:pt>
                <c:pt idx="8">
                  <c:v>117</c:v>
                </c:pt>
                <c:pt idx="9">
                  <c:v>75</c:v>
                </c:pt>
                <c:pt idx="10">
                  <c:v>25</c:v>
                </c:pt>
                <c:pt idx="11">
                  <c:v>36</c:v>
                </c:pt>
                <c:pt idx="12">
                  <c:v>142</c:v>
                </c:pt>
                <c:pt idx="13">
                  <c:v>136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  <c:pt idx="13">
                  <c:v>ocena dijagnostike i lečenja kod sumnje ili potvrde covid 19 infekcije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0">
                  <c:v>7</c:v>
                </c:pt>
                <c:pt idx="1">
                  <c:v>9</c:v>
                </c:pt>
                <c:pt idx="2">
                  <c:v>20</c:v>
                </c:pt>
                <c:pt idx="3">
                  <c:v>11</c:v>
                </c:pt>
                <c:pt idx="4">
                  <c:v>12</c:v>
                </c:pt>
                <c:pt idx="5">
                  <c:v>9</c:v>
                </c:pt>
                <c:pt idx="6">
                  <c:v>10</c:v>
                </c:pt>
                <c:pt idx="7">
                  <c:v>10</c:v>
                </c:pt>
                <c:pt idx="8">
                  <c:v>13</c:v>
                </c:pt>
                <c:pt idx="9">
                  <c:v>14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11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2562752"/>
        <c:axId val="-162553504"/>
      </c:barChart>
      <c:catAx>
        <c:axId val="-162562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2553504"/>
        <c:crosses val="autoZero"/>
        <c:auto val="1"/>
        <c:lblAlgn val="ctr"/>
        <c:lblOffset val="100"/>
        <c:noMultiLvlLbl val="0"/>
      </c:catAx>
      <c:valAx>
        <c:axId val="-162553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256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  <c:pt idx="4">
                  <c:v>zbog epidemiološke situacije covid19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</c:v>
                </c:pt>
                <c:pt idx="1">
                  <c:v>36</c:v>
                </c:pt>
                <c:pt idx="2">
                  <c:v>54</c:v>
                </c:pt>
                <c:pt idx="3">
                  <c:v>31</c:v>
                </c:pt>
                <c:pt idx="4">
                  <c:v>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  <c:pt idx="4">
                  <c:v>zbog epidemiološke situacije covid19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202</c:v>
                </c:pt>
                <c:pt idx="1">
                  <c:v>198</c:v>
                </c:pt>
                <c:pt idx="2">
                  <c:v>192</c:v>
                </c:pt>
                <c:pt idx="3">
                  <c:v>200</c:v>
                </c:pt>
                <c:pt idx="4">
                  <c:v>172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  <c:pt idx="4">
                  <c:v>zbog epidemiološke situacije covid19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91</c:v>
                </c:pt>
                <c:pt idx="1">
                  <c:v>86</c:v>
                </c:pt>
                <c:pt idx="2">
                  <c:v>79</c:v>
                </c:pt>
                <c:pt idx="3">
                  <c:v>86</c:v>
                </c:pt>
                <c:pt idx="4">
                  <c:v>93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  <c:pt idx="4">
                  <c:v>zbog epidemiološke situacije covid19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25</c:v>
                </c:pt>
                <c:pt idx="1">
                  <c:v>27</c:v>
                </c:pt>
                <c:pt idx="2">
                  <c:v>22</c:v>
                </c:pt>
                <c:pt idx="3">
                  <c:v>30</c:v>
                </c:pt>
                <c:pt idx="4">
                  <c:v>17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2555680"/>
        <c:axId val="-162555136"/>
      </c:barChart>
      <c:catAx>
        <c:axId val="-162555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2555136"/>
        <c:crosses val="autoZero"/>
        <c:auto val="1"/>
        <c:lblAlgn val="ctr"/>
        <c:lblOffset val="100"/>
        <c:noMultiLvlLbl val="0"/>
      </c:catAx>
      <c:valAx>
        <c:axId val="-162555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2555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1.0737049860280968E-2"/>
                  <c:y val="0.118421052631578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053774231545328E-2"/>
                  <c:y val="-6.57894736842105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7843611487037015E-2"/>
                  <c:y val="-5.26315789473684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0737049860280969"/>
                  <c:y val="6.84210526315787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9790824091826298E-2"/>
                  <c:y val="-4.47368421052631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4895412045913149E-2"/>
                  <c:y val="-6.57894736842105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veoma loše</c:v>
                </c:pt>
                <c:pt idx="1">
                  <c:v>loše</c:v>
                </c:pt>
                <c:pt idx="2">
                  <c:v>dobro</c:v>
                </c:pt>
                <c:pt idx="3">
                  <c:v>veoma dobro</c:v>
                </c:pt>
                <c:pt idx="4">
                  <c:v>odlično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17</c:v>
                </c:pt>
                <c:pt idx="2">
                  <c:v>73</c:v>
                </c:pt>
                <c:pt idx="3">
                  <c:v>101</c:v>
                </c:pt>
                <c:pt idx="4">
                  <c:v>137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0.10857142857142847"/>
                  <c:y val="9.0395500332643874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345241844769404"/>
                      <c:h val="0.1246803960764260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6571428571428573"/>
                  <c:y val="0.1129943754158049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2"/>
              <c:layout>
                <c:manualLayout>
                  <c:x val="-0.24857142857142858"/>
                  <c:y val="3.0927837562126571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3"/>
              <c:layout>
                <c:manualLayout>
                  <c:x val="-9.7142857142857142E-2"/>
                  <c:y val="-9.2783512686379799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4"/>
              <c:layout>
                <c:manualLayout>
                  <c:x val="-8.0000000000000057E-2"/>
                  <c:y val="-0.1515464040544203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veoma zadovolni</c:v>
                </c:pt>
                <c:pt idx="1">
                  <c:v>zadovoljni</c:v>
                </c:pt>
                <c:pt idx="2">
                  <c:v>nezadovoljni</c:v>
                </c:pt>
                <c:pt idx="3">
                  <c:v>veoma nezadovoljni</c:v>
                </c:pt>
                <c:pt idx="4">
                  <c:v>ni-ni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228</c:v>
                </c:pt>
                <c:pt idx="1">
                  <c:v>76</c:v>
                </c:pt>
                <c:pt idx="2">
                  <c:v>4</c:v>
                </c:pt>
                <c:pt idx="3">
                  <c:v>2</c:v>
                </c:pt>
                <c:pt idx="4">
                  <c:v>27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2400" dirty="0" smtClean="0"/>
              <a:t>Zadovoljstvo korisnika izabranim lekarima </a:t>
            </a:r>
            <a:br>
              <a:rPr lang="sr-Latn-RS" sz="2400" dirty="0" smtClean="0"/>
            </a:br>
            <a:r>
              <a:rPr lang="sr-Latn-RS" sz="2400" dirty="0" smtClean="0"/>
              <a:t>ZBO</a:t>
            </a:r>
            <a:endParaRPr lang="sr-Latn-R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1"/>
                </a:solidFill>
              </a:rPr>
              <a:t>2021</a:t>
            </a:r>
            <a:endParaRPr lang="sr-Latn-R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Da li se u proteklih godinu dana desilo da ste izbegli, odložili odlazak izabranom lekaru: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319483"/>
              </p:ext>
            </p:extLst>
          </p:nvPr>
        </p:nvGraphicFramePr>
        <p:xfrm>
          <a:off x="1422399" y="1642534"/>
          <a:ext cx="9922933" cy="5215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58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53066" y="596731"/>
            <a:ext cx="4443984" cy="823912"/>
          </a:xfrm>
        </p:spPr>
        <p:txBody>
          <a:bodyPr/>
          <a:lstStyle/>
          <a:p>
            <a:pPr algn="ctr"/>
            <a:r>
              <a:rPr lang="sr-Latn-RS" sz="2400" b="1" dirty="0" smtClean="0"/>
              <a:t>Ocenite vaše opšte zdravstveno stanje</a:t>
            </a:r>
            <a:endParaRPr lang="sr-Latn-RS" sz="2400" b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82496234"/>
              </p:ext>
            </p:extLst>
          </p:nvPr>
        </p:nvGraphicFramePr>
        <p:xfrm>
          <a:off x="1032933" y="1574800"/>
          <a:ext cx="4731281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508081" y="491067"/>
            <a:ext cx="4443984" cy="980376"/>
          </a:xfrm>
        </p:spPr>
        <p:txBody>
          <a:bodyPr/>
          <a:lstStyle/>
          <a:p>
            <a:pPr algn="ctr"/>
            <a:r>
              <a:rPr lang="sr-Latn-RS" sz="2400" b="1" dirty="0" smtClean="0"/>
              <a:t>Ocenite vaše zadovoljstvo lečenjem u ovoj </a:t>
            </a:r>
          </a:p>
          <a:p>
            <a:pPr algn="ctr"/>
            <a:r>
              <a:rPr lang="sr-Latn-RS" sz="2400" b="1" dirty="0" smtClean="0"/>
              <a:t>službi</a:t>
            </a:r>
            <a:endParaRPr lang="sr-Latn-RS" sz="2400" b="1" dirty="0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20348828"/>
              </p:ext>
            </p:extLst>
          </p:nvPr>
        </p:nvGraphicFramePr>
        <p:xfrm>
          <a:off x="7320493" y="1862667"/>
          <a:ext cx="44450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23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15952" y="2967335"/>
            <a:ext cx="1760097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sr-Latn-R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hvala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41733" y="5825067"/>
            <a:ext cx="3070071" cy="83099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Davorka Bosnić</a:t>
            </a:r>
          </a:p>
          <a:p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Dipl. Psiholog ZZJZ Sombor 2021.</a:t>
            </a:r>
            <a:endParaRPr lang="sr-Latn-RS" sz="2400" dirty="0">
              <a:solidFill>
                <a:schemeClr val="accent1">
                  <a:lumMod val="50000"/>
                </a:schemeClr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6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58533" y="922867"/>
            <a:ext cx="7416799" cy="753533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2000" dirty="0" smtClean="0"/>
              <a:t>Zdravstvene ustanove i službe ZBO</a:t>
            </a:r>
            <a:endParaRPr lang="sr-Latn-R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09367542"/>
              </p:ext>
            </p:extLst>
          </p:nvPr>
        </p:nvGraphicFramePr>
        <p:xfrm>
          <a:off x="778933" y="2302933"/>
          <a:ext cx="5554133" cy="3928536"/>
        </p:xfrm>
        <a:graphic>
          <a:graphicData uri="http://schemas.openxmlformats.org/drawingml/2006/table">
            <a:tbl>
              <a:tblPr firstRow="1" firstCol="1" bandCol="1">
                <a:tableStyleId>{21E4AEA4-8DFA-4A89-87EB-49C32662AFE0}</a:tableStyleId>
              </a:tblPr>
              <a:tblGrid>
                <a:gridCol w="48294"/>
                <a:gridCol w="2734567"/>
                <a:gridCol w="1596694"/>
                <a:gridCol w="1174578"/>
              </a:tblGrid>
              <a:tr h="65475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R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naziv zdravstvene </a:t>
                      </a:r>
                      <a:r>
                        <a:rPr lang="sr-Latn-RS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ustanove </a:t>
                      </a:r>
                    </a:p>
                    <a:p>
                      <a:pPr algn="ctr" fontAlgn="ctr"/>
                      <a:r>
                        <a:rPr lang="sr-Latn-RS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ZBO</a:t>
                      </a:r>
                      <a:endParaRPr lang="sr-Latn-R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54756">
                <a:tc>
                  <a:txBody>
                    <a:bodyPr/>
                    <a:lstStyle/>
                    <a:p>
                      <a:pPr algn="l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Frequency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Percent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54756">
                <a:tc>
                  <a:txBody>
                    <a:bodyPr/>
                    <a:lstStyle/>
                    <a:p>
                      <a:pPr algn="l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Dom zdravlja Apatin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190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54,8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54756">
                <a:tc>
                  <a:txBody>
                    <a:bodyPr/>
                    <a:lstStyle/>
                    <a:p>
                      <a:pPr algn="l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Dom zdravlja Kula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51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14,7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54756">
                <a:tc>
                  <a:txBody>
                    <a:bodyPr/>
                    <a:lstStyle/>
                    <a:p>
                      <a:pPr algn="l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Dom zdravlja Odžaci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11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3,2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54756">
                <a:tc>
                  <a:txBody>
                    <a:bodyPr/>
                    <a:lstStyle/>
                    <a:p>
                      <a:pPr algn="l" fontAlgn="ctr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DZ "dr Đ.Lazić" Sombor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>
                          <a:effectLst/>
                        </a:rPr>
                        <a:t>95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600" u="none" strike="noStrike" dirty="0">
                          <a:effectLst/>
                        </a:rPr>
                        <a:t>27,4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66058938"/>
              </p:ext>
            </p:extLst>
          </p:nvPr>
        </p:nvGraphicFramePr>
        <p:xfrm>
          <a:off x="6824133" y="2252132"/>
          <a:ext cx="5232399" cy="4064001"/>
        </p:xfrm>
        <a:graphic>
          <a:graphicData uri="http://schemas.openxmlformats.org/drawingml/2006/table">
            <a:tbl>
              <a:tblPr firstRow="1" firstCol="1" bandCol="1">
                <a:tableStyleId>{35758FB7-9AC5-4552-8A53-C91805E547FA}</a:tableStyleId>
              </a:tblPr>
              <a:tblGrid>
                <a:gridCol w="99510"/>
                <a:gridCol w="1796512"/>
                <a:gridCol w="2268601"/>
                <a:gridCol w="1067776"/>
              </a:tblGrid>
              <a:tr h="79062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ZBO </a:t>
                      </a:r>
                    </a:p>
                    <a:p>
                      <a:pPr algn="ctr" fontAlgn="ctr"/>
                      <a:r>
                        <a:rPr lang="sr-Latn-R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primarna </a:t>
                      </a:r>
                      <a:r>
                        <a:rPr lang="sr-Latn-RS" sz="1800" u="none" strike="noStrike" smtClean="0">
                          <a:solidFill>
                            <a:schemeClr val="tx1"/>
                          </a:solidFill>
                          <a:effectLst/>
                        </a:rPr>
                        <a:t>zdravstvena </a:t>
                      </a:r>
                      <a:r>
                        <a:rPr lang="sr-Latn-RS" sz="1800" u="none" strike="noStrike" smtClean="0">
                          <a:solidFill>
                            <a:schemeClr val="tx1"/>
                          </a:solidFill>
                          <a:effectLst/>
                        </a:rPr>
                        <a:t>zaštita</a:t>
                      </a:r>
                      <a:endParaRPr lang="sr-Latn-RS" sz="1800" b="1" i="0" u="none" strike="noStrike" dirty="0">
                        <a:solidFill>
                          <a:schemeClr val="tx1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7042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strike="noStrike" dirty="0">
                          <a:effectLst/>
                        </a:rPr>
                        <a:t> </a:t>
                      </a:r>
                      <a:r>
                        <a:rPr lang="sr-Latn-RS" sz="1600" u="none" strike="noStrike" dirty="0" smtClean="0">
                          <a:effectLst/>
                        </a:rPr>
                        <a:t>služba</a:t>
                      </a:r>
                    </a:p>
                    <a:p>
                      <a:pPr algn="l" fontAlgn="b"/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Frequency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Percent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7941">
                <a:tc rowSpan="4">
                  <a:txBody>
                    <a:bodyPr/>
                    <a:lstStyle/>
                    <a:p>
                      <a:pPr algn="l" fontAlgn="t"/>
                      <a:r>
                        <a:rPr lang="sr-Latn-RS" sz="900" u="none" strike="noStrike">
                          <a:effectLst/>
                        </a:rPr>
                        <a:t> 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600" u="none" strike="noStrike">
                          <a:effectLst/>
                        </a:rPr>
                        <a:t>opšta medicina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>
                          <a:effectLst/>
                        </a:rPr>
                        <a:t>181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 dirty="0">
                          <a:effectLst/>
                        </a:rPr>
                        <a:t>52,2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6611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600" u="none" strike="noStrike" dirty="0">
                          <a:effectLst/>
                        </a:rPr>
                        <a:t>pedijatrija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>
                          <a:effectLst/>
                        </a:rPr>
                        <a:t>101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 dirty="0">
                          <a:effectLst/>
                        </a:rPr>
                        <a:t>29,1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6611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600" u="none" strike="noStrike">
                          <a:effectLst/>
                        </a:rPr>
                        <a:t>ginekologija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>
                          <a:effectLst/>
                        </a:rPr>
                        <a:t>65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 dirty="0">
                          <a:effectLst/>
                        </a:rPr>
                        <a:t>18,7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57941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600" u="none" strike="noStrike">
                          <a:effectLst/>
                        </a:rPr>
                        <a:t>Total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>
                          <a:effectLst/>
                        </a:rPr>
                        <a:t>347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600" u="none" strike="noStrike" dirty="0">
                          <a:effectLst/>
                        </a:rPr>
                        <a:t>100,0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3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399" y="211666"/>
            <a:ext cx="9008534" cy="80433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b="1" dirty="0" smtClean="0"/>
              <a:t>Struktura ispitanika u ovom istraživanju     N = 347</a:t>
            </a:r>
            <a:br>
              <a:rPr lang="sr-Latn-RS" sz="2400" b="1" dirty="0" smtClean="0"/>
            </a:br>
            <a:r>
              <a:rPr lang="sr-Latn-RS" sz="2400" b="1" dirty="0"/>
              <a:t> </a:t>
            </a:r>
            <a:r>
              <a:rPr lang="sr-Latn-RS" sz="2400" b="1" dirty="0" smtClean="0"/>
              <a:t>                                                                      starosti od 1 do 91 godine</a:t>
            </a:r>
            <a:endParaRPr lang="sr-Latn-RS" sz="24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847651"/>
              </p:ext>
            </p:extLst>
          </p:nvPr>
        </p:nvGraphicFramePr>
        <p:xfrm>
          <a:off x="829732" y="1456265"/>
          <a:ext cx="11362268" cy="4944534"/>
        </p:xfrm>
        <a:graphic>
          <a:graphicData uri="http://schemas.openxmlformats.org/drawingml/2006/table">
            <a:tbl>
              <a:tblPr/>
              <a:tblGrid>
                <a:gridCol w="1036861"/>
                <a:gridCol w="1641698"/>
                <a:gridCol w="1036861"/>
                <a:gridCol w="1944114"/>
                <a:gridCol w="1296958"/>
                <a:gridCol w="1075094"/>
                <a:gridCol w="1454539"/>
                <a:gridCol w="1114143"/>
                <a:gridCol w="762000"/>
              </a:tblGrid>
              <a:tr h="1388535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završena škola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materijalno stanje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muški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nepotpuna OŠ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veoma loše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ženski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OŠ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loše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srednja škola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osrednje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missing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viša i visoka škola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dobro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veoma dobro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62467"/>
            <a:ext cx="3454400" cy="11938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Proj poseta izabranom lekaru u poslednjih godinu dana</a:t>
            </a:r>
            <a:endParaRPr lang="sr-Latn-R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995197"/>
              </p:ext>
            </p:extLst>
          </p:nvPr>
        </p:nvGraphicFramePr>
        <p:xfrm>
          <a:off x="829733" y="2285999"/>
          <a:ext cx="11057467" cy="4351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62134" y="1202267"/>
            <a:ext cx="5486400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r-Latn-RS" dirty="0" smtClean="0"/>
              <a:t>72% ispitanih korisnika telefonom zakazuje pregled, i</a:t>
            </a:r>
          </a:p>
          <a:p>
            <a:r>
              <a:rPr lang="sr-Latn-RS" dirty="0" smtClean="0"/>
              <a:t>51,9% je bilo primljeno istog dana</a:t>
            </a:r>
          </a:p>
          <a:p>
            <a:r>
              <a:rPr lang="sr-Latn-RS" dirty="0" smtClean="0"/>
              <a:t>Bez zakazivanja je došlo svega 2,9%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0944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177800"/>
            <a:ext cx="9601200" cy="787400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Ocene kvaliteta usluga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003403"/>
              </p:ext>
            </p:extLst>
          </p:nvPr>
        </p:nvGraphicFramePr>
        <p:xfrm>
          <a:off x="1371600" y="1270000"/>
          <a:ext cx="9601200" cy="459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363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50333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Od izabranog lekara dobijate savete o: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6203"/>
              </p:ext>
            </p:extLst>
          </p:nvPr>
        </p:nvGraphicFramePr>
        <p:xfrm>
          <a:off x="1371600" y="1236133"/>
          <a:ext cx="9601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70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364067"/>
            <a:ext cx="2963333" cy="719667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Skrining...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990658"/>
              </p:ext>
            </p:extLst>
          </p:nvPr>
        </p:nvGraphicFramePr>
        <p:xfrm>
          <a:off x="1286933" y="1083733"/>
          <a:ext cx="10024534" cy="538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73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1933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Ocene kvaliteta pruženih usluga med.sestara i lekara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473468"/>
              </p:ext>
            </p:extLst>
          </p:nvPr>
        </p:nvGraphicFramePr>
        <p:xfrm>
          <a:off x="1066800" y="1286933"/>
          <a:ext cx="10634133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685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667" y="0"/>
            <a:ext cx="3674533" cy="41486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sr-Latn-RS" sz="2400" dirty="0" smtClean="0"/>
              <a:t>Ocena organizacije sluzbi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102555"/>
              </p:ext>
            </p:extLst>
          </p:nvPr>
        </p:nvGraphicFramePr>
        <p:xfrm>
          <a:off x="0" y="440267"/>
          <a:ext cx="12191999" cy="6417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483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380</TotalTime>
  <Words>222</Words>
  <Application>Microsoft Office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Bold</vt:lpstr>
      <vt:lpstr>Calibri</vt:lpstr>
      <vt:lpstr>Franklin Gothic Book</vt:lpstr>
      <vt:lpstr>Freestyle Script</vt:lpstr>
      <vt:lpstr>Crop</vt:lpstr>
      <vt:lpstr>Zadovoljstvo korisnika izabranim lekarima  ZBO</vt:lpstr>
      <vt:lpstr>Zdravstvene ustanove i službe ZBO</vt:lpstr>
      <vt:lpstr>Struktura ispitanika u ovom istraživanju     N = 347                                                                        starosti od 1 do 91 godine</vt:lpstr>
      <vt:lpstr>Proj poseta izabranom lekaru u poslednjih godinu dana</vt:lpstr>
      <vt:lpstr>Ocene kvaliteta usluga</vt:lpstr>
      <vt:lpstr>Od izabranog lekara dobijate savete o:</vt:lpstr>
      <vt:lpstr>Skrining...</vt:lpstr>
      <vt:lpstr>Ocene kvaliteta pruženih usluga med.sestara i lekara</vt:lpstr>
      <vt:lpstr>Ocena organizacije sluzbi</vt:lpstr>
      <vt:lpstr>Da li se u proteklih godinu dana desilo da ste izbegli, odložili odlazak izabranom lekaru: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izabranim lekarima  ZBO</dc:title>
  <dc:creator>Korisnik</dc:creator>
  <cp:lastModifiedBy>Korisnik</cp:lastModifiedBy>
  <cp:revision>36</cp:revision>
  <dcterms:created xsi:type="dcterms:W3CDTF">2021-05-24T05:45:54Z</dcterms:created>
  <dcterms:modified xsi:type="dcterms:W3CDTF">2021-06-24T06:17:44Z</dcterms:modified>
</cp:coreProperties>
</file>