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2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8.8383838383839317E-3"/>
                  <c:y val="-1.88432771362797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363636363636364E-2"/>
                  <c:y val="-2.422707060378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131313131314058E-3"/>
                  <c:y val="-1.88432771362797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3131313131314058E-3"/>
                  <c:y val="-8.0756902012627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4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osrednje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12</c:v>
                </c:pt>
                <c:pt idx="1">
                  <c:v>15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30</c:v>
                </c:pt>
                <c:pt idx="1">
                  <c:v>26</c:v>
                </c:pt>
                <c:pt idx="2">
                  <c:v>30</c:v>
                </c:pt>
                <c:pt idx="3">
                  <c:v>18</c:v>
                </c:pt>
                <c:pt idx="4">
                  <c:v>20</c:v>
                </c:pt>
                <c:pt idx="5">
                  <c:v>27</c:v>
                </c:pt>
                <c:pt idx="6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82</c:v>
                </c:pt>
                <c:pt idx="1">
                  <c:v>89</c:v>
                </c:pt>
                <c:pt idx="2">
                  <c:v>96</c:v>
                </c:pt>
                <c:pt idx="3">
                  <c:v>116</c:v>
                </c:pt>
                <c:pt idx="4">
                  <c:v>115</c:v>
                </c:pt>
                <c:pt idx="5">
                  <c:v>101</c:v>
                </c:pt>
                <c:pt idx="6">
                  <c:v>52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6">
                  <c:v>45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262626262626244E-2"/>
                  <c:y val="-9.87017400267322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6262626262624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363636363636364E-2"/>
                  <c:y val="-2.6918967337542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38383838383838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57575757575757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0052592"/>
        <c:axId val="1850050416"/>
      </c:barChart>
      <c:catAx>
        <c:axId val="1850052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50050416"/>
        <c:crosses val="autoZero"/>
        <c:auto val="1"/>
        <c:lblAlgn val="ctr"/>
        <c:lblOffset val="100"/>
        <c:noMultiLvlLbl val="0"/>
      </c:catAx>
      <c:valAx>
        <c:axId val="185005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5005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5 puta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98</c:v>
                </c:pt>
                <c:pt idx="1">
                  <c:v>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6-10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13</c:v>
                </c:pt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14</c:v>
                </c:pt>
                <c:pt idx="1">
                  <c:v>61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0050960"/>
        <c:axId val="1850053136"/>
      </c:barChart>
      <c:catAx>
        <c:axId val="1850050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50053136"/>
        <c:crosses val="autoZero"/>
        <c:auto val="1"/>
        <c:lblAlgn val="ctr"/>
        <c:lblOffset val="100"/>
        <c:noMultiLvlLbl val="0"/>
      </c:catAx>
      <c:valAx>
        <c:axId val="1850053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50050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2T08:06:40.822" idx="1">
    <p:pos x="7008" y="830"/>
    <p:text>nezadovoljstva su u granici prihvatljivog, ali bi bilo uputno, skratiti vreme čekanja na neophodan termin, kao i čekanja na sam pregled u čekaonici. O nezadovoljstvu higijenom  i adekvatnošću čekaonice, danas ne bi trebalo ni da se misli, a kamoli diskutuje :( bez obzira koliko mali broj nezadovoljnih bio!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2T08:21:50.163" idx="2">
    <p:pos x="7008" y="1325"/>
    <p:text>opterećenje specijalističkih službi u državnoj ustanovi je neuporedivo, što objašnjava i čekanja, o kome smo govorili na prethodnom slajdu, što se može objasniti i strukturom korisnika i osvrtom na njihovo materijalno stanje, ne ulazeći u cene usluga u privatnim ustanovama...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000" dirty="0" smtClean="0"/>
              <a:t>Zadovoljstvo korisnika zdravstvenih usluga </a:t>
            </a:r>
            <a:br>
              <a:rPr lang="sr-Latn-RS" sz="2000" dirty="0" smtClean="0"/>
            </a:br>
            <a:r>
              <a:rPr lang="sr-Latn-RS" sz="2000" dirty="0" smtClean="0"/>
              <a:t>specijalističkih službi </a:t>
            </a:r>
            <a:br>
              <a:rPr lang="sr-Latn-RS" sz="2000" dirty="0" smtClean="0"/>
            </a:br>
            <a:r>
              <a:rPr lang="sr-Latn-RS" sz="2000" dirty="0" smtClean="0"/>
              <a:t>ZBO</a:t>
            </a:r>
            <a:endParaRPr lang="sr-Latn-R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293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502" y="601651"/>
            <a:ext cx="5502322" cy="653943"/>
          </a:xfr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Struktura ispitanog uzorka</a:t>
            </a:r>
            <a:endParaRPr lang="sr-Latn-R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172557"/>
              </p:ext>
            </p:extLst>
          </p:nvPr>
        </p:nvGraphicFramePr>
        <p:xfrm>
          <a:off x="993357" y="1191718"/>
          <a:ext cx="3268757" cy="1790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0160"/>
                <a:gridCol w="1087547"/>
                <a:gridCol w="881050"/>
              </a:tblGrid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Zdravstvena ustanova</a:t>
                      </a:r>
                      <a:r>
                        <a:rPr lang="sr-Latn-R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sr-Latn-RS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Dom zdravlja Apatin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35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25,5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Dom zdravlja Kula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93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67,9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2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Dom zdravlja Odžaci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9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6,6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04278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137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734754"/>
              </p:ext>
            </p:extLst>
          </p:nvPr>
        </p:nvGraphicFramePr>
        <p:xfrm>
          <a:off x="5155214" y="1539636"/>
          <a:ext cx="5698568" cy="2955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898"/>
                <a:gridCol w="1665335"/>
                <a:gridCol w="1665335"/>
              </a:tblGrid>
              <a:tr h="45408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služba</a:t>
                      </a:r>
                      <a:r>
                        <a:rPr lang="sr-Latn-RS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sr-Latn-R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sr-Latn-R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sr-Latn-RS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sr-Latn-R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effectLst/>
                        </a:rPr>
                        <a:t>atd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10,9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fizik.med.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20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14,6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interno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41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29,9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med.rada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14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10,2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ocno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18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13,1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Oftalmologija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14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10,2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orl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9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6,6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psihijatrija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6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4,4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7957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effectLst/>
                        </a:rPr>
                        <a:t>Total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137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15102"/>
              </p:ext>
            </p:extLst>
          </p:nvPr>
        </p:nvGraphicFramePr>
        <p:xfrm>
          <a:off x="996286" y="3480179"/>
          <a:ext cx="3589362" cy="1968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6454"/>
                <a:gridCol w="1196454"/>
                <a:gridCol w="1196454"/>
              </a:tblGrid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 smtClean="0">
                          <a:effectLst/>
                        </a:rPr>
                        <a:t>pol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Frequency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Percent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muški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58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42,3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ženski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75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54,7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missing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2,9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total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137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13446" y="4793818"/>
            <a:ext cx="5652701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dirty="0" smtClean="0"/>
              <a:t>Godine: od 22-84</a:t>
            </a:r>
          </a:p>
          <a:p>
            <a:r>
              <a:rPr lang="sr-Latn-RS" dirty="0" smtClean="0"/>
              <a:t>56,2% sa završenom srednjom školom</a:t>
            </a:r>
          </a:p>
          <a:p>
            <a:r>
              <a:rPr lang="sr-Latn-RS" dirty="0" smtClean="0"/>
              <a:t>28,5% sa višom i visokom, dok je materijalno stanje porodica</a:t>
            </a:r>
          </a:p>
          <a:p>
            <a:r>
              <a:rPr lang="sr-Latn-RS" dirty="0" smtClean="0"/>
              <a:t>49,6% osrednje  a</a:t>
            </a:r>
          </a:p>
          <a:p>
            <a:r>
              <a:rPr lang="sr-Latn-RS" dirty="0" smtClean="0"/>
              <a:t>39,4% procenjeno kao dobro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14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648" y="642594"/>
            <a:ext cx="4796118" cy="594535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Mišljenja i procene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178788"/>
              </p:ext>
            </p:extLst>
          </p:nvPr>
        </p:nvGraphicFramePr>
        <p:xfrm>
          <a:off x="1121391" y="1304164"/>
          <a:ext cx="10058400" cy="471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18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Broj poseta specijalističkim službama u proteklih godinu dana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691359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3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654" y="1177636"/>
            <a:ext cx="4350328" cy="1094509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1600" dirty="0" smtClean="0"/>
              <a:t>Koliko ste čekali, na ovaj pregled?</a:t>
            </a:r>
            <a:endParaRPr lang="sr-Latn-RS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3482468"/>
              </p:ext>
            </p:extLst>
          </p:nvPr>
        </p:nvGraphicFramePr>
        <p:xfrm>
          <a:off x="1078174" y="2323428"/>
          <a:ext cx="4299044" cy="2414315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1935695"/>
                <a:gridCol w="1282961"/>
                <a:gridCol w="1080388"/>
              </a:tblGrid>
              <a:tr h="29673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66090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</a:rPr>
                        <a:t>primljen istog dana, bez zakazivanja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44,5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manje od 15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25,5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od 15 - 30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biše od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2832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137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4039955"/>
              </p:ext>
            </p:extLst>
          </p:nvPr>
        </p:nvGraphicFramePr>
        <p:xfrm>
          <a:off x="6687402" y="2680130"/>
          <a:ext cx="4203510" cy="2030706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1401170"/>
                <a:gridCol w="1401170"/>
                <a:gridCol w="1401170"/>
              </a:tblGrid>
              <a:tr h="342681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20,4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59,9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10759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ne sećam se/ne znam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137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74873" y="1240913"/>
            <a:ext cx="4128653" cy="92333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Dali je epidemija covid19,uticala </a:t>
            </a:r>
          </a:p>
          <a:p>
            <a:pPr algn="ctr"/>
            <a:r>
              <a:rPr lang="sr-Latn-RS" dirty="0" smtClean="0"/>
              <a:t>na odlaganje pregleda ili lečenja od drugih bolesti, u ovoj službi?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507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6800" y="642594"/>
            <a:ext cx="3764507" cy="1371600"/>
          </a:xfrm>
        </p:spPr>
        <p:txBody>
          <a:bodyPr/>
          <a:lstStyle/>
          <a:p>
            <a:endParaRPr lang="sr-Latn-R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16198"/>
              </p:ext>
            </p:extLst>
          </p:nvPr>
        </p:nvGraphicFramePr>
        <p:xfrm>
          <a:off x="668741" y="477672"/>
          <a:ext cx="4367282" cy="1995926"/>
        </p:xfrm>
        <a:graphic>
          <a:graphicData uri="http://schemas.openxmlformats.org/drawingml/2006/table">
            <a:tbl>
              <a:tblPr firstRow="1" firstCol="1"/>
              <a:tblGrid>
                <a:gridCol w="578403"/>
                <a:gridCol w="1495737"/>
                <a:gridCol w="1146571"/>
                <a:gridCol w="1146571"/>
              </a:tblGrid>
              <a:tr h="4598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uzimajući sve navedeno u obzir, ocenite vaše zadovoljstvo, pruženim zdravstvenim uslugama ove specijalističke službe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3100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069">
                <a:tc>
                  <a:txBody>
                    <a:bodyPr/>
                    <a:lstStyle/>
                    <a:p>
                      <a:pPr algn="ctr" fontAlgn="t"/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nezadovoljan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069">
                <a:tc rowSpan="3">
                  <a:txBody>
                    <a:bodyPr/>
                    <a:lstStyle/>
                    <a:p>
                      <a:pPr algn="ctr"/>
                      <a:endParaRPr lang="sr-Latn-R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ravnodušan</a:t>
                      </a:r>
                    </a:p>
                  </a:txBody>
                  <a:tcPr marL="9525" marR="9525" marT="952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069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zadovoljan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069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veoma zadovoljan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5726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06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2501" y="914401"/>
            <a:ext cx="6387153" cy="531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3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691091"/>
              </p:ext>
            </p:extLst>
          </p:nvPr>
        </p:nvGraphicFramePr>
        <p:xfrm>
          <a:off x="614149" y="450377"/>
          <a:ext cx="10918210" cy="5982169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2256662"/>
                <a:gridCol w="755367"/>
                <a:gridCol w="793137"/>
                <a:gridCol w="591704"/>
                <a:gridCol w="579114"/>
                <a:gridCol w="1246358"/>
                <a:gridCol w="604294"/>
                <a:gridCol w="1107872"/>
                <a:gridCol w="1208588"/>
                <a:gridCol w="1775114"/>
              </a:tblGrid>
              <a:tr h="120539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korelacije</a:t>
                      </a: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vreme čekanja od zakazivanja do termina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vreme čekanja u čekaonici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čistoća i udobnost čekaonice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zadovoljstvo izdvojenim vremenom, posvećenošću, objašnjenjima bolesti i planom lečenja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koliko ste čekali na ovaj pregled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ocenite dijagnostiku i eventualno lečenje bolesti COVID 19, u ovoj ustanovi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da li je epidemija covid 19 uticala na odlaganje pregleda ili lečenja od drugih bolesti, u ovoj službi?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uzimajući sve navedeno u obzir, ocenite vaše zadovoljstvo, pruženim zdravstvenim uslugama ove specijalističke službe</a:t>
                      </a:r>
                      <a:endParaRPr lang="sr-Latn-R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497764"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u="none" strike="noStrike" dirty="0">
                          <a:effectLst/>
                        </a:rPr>
                        <a:t>vreme čekanja od zakazivanja do termina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 dirty="0">
                          <a:effectLst/>
                        </a:rPr>
                        <a:t>Pearson Correlation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1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,680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,496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,510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-,229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,444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,395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,489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375861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vreme čekanja u čekaonici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,680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,543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,563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-,026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,510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,413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,609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4571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čistoća i udobnost čekaonice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,496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,543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,348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-,053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,336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,302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,423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691930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zadovoljstvo izdvojenim vremenom, posvećenošću, objašnjenjima bolesti i planom lečenja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,510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,563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,348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-,060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,403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,301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,602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487605">
                <a:tc>
                  <a:txBody>
                    <a:bodyPr/>
                    <a:lstStyle/>
                    <a:p>
                      <a:pPr algn="ctr" fontAlgn="t"/>
                      <a:r>
                        <a:rPr lang="pl-PL" sz="1100" u="none" strike="noStrike">
                          <a:effectLst/>
                        </a:rPr>
                        <a:t>koliko ste čekali na ovaj pregled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-,229</a:t>
                      </a:r>
                      <a:r>
                        <a:rPr lang="sr-Latn-RS" sz="1400" u="none" strike="noStrike" baseline="30000">
                          <a:effectLst/>
                        </a:rPr>
                        <a:t>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-,026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-,053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-,060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,097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-,264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-,186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568872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ocenite dijagnostiku i eventualno lečenje bolesti COVID 19, u ovoj ustanovi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,444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,510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,336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,403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,097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,342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,257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59934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da li je epidemija covid 19 uticala na odlaganje pregleda ili lečenja od drugih bolesti, u ovoj službi?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,395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,413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,302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,301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-,264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,342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1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,305</a:t>
                      </a:r>
                      <a:r>
                        <a:rPr lang="sr-Latn-RS" sz="1400" u="none" strike="noStrike" baseline="30000" dirty="0">
                          <a:effectLst/>
                        </a:rPr>
                        <a:t>**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691930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uzimajući sve navedeno u obzir, ocenite vaše zadovoljstvo, pruženim zdravstvenim uslugama ove specijalističke službe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100" u="none" strike="noStrike">
                          <a:effectLst/>
                        </a:rPr>
                        <a:t>Pearson Correlation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,489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,609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,423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,602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-,186</a:t>
                      </a:r>
                      <a:r>
                        <a:rPr lang="sr-Latn-RS" sz="1400" u="none" strike="noStrike" baseline="30000">
                          <a:effectLst/>
                        </a:rPr>
                        <a:t>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,257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effectLst/>
                        </a:rPr>
                        <a:t>,305</a:t>
                      </a:r>
                      <a:r>
                        <a:rPr lang="sr-Latn-RS" sz="1400" u="none" strike="noStrike" baseline="30000">
                          <a:effectLst/>
                        </a:rPr>
                        <a:t>**</a:t>
                      </a:r>
                      <a:endParaRPr lang="sr-Latn-R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effectLst/>
                        </a:rPr>
                        <a:t>1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/>
                </a:tc>
              </a:tr>
              <a:tr h="203169">
                <a:tc gridSpan="10">
                  <a:txBody>
                    <a:bodyPr/>
                    <a:lstStyle/>
                    <a:p>
                      <a:pPr algn="r" fontAlgn="t"/>
                      <a:r>
                        <a:rPr lang="en-US" sz="1100" u="none" strike="noStrike" dirty="0">
                          <a:effectLst/>
                        </a:rPr>
                        <a:t>**. Correlation is significant at the 0.01 level (2-tailed).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203169">
                <a:tc gridSpan="10">
                  <a:txBody>
                    <a:bodyPr/>
                    <a:lstStyle/>
                    <a:p>
                      <a:pPr algn="r" fontAlgn="t"/>
                      <a:r>
                        <a:rPr lang="en-US" sz="1100" u="none" strike="noStrike" dirty="0">
                          <a:effectLst/>
                        </a:rPr>
                        <a:t>*. Correlation is significant at the 0.05 level (2-tailed).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0765" y="2967335"/>
            <a:ext cx="1710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3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56494" y="5647765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chemeClr val="accent3">
                    <a:lumMod val="50000"/>
                  </a:schemeClr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000" dirty="0" smtClean="0">
                <a:solidFill>
                  <a:schemeClr val="accent3">
                    <a:lumMod val="50000"/>
                  </a:schemeClr>
                </a:solidFill>
                <a:latin typeface="Brush Script MT" panose="03060802040406070304" pitchFamily="66" charset="0"/>
              </a:rPr>
              <a:t>Dipl. Psiholog ZZJZ Sombor 2021.</a:t>
            </a:r>
            <a:endParaRPr lang="sr-Latn-RS" sz="2000" dirty="0">
              <a:solidFill>
                <a:schemeClr val="accent3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742</TotalTime>
  <Words>620</Words>
  <Application>Microsoft Office PowerPoint</Application>
  <PresentationFormat>Widescreen</PresentationFormat>
  <Paragraphs>238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Bold</vt:lpstr>
      <vt:lpstr>Brush Script MT</vt:lpstr>
      <vt:lpstr>Garamond</vt:lpstr>
      <vt:lpstr>Savon</vt:lpstr>
      <vt:lpstr>Zadovoljstvo korisnika zdravstvenih usluga  specijalističkih službi  ZBO</vt:lpstr>
      <vt:lpstr>Struktura ispitanog uzorka</vt:lpstr>
      <vt:lpstr>Mišljenja i procene</vt:lpstr>
      <vt:lpstr>Broj poseta specijalističkim službama u proteklih godinu dana</vt:lpstr>
      <vt:lpstr>Koliko ste čekali, na ovaj pregled?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usluga specijalističkih službi ZBO</dc:title>
  <dc:creator>Korisnik</dc:creator>
  <cp:lastModifiedBy>Korisnik</cp:lastModifiedBy>
  <cp:revision>30</cp:revision>
  <dcterms:created xsi:type="dcterms:W3CDTF">2021-05-10T08:30:40Z</dcterms:created>
  <dcterms:modified xsi:type="dcterms:W3CDTF">2021-06-23T09:48:36Z</dcterms:modified>
</cp:coreProperties>
</file>