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6- 10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od 11-15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 16 do 20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20+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10</c:v>
                </c:pt>
                <c:pt idx="1">
                  <c:v>33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98238560"/>
        <c:axId val="-398236384"/>
      </c:barChart>
      <c:catAx>
        <c:axId val="-39823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36384"/>
        <c:crosses val="autoZero"/>
        <c:auto val="1"/>
        <c:lblAlgn val="ctr"/>
        <c:lblOffset val="100"/>
        <c:noMultiLvlLbl val="0"/>
      </c:catAx>
      <c:valAx>
        <c:axId val="-398236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3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65952"/>
        <c:axId val="-310374656"/>
      </c:barChart>
      <c:catAx>
        <c:axId val="-31036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74656"/>
        <c:crosses val="autoZero"/>
        <c:auto val="1"/>
        <c:lblAlgn val="ctr"/>
        <c:lblOffset val="100"/>
        <c:noMultiLvlLbl val="0"/>
      </c:catAx>
      <c:valAx>
        <c:axId val="-310374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nemogućnost dobijanja uslugee u državnoj službi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dugo vreme čekanja na termin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zbog kvalitetnije usluge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zbog blizine mestu stanovanja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</c:v>
                </c:pt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zbog epidemiološke situacije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2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iz drugih razloga</c:v>
                </c:pt>
              </c:strCache>
            </c:strRef>
          </c:tx>
          <c:spPr>
            <a:solidFill>
              <a:srgbClr val="E17805"/>
            </a:solidFill>
            <a:ln>
              <a:solidFill>
                <a:srgbClr val="FF0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11</c:v>
                </c:pt>
                <c:pt idx="1">
                  <c:v>14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LEČENJA ZUBA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>
                  <c:v>36</c:v>
                </c:pt>
                <c:pt idx="1">
                  <c:v>34</c:v>
                </c:pt>
                <c:pt idx="2">
                  <c:v>38</c:v>
                </c:pt>
                <c:pt idx="3">
                  <c:v>37</c:v>
                </c:pt>
                <c:pt idx="4">
                  <c:v>36</c:v>
                </c:pt>
                <c:pt idx="5">
                  <c:v>36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98230400"/>
        <c:axId val="-398229856"/>
      </c:barChart>
      <c:catAx>
        <c:axId val="-39823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29856"/>
        <c:crosses val="autoZero"/>
        <c:auto val="1"/>
        <c:lblAlgn val="ctr"/>
        <c:lblOffset val="100"/>
        <c:noMultiLvlLbl val="0"/>
      </c:catAx>
      <c:valAx>
        <c:axId val="-398229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3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583458820076278E-2"/>
          <c:y val="0.79005711244045762"/>
          <c:w val="0.95437212563026519"/>
          <c:h val="0.195118088667083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E1780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38</c:v>
                </c:pt>
                <c:pt idx="1">
                  <c:v>28</c:v>
                </c:pt>
                <c:pt idx="2">
                  <c:v>34</c:v>
                </c:pt>
                <c:pt idx="3">
                  <c:v>30</c:v>
                </c:pt>
                <c:pt idx="4">
                  <c:v>33</c:v>
                </c:pt>
                <c:pt idx="5">
                  <c:v>17</c:v>
                </c:pt>
                <c:pt idx="6">
                  <c:v>13</c:v>
                </c:pt>
                <c:pt idx="7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8</c:v>
                </c:pt>
                <c:pt idx="6">
                  <c:v>12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5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  <c:pt idx="5">
                  <c:v>16</c:v>
                </c:pt>
                <c:pt idx="6">
                  <c:v>14</c:v>
                </c:pt>
                <c:pt idx="7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NE SEĆAM SE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1">
                  <c:v>2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5</c:v>
                </c:pt>
                <c:pt idx="1">
                  <c:v>9</c:v>
                </c:pt>
                <c:pt idx="2">
                  <c:v>6</c:v>
                </c:pt>
                <c:pt idx="3">
                  <c:v>8</c:v>
                </c:pt>
                <c:pt idx="4">
                  <c:v>7</c:v>
                </c:pt>
                <c:pt idx="5">
                  <c:v>9</c:v>
                </c:pt>
                <c:pt idx="6">
                  <c:v>9</c:v>
                </c:pt>
                <c:pt idx="7">
                  <c:v>11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67584"/>
        <c:axId val="-310373568"/>
      </c:barChart>
      <c:catAx>
        <c:axId val="-31036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73568"/>
        <c:crosses val="autoZero"/>
        <c:auto val="1"/>
        <c:lblAlgn val="ctr"/>
        <c:lblOffset val="100"/>
        <c:noMultiLvlLbl val="0"/>
      </c:catAx>
      <c:valAx>
        <c:axId val="-310373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37</c:v>
                </c:pt>
                <c:pt idx="1">
                  <c:v>37</c:v>
                </c:pt>
                <c:pt idx="2">
                  <c:v>36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98226048"/>
        <c:axId val="-398225504"/>
      </c:barChart>
      <c:catAx>
        <c:axId val="-398226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25504"/>
        <c:crosses val="autoZero"/>
        <c:auto val="1"/>
        <c:lblAlgn val="ctr"/>
        <c:lblOffset val="100"/>
        <c:noMultiLvlLbl val="0"/>
      </c:catAx>
      <c:valAx>
        <c:axId val="-398225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9822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1">
                  <c:v>4</c:v>
                </c:pt>
                <c:pt idx="2">
                  <c:v>2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1">
                  <c:v>2</c:v>
                </c:pt>
                <c:pt idx="5">
                  <c:v>1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1">
                  <c:v>7</c:v>
                </c:pt>
                <c:pt idx="2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5</c:v>
                </c:pt>
                <c:pt idx="9">
                  <c:v>7</c:v>
                </c:pt>
                <c:pt idx="10">
                  <c:v>1</c:v>
                </c:pt>
                <c:pt idx="12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11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12</c:v>
                </c:pt>
                <c:pt idx="6">
                  <c:v>6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9</c:v>
                </c:pt>
                <c:pt idx="12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36</c:v>
                </c:pt>
                <c:pt idx="1">
                  <c:v>13</c:v>
                </c:pt>
                <c:pt idx="2">
                  <c:v>17</c:v>
                </c:pt>
                <c:pt idx="3">
                  <c:v>42</c:v>
                </c:pt>
                <c:pt idx="4">
                  <c:v>40</c:v>
                </c:pt>
                <c:pt idx="5">
                  <c:v>31</c:v>
                </c:pt>
                <c:pt idx="6">
                  <c:v>32</c:v>
                </c:pt>
                <c:pt idx="7">
                  <c:v>38</c:v>
                </c:pt>
                <c:pt idx="8">
                  <c:v>36</c:v>
                </c:pt>
                <c:pt idx="9">
                  <c:v>23</c:v>
                </c:pt>
                <c:pt idx="10">
                  <c:v>33</c:v>
                </c:pt>
                <c:pt idx="11">
                  <c:v>38</c:v>
                </c:pt>
                <c:pt idx="12">
                  <c:v>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2</c:v>
                </c:pt>
                <c:pt idx="1">
                  <c:v>15</c:v>
                </c:pt>
                <c:pt idx="2">
                  <c:v>16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6</c:v>
                </c:pt>
                <c:pt idx="10">
                  <c:v>3</c:v>
                </c:pt>
                <c:pt idx="11">
                  <c:v>1</c:v>
                </c:pt>
                <c:pt idx="12">
                  <c:v>16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70848"/>
        <c:axId val="-310364320"/>
      </c:barChart>
      <c:catAx>
        <c:axId val="-31037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4320"/>
        <c:crosses val="autoZero"/>
        <c:auto val="1"/>
        <c:lblAlgn val="ctr"/>
        <c:lblOffset val="100"/>
        <c:noMultiLvlLbl val="0"/>
      </c:catAx>
      <c:valAx>
        <c:axId val="-310364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7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pokriveno zdravstvenim osiguranjem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30</c:v>
                </c:pt>
                <c:pt idx="1">
                  <c:v>31</c:v>
                </c:pt>
                <c:pt idx="2">
                  <c:v>31</c:v>
                </c:pt>
                <c:pt idx="3">
                  <c:v>30</c:v>
                </c:pt>
                <c:pt idx="4">
                  <c:v>11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18</c:v>
                </c:pt>
                <c:pt idx="5">
                  <c:v>18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11</c:v>
                </c:pt>
                <c:pt idx="5">
                  <c:v>12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70304"/>
        <c:axId val="-310359424"/>
      </c:barChart>
      <c:catAx>
        <c:axId val="-31037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59424"/>
        <c:crosses val="autoZero"/>
        <c:auto val="1"/>
        <c:lblAlgn val="ctr"/>
        <c:lblOffset val="100"/>
        <c:noMultiLvlLbl val="0"/>
      </c:catAx>
      <c:valAx>
        <c:axId val="-310359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7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14</c:v>
                </c:pt>
                <c:pt idx="3">
                  <c:v>2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</c:v>
                </c:pt>
                <c:pt idx="1">
                  <c:v>25</c:v>
                </c:pt>
                <c:pt idx="2">
                  <c:v>22</c:v>
                </c:pt>
                <c:pt idx="3">
                  <c:v>28</c:v>
                </c:pt>
                <c:pt idx="4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12</c:v>
                </c:pt>
                <c:pt idx="4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  <c:pt idx="4">
                  <c:v>zbog epidemiološke situacije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9</c:v>
                </c:pt>
                <c:pt idx="1">
                  <c:v>10</c:v>
                </c:pt>
                <c:pt idx="2">
                  <c:v>5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74112"/>
        <c:axId val="-310361600"/>
      </c:barChart>
      <c:catAx>
        <c:axId val="-31037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1600"/>
        <c:crosses val="autoZero"/>
        <c:auto val="1"/>
        <c:lblAlgn val="ctr"/>
        <c:lblOffset val="100"/>
        <c:noMultiLvlLbl val="0"/>
      </c:catAx>
      <c:valAx>
        <c:axId val="-310361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7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8.6823536972127878E-3"/>
                  <c:y val="-0.171709939790237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5917464564981239E-16"/>
                  <c:y val="-0.158501482883295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usluge u vreme covid19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63232"/>
        <c:axId val="-310366496"/>
      </c:barChart>
      <c:catAx>
        <c:axId val="-310363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6496"/>
        <c:crosses val="autoZero"/>
        <c:auto val="1"/>
        <c:lblAlgn val="ctr"/>
        <c:lblOffset val="100"/>
        <c:noMultiLvlLbl val="0"/>
      </c:catAx>
      <c:valAx>
        <c:axId val="-310366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schemeClr val="bg2">
          <a:lumMod val="25000"/>
        </a:schemeClr>
      </a:solidFill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vrlo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310360512"/>
        <c:axId val="-310361056"/>
      </c:barChart>
      <c:catAx>
        <c:axId val="-310360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1056"/>
        <c:crosses val="autoZero"/>
        <c:auto val="1"/>
        <c:lblAlgn val="ctr"/>
        <c:lblOffset val="100"/>
        <c:noMultiLvlLbl val="0"/>
      </c:catAx>
      <c:valAx>
        <c:axId val="-310361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1036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solidFill>
        <a:schemeClr val="bg2">
          <a:lumMod val="25000"/>
        </a:schemeClr>
      </a:solidFill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800" dirty="0" smtClean="0"/>
              <a:t>Zadovoljstvo korisnika stomatoloških usluga ZBO</a:t>
            </a:r>
            <a:endParaRPr lang="sr-Latn-R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344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9037745"/>
              </p:ext>
            </p:extLst>
          </p:nvPr>
        </p:nvGraphicFramePr>
        <p:xfrm>
          <a:off x="304800" y="1260764"/>
          <a:ext cx="6137564" cy="5209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25291736"/>
              </p:ext>
            </p:extLst>
          </p:nvPr>
        </p:nvGraphicFramePr>
        <p:xfrm>
          <a:off x="6677891" y="1274619"/>
          <a:ext cx="5417127" cy="51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797575" y="1318312"/>
            <a:ext cx="3999001" cy="576262"/>
          </a:xfr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sr-Latn-RS" sz="1600" dirty="0" smtClean="0">
                <a:solidFill>
                  <a:schemeClr val="tx1"/>
                </a:solidFill>
              </a:rPr>
              <a:t>Ocenite vaše oralno zdravlje</a:t>
            </a:r>
            <a:endParaRPr lang="sr-Latn-RS" sz="1600" dirty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94245" y="1413163"/>
            <a:ext cx="3992732" cy="817147"/>
          </a:xfr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sr-Latn-RS" sz="1600" dirty="0" smtClean="0">
                <a:solidFill>
                  <a:schemeClr val="tx1"/>
                </a:solidFill>
              </a:rPr>
              <a:t>Ocenite usluge stomatološke službe, u ovoj ustanovi, tokom epidemiološke situacije</a:t>
            </a:r>
            <a:endParaRPr lang="sr-Latn-R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6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Uzimajući sve u obzir, ocenite vaše zadovoljstvo lečenjem u ovoj stomatološkoj službi</a:t>
            </a:r>
            <a:endParaRPr lang="sr-Latn-RS" sz="24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321291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004841"/>
              </p:ext>
            </p:extLst>
          </p:nvPr>
        </p:nvGraphicFramePr>
        <p:xfrm>
          <a:off x="5873894" y="1385887"/>
          <a:ext cx="5283201" cy="1419225"/>
        </p:xfrm>
        <a:graphic>
          <a:graphicData uri="http://schemas.openxmlformats.org/drawingml/2006/table">
            <a:tbl>
              <a:tblPr/>
              <a:tblGrid>
                <a:gridCol w="1627797"/>
                <a:gridCol w="609234"/>
                <a:gridCol w="609234"/>
                <a:gridCol w="609234"/>
                <a:gridCol w="609234"/>
                <a:gridCol w="609234"/>
                <a:gridCol w="609234"/>
              </a:tblGrid>
              <a:tr h="200025">
                <a:tc gridSpan="6">
                  <a:txBody>
                    <a:bodyPr/>
                    <a:lstStyle/>
                    <a:p>
                      <a:pPr algn="ctr" fontAlgn="ctr"/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Minimum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Std. Deviation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uzimajući sve u obzir, ocenite vaše zadovoljstvo lečenjem u ovoj stomatološkoj službi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 N (listwise)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bg2">
                            <a:tint val="90000"/>
                            <a:lumMod val="120000"/>
                          </a:schemeClr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3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61902" y="2967335"/>
            <a:ext cx="2068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cap="none" spc="0" dirty="0" smtClean="0">
                <a:ln/>
                <a:solidFill>
                  <a:schemeClr val="accent3"/>
                </a:solidFill>
                <a:effectLst/>
              </a:rPr>
              <a:t>hvala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5929745"/>
            <a:ext cx="2856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dirty="0" smtClean="0">
                <a:latin typeface="Brush Script MT" panose="03060802040406070304" pitchFamily="66" charset="0"/>
              </a:rPr>
              <a:t>Dipl.psiholog ZZJZ Sombor 2021.</a:t>
            </a:r>
            <a:endParaRPr lang="sr-Latn-RS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2797" y="99675"/>
            <a:ext cx="3296885" cy="74748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r-Latn-RS" sz="1400" b="1" dirty="0" smtClean="0"/>
              <a:t>Struktura ispitanika:</a:t>
            </a:r>
            <a:br>
              <a:rPr lang="sr-Latn-RS" sz="1400" b="1" dirty="0" smtClean="0"/>
            </a:br>
            <a:r>
              <a:rPr lang="sr-Latn-RS" sz="1400" dirty="0" smtClean="0"/>
              <a:t>Starost ispitanih korisnika je  </a:t>
            </a:r>
            <a:br>
              <a:rPr lang="sr-Latn-RS" sz="1400" dirty="0" smtClean="0"/>
            </a:br>
            <a:r>
              <a:rPr lang="sr-Latn-RS" sz="1400" dirty="0" smtClean="0"/>
              <a:t>od 7 do 73 godine</a:t>
            </a:r>
            <a:endParaRPr lang="sr-Latn-R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735811"/>
              </p:ext>
            </p:extLst>
          </p:nvPr>
        </p:nvGraphicFramePr>
        <p:xfrm>
          <a:off x="376518" y="2474260"/>
          <a:ext cx="4195483" cy="1969087"/>
        </p:xfrm>
        <a:graphic>
          <a:graphicData uri="http://schemas.openxmlformats.org/drawingml/2006/table">
            <a:tbl>
              <a:tblPr firstRow="1" firstCol="1" bandCol="1">
                <a:tableStyleId>{3C2FFA5D-87B4-456A-9821-1D502468CF0F}</a:tableStyleId>
              </a:tblPr>
              <a:tblGrid>
                <a:gridCol w="2208599"/>
                <a:gridCol w="993442"/>
                <a:gridCol w="993442"/>
              </a:tblGrid>
              <a:tr h="353585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r>
                        <a:rPr lang="sr-Latn-RS" sz="900" u="none" strike="noStrike" dirty="0" smtClean="0">
                          <a:effectLst/>
                        </a:rPr>
                        <a:t>zdravstvena ustanova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Frequency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Dom zdravlja Apatin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11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22,0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715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Dom zdravlja Kula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10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20,0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21174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DZ "dr Đ.Lazić"Sombor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29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58,0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Total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50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294798"/>
              </p:ext>
            </p:extLst>
          </p:nvPr>
        </p:nvGraphicFramePr>
        <p:xfrm>
          <a:off x="1452280" y="4639234"/>
          <a:ext cx="3186955" cy="1804979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169896"/>
                <a:gridCol w="949972"/>
                <a:gridCol w="1067087"/>
              </a:tblGrid>
              <a:tr h="45720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Latn-R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pol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650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MUŠKI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23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46,0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476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ŽENSKI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27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54,0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650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900" u="none" strike="noStrike">
                          <a:effectLst/>
                        </a:rPr>
                        <a:t>Total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50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056060"/>
              </p:ext>
            </p:extLst>
          </p:nvPr>
        </p:nvGraphicFramePr>
        <p:xfrm>
          <a:off x="1296803" y="134471"/>
          <a:ext cx="4243386" cy="2138699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2146270"/>
                <a:gridCol w="1048558"/>
                <a:gridCol w="1048558"/>
              </a:tblGrid>
              <a:tr h="1578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Podaci o školovanju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44786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škola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Frequency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560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nepotpuna OŠ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5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10,0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OŠ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7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14,0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srednja škola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27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54,0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viša i visoka škola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11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22,0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560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Total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50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29981"/>
              </p:ext>
            </p:extLst>
          </p:nvPr>
        </p:nvGraphicFramePr>
        <p:xfrm>
          <a:off x="5704821" y="981634"/>
          <a:ext cx="4098083" cy="2505782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2178981"/>
                <a:gridCol w="959551"/>
                <a:gridCol w="959551"/>
              </a:tblGrid>
              <a:tr h="2472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porodično materijalno stanje</a:t>
                      </a:r>
                      <a:endParaRPr lang="sr-Latn-RS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3509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Frequency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Percent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728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veoma loše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1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2,0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loše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3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effectLst/>
                        </a:rPr>
                        <a:t>6,0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osrednje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20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40,0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dobro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22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44,0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veoma dobro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3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6,0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Total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49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98,0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550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missing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1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effectLst/>
                        </a:rPr>
                        <a:t>2,0</a:t>
                      </a:r>
                      <a:endParaRPr lang="sr-Latn-R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7281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900" u="none" strike="noStrike" dirty="0">
                          <a:effectLst/>
                        </a:rPr>
                        <a:t> 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900" u="none" strike="noStrike" dirty="0">
                          <a:effectLst/>
                        </a:rPr>
                        <a:t>50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900" u="none" strike="noStrike" dirty="0"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65188"/>
              </p:ext>
            </p:extLst>
          </p:nvPr>
        </p:nvGraphicFramePr>
        <p:xfrm>
          <a:off x="5714999" y="3845859"/>
          <a:ext cx="5446060" cy="2662519"/>
        </p:xfrm>
        <a:graphic>
          <a:graphicData uri="http://schemas.openxmlformats.org/drawingml/2006/table">
            <a:tbl>
              <a:tblPr firstRow="1" firstCol="1" bandCol="1">
                <a:tableStyleId>{7DF18680-E054-41AD-8BC1-D1AEF772440D}</a:tableStyleId>
              </a:tblPr>
              <a:tblGrid>
                <a:gridCol w="3249328"/>
                <a:gridCol w="1098366"/>
                <a:gridCol w="1098366"/>
              </a:tblGrid>
              <a:tr h="3860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sr-Latn-RS" sz="11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pripadnost jednoj od definisanih grupa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dete 0-18god.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student 19-26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lice u hitnoj potrebi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ostale kategorije obuhvaćene obaveznim zdravstvenim osiguranjem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solidFill>
                            <a:schemeClr val="tx1"/>
                          </a:solidFill>
                          <a:effectLst/>
                        </a:rPr>
                        <a:t>ne pripadam ni jednoj od navednih grupa</a:t>
                      </a:r>
                      <a:endParaRPr lang="pl-PL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94,0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u="none" strike="noStrike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sr-Latn-R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9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907" y="457855"/>
            <a:ext cx="8911687" cy="1280890"/>
          </a:xfr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 smtClean="0"/>
              <a:t>Broj poseta </a:t>
            </a:r>
            <a:r>
              <a:rPr lang="sr-Latn-RS" sz="2400" dirty="0" smtClean="0"/>
              <a:t>stomatologu </a:t>
            </a:r>
            <a:r>
              <a:rPr lang="sr-Latn-RS" sz="2400" dirty="0" smtClean="0"/>
              <a:t>u poslednjih 12 meseci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774236"/>
              </p:ext>
            </p:extLst>
          </p:nvPr>
        </p:nvGraphicFramePr>
        <p:xfrm>
          <a:off x="1813358" y="2244436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04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Kod privatnika stomatologa idete zbog</a:t>
            </a:r>
            <a:endParaRPr lang="sr-Latn-R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876157"/>
              </p:ext>
            </p:extLst>
          </p:nvPr>
        </p:nvGraphicFramePr>
        <p:xfrm>
          <a:off x="997527" y="1482437"/>
          <a:ext cx="10507086" cy="514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8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/>
              <a:t>JESTE LI  DOBIJALI SAVETE OD VAŠEG STOMATOLOGA O: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424686"/>
              </p:ext>
            </p:extLst>
          </p:nvPr>
        </p:nvGraphicFramePr>
        <p:xfrm>
          <a:off x="2589213" y="1482436"/>
          <a:ext cx="8915400" cy="442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63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Moj </a:t>
            </a:r>
            <a:r>
              <a:rPr lang="sr-Latn-RS" sz="2400" smtClean="0"/>
              <a:t>stomatolog :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590750"/>
              </p:ext>
            </p:extLst>
          </p:nvPr>
        </p:nvGraphicFramePr>
        <p:xfrm>
          <a:off x="1704109" y="1620982"/>
          <a:ext cx="9800504" cy="4290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0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980" y="180764"/>
            <a:ext cx="8911687" cy="664363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Ocene organizacije stomatološke službe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326962"/>
              </p:ext>
            </p:extLst>
          </p:nvPr>
        </p:nvGraphicFramePr>
        <p:xfrm>
          <a:off x="2589213" y="928255"/>
          <a:ext cx="8915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98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Kako se plaćaju usluge?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956714"/>
              </p:ext>
            </p:extLst>
          </p:nvPr>
        </p:nvGraphicFramePr>
        <p:xfrm>
          <a:off x="2589213" y="1600200"/>
          <a:ext cx="8915400" cy="431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5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Da li ste u poslednjih godinu dana, izbegli posetu stomatologu </a:t>
            </a:r>
            <a:r>
              <a:rPr lang="sr-Latn-RS" sz="2400" dirty="0" smtClean="0"/>
              <a:t>zbog:</a:t>
            </a:r>
            <a:endParaRPr lang="sr-Latn-R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0684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0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637</TotalTime>
  <Words>256</Words>
  <Application>Microsoft Office PowerPoint</Application>
  <PresentationFormat>Widescreen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Bold</vt:lpstr>
      <vt:lpstr>Brush Script MT</vt:lpstr>
      <vt:lpstr>Century Gothic</vt:lpstr>
      <vt:lpstr>Wingdings 3</vt:lpstr>
      <vt:lpstr>Wisp</vt:lpstr>
      <vt:lpstr>Zadovoljstvo korisnika stomatoloških usluga ZBO</vt:lpstr>
      <vt:lpstr>Struktura ispitanika: Starost ispitanih korisnika je   od 7 do 73 godine</vt:lpstr>
      <vt:lpstr>Broj poseta stomatologu u poslednjih 12 meseci</vt:lpstr>
      <vt:lpstr>Kod privatnika stomatologa idete zbog</vt:lpstr>
      <vt:lpstr>JESTE LI  DOBIJALI SAVETE OD VAŠEG STOMATOLOGA O:</vt:lpstr>
      <vt:lpstr>Moj stomatolog :</vt:lpstr>
      <vt:lpstr>Ocene organizacije stomatološke službe</vt:lpstr>
      <vt:lpstr>Kako se plaćaju usluge?</vt:lpstr>
      <vt:lpstr>Da li ste u poslednjih godinu dana, izbegli posetu stomatologu zbog:</vt:lpstr>
      <vt:lpstr>PowerPoint Presentation</vt:lpstr>
      <vt:lpstr>Uzimajući sve u obzir, ocenite vaše zadovoljstvo lečenjem u ovoj stomatološkoj službi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stomatoloških usluga ZBO</dc:title>
  <dc:creator>Korisnik</dc:creator>
  <cp:lastModifiedBy>Korisnik</cp:lastModifiedBy>
  <cp:revision>38</cp:revision>
  <dcterms:created xsi:type="dcterms:W3CDTF">2021-06-21T09:20:04Z</dcterms:created>
  <dcterms:modified xsi:type="dcterms:W3CDTF">2021-06-23T09:26:30Z</dcterms:modified>
</cp:coreProperties>
</file>