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</c:v>
                </c:pt>
                <c:pt idx="1">
                  <c:v>31</c:v>
                </c:pt>
                <c:pt idx="2">
                  <c:v>15</c:v>
                </c:pt>
                <c:pt idx="3">
                  <c:v>22</c:v>
                </c:pt>
                <c:pt idx="4">
                  <c:v>37</c:v>
                </c:pt>
                <c:pt idx="5">
                  <c:v>10</c:v>
                </c:pt>
                <c:pt idx="6">
                  <c:v>5</c:v>
                </c:pt>
                <c:pt idx="7">
                  <c:v>37</c:v>
                </c:pt>
                <c:pt idx="8">
                  <c:v>63</c:v>
                </c:pt>
                <c:pt idx="9">
                  <c:v>40</c:v>
                </c:pt>
                <c:pt idx="10">
                  <c:v>25</c:v>
                </c:pt>
                <c:pt idx="11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60</c:v>
                </c:pt>
                <c:pt idx="1">
                  <c:v>51</c:v>
                </c:pt>
                <c:pt idx="2">
                  <c:v>28</c:v>
                </c:pt>
                <c:pt idx="3">
                  <c:v>45</c:v>
                </c:pt>
                <c:pt idx="4">
                  <c:v>39</c:v>
                </c:pt>
                <c:pt idx="5">
                  <c:v>11</c:v>
                </c:pt>
                <c:pt idx="6">
                  <c:v>16</c:v>
                </c:pt>
                <c:pt idx="7">
                  <c:v>32</c:v>
                </c:pt>
                <c:pt idx="8">
                  <c:v>64</c:v>
                </c:pt>
                <c:pt idx="9">
                  <c:v>43</c:v>
                </c:pt>
                <c:pt idx="10">
                  <c:v>43</c:v>
                </c:pt>
                <c:pt idx="11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ravnodušni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115</c:v>
                </c:pt>
                <c:pt idx="1">
                  <c:v>108</c:v>
                </c:pt>
                <c:pt idx="2">
                  <c:v>116</c:v>
                </c:pt>
                <c:pt idx="3">
                  <c:v>86</c:v>
                </c:pt>
                <c:pt idx="4">
                  <c:v>80</c:v>
                </c:pt>
                <c:pt idx="5">
                  <c:v>90</c:v>
                </c:pt>
                <c:pt idx="6">
                  <c:v>77</c:v>
                </c:pt>
                <c:pt idx="7">
                  <c:v>86</c:v>
                </c:pt>
                <c:pt idx="8">
                  <c:v>105</c:v>
                </c:pt>
                <c:pt idx="9">
                  <c:v>92</c:v>
                </c:pt>
                <c:pt idx="10">
                  <c:v>108</c:v>
                </c:pt>
                <c:pt idx="11">
                  <c:v>105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94</c:v>
                </c:pt>
                <c:pt idx="1">
                  <c:v>97</c:v>
                </c:pt>
                <c:pt idx="2">
                  <c:v>91</c:v>
                </c:pt>
                <c:pt idx="3">
                  <c:v>116</c:v>
                </c:pt>
                <c:pt idx="4">
                  <c:v>96</c:v>
                </c:pt>
                <c:pt idx="5">
                  <c:v>116</c:v>
                </c:pt>
                <c:pt idx="6">
                  <c:v>100</c:v>
                </c:pt>
                <c:pt idx="7">
                  <c:v>100</c:v>
                </c:pt>
                <c:pt idx="8">
                  <c:v>71</c:v>
                </c:pt>
                <c:pt idx="9">
                  <c:v>103</c:v>
                </c:pt>
                <c:pt idx="10">
                  <c:v>99</c:v>
                </c:pt>
                <c:pt idx="11">
                  <c:v>94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44</c:v>
                </c:pt>
                <c:pt idx="1">
                  <c:v>49</c:v>
                </c:pt>
                <c:pt idx="2">
                  <c:v>83</c:v>
                </c:pt>
                <c:pt idx="3">
                  <c:v>67</c:v>
                </c:pt>
                <c:pt idx="4">
                  <c:v>84</c:v>
                </c:pt>
                <c:pt idx="5">
                  <c:v>110</c:v>
                </c:pt>
                <c:pt idx="6">
                  <c:v>86</c:v>
                </c:pt>
                <c:pt idx="7">
                  <c:v>61</c:v>
                </c:pt>
                <c:pt idx="8">
                  <c:v>31</c:v>
                </c:pt>
                <c:pt idx="9">
                  <c:v>49</c:v>
                </c:pt>
                <c:pt idx="10">
                  <c:v>58</c:v>
                </c:pt>
                <c:pt idx="11">
                  <c:v>70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49</c:v>
                </c:pt>
                <c:pt idx="7">
                  <c:v>17</c:v>
                </c:pt>
                <c:pt idx="8">
                  <c:v>1</c:v>
                </c:pt>
                <c:pt idx="9">
                  <c:v>7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raspoloživim vremenom</c:v>
                </c:pt>
                <c:pt idx="3">
                  <c:v>autonomija u radu</c:v>
                </c:pt>
                <c:pt idx="4">
                  <c:v>uvažavanje i vrednovanje</c:v>
                </c:pt>
                <c:pt idx="5">
                  <c:v>neposredna saradnja s kolegama</c:v>
                </c:pt>
                <c:pt idx="6">
                  <c:v>odnos pacijenata</c:v>
                </c:pt>
                <c:pt idx="7">
                  <c:v>kontinuirana edukacija</c:v>
                </c:pt>
                <c:pt idx="8">
                  <c:v>finansije</c:v>
                </c:pt>
                <c:pt idx="9">
                  <c:v>rukovodjenje i organizacija</c:v>
                </c:pt>
                <c:pt idx="10">
                  <c:v>održavanje higijene</c:v>
                </c:pt>
                <c:pt idx="11">
                  <c:v>mere u uslovima epidemije covid 19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  <c:pt idx="11">
                  <c:v>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346350256"/>
        <c:axId val="-1346351888"/>
      </c:barChart>
      <c:catAx>
        <c:axId val="-134635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346351888"/>
        <c:crosses val="autoZero"/>
        <c:auto val="1"/>
        <c:lblAlgn val="ctr"/>
        <c:lblOffset val="100"/>
        <c:noMultiLvlLbl val="0"/>
      </c:catAx>
      <c:valAx>
        <c:axId val="-1346351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34635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38</c:v>
                </c:pt>
                <c:pt idx="1">
                  <c:v>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131</c:v>
                </c:pt>
                <c:pt idx="1">
                  <c:v>110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85</c:v>
                </c:pt>
                <c:pt idx="1">
                  <c:v>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70</c:v>
                </c:pt>
                <c:pt idx="1">
                  <c:v>91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obavljanju posla</c:v>
                </c:pt>
                <c:pt idx="1">
                  <c:v>koliko ste napeti na poslu u uslovima covid epidemije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  <c:pt idx="1">
                  <c:v>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346348624"/>
        <c:axId val="-1346344272"/>
      </c:barChart>
      <c:catAx>
        <c:axId val="-1346348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346344272"/>
        <c:crosses val="autoZero"/>
        <c:auto val="1"/>
        <c:lblAlgn val="ctr"/>
        <c:lblOffset val="100"/>
        <c:noMultiLvlLbl val="0"/>
      </c:catAx>
      <c:valAx>
        <c:axId val="-1346344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34634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100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0">
                    <a:schemeClr val="accent5">
                      <a:lumMod val="0"/>
                      <a:lumOff val="100000"/>
                      <a:alpha val="39000"/>
                    </a:schemeClr>
                  </a:gs>
                  <a:gs pos="88000">
                    <a:srgbClr val="FF0000">
                      <a:alpha val="93000"/>
                      <a:lumMod val="88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5000">
                    <a:schemeClr val="accent5">
                      <a:lumMod val="0"/>
                      <a:lumOff val="100000"/>
                    </a:schemeClr>
                  </a:gs>
                  <a:gs pos="52500">
                    <a:srgbClr val="F8C2EC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gradFill>
                <a:gsLst>
                  <a:gs pos="100000">
                    <a:srgbClr val="00B050"/>
                  </a:gs>
                  <a:gs pos="9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.10759103831397072"/>
                  <c:y val="-9.245225765653547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0.12305578636396289"/>
                  <c:y val="7.25298145738192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-9.9519063874835154E-2"/>
                  <c:y val="0.109473882481120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34638E-A8CF-4371-8586-AAA2A2C8D0D4}" type="CATEGORYNAME">
                      <a:rPr lang="en-US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; </a:t>
                    </a:r>
                    <a:fld id="{0DB30979-F4AF-4817-9CFC-3E58603027AE}" type="PERCENTAGE">
                      <a:rPr lang="en-US" baseline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accent4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8.295702847866504E-2"/>
                  <c:y val="6.4575412115699823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fld id="{88FCBDE1-08E6-4238-B204-38D48327F500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8.7402449009334332E-2"/>
                  <c:y val="-5.057367269993372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fld id="{DF2641AB-ED94-4977-8471-B44F658BB39C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0.10637928574103331"/>
                  <c:y val="-8.412572057528150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6"/>
              <c:layout>
                <c:manualLayout>
                  <c:x val="-9.4287466614308868E-2"/>
                  <c:y val="-0.13463806771934239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7"/>
              <c:layout>
                <c:manualLayout>
                  <c:x val="-1.4138631457392319E-2"/>
                  <c:y val="-0.1340202326548231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fld id="{19F43E07-6727-4A2E-B544-8711BA74ED1E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rad u potpuno novim uslovima</c:v>
                </c:pt>
                <c:pt idx="1">
                  <c:v>iscrpljenost zbog rada pod zaštitnom opremom</c:v>
                </c:pt>
                <c:pt idx="2">
                  <c:v>iscrpljenost zbog obima posla</c:v>
                </c:pt>
                <c:pt idx="3">
                  <c:v>raspoloživost zaštitne opreme</c:v>
                </c:pt>
                <c:pt idx="4">
                  <c:v>dostupnost informacija</c:v>
                </c:pt>
                <c:pt idx="5">
                  <c:v>neizvesnost i strah od zaraze</c:v>
                </c:pt>
                <c:pt idx="6">
                  <c:v>suočavanje s iskustvom pacijenata</c:v>
                </c:pt>
                <c:pt idx="7">
                  <c:v>missing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115</c:v>
                </c:pt>
                <c:pt idx="1">
                  <c:v>56</c:v>
                </c:pt>
                <c:pt idx="2">
                  <c:v>46</c:v>
                </c:pt>
                <c:pt idx="3">
                  <c:v>29</c:v>
                </c:pt>
                <c:pt idx="4">
                  <c:v>22</c:v>
                </c:pt>
                <c:pt idx="5">
                  <c:v>42</c:v>
                </c:pt>
                <c:pt idx="6">
                  <c:v>44</c:v>
                </c:pt>
                <c:pt idx="7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/>
              <a:t>Ako</a:t>
            </a:r>
            <a:r>
              <a:rPr lang="sr-Latn-RS" baseline="0" dirty="0" smtClean="0"/>
              <a:t> r</a:t>
            </a:r>
            <a:r>
              <a:rPr lang="sr-Latn-RS" dirty="0" smtClean="0"/>
              <a:t>azmišljate  </a:t>
            </a:r>
            <a:r>
              <a:rPr lang="sr-Latn-RS" dirty="0"/>
              <a:t>o promeni</a:t>
            </a:r>
            <a:r>
              <a:rPr lang="sr-Latn-RS" dirty="0" smtClean="0"/>
              <a:t>,</a:t>
            </a:r>
          </a:p>
          <a:p>
            <a:pPr>
              <a:defRPr/>
            </a:pPr>
            <a:r>
              <a:rPr lang="sr-Latn-RS" dirty="0" smtClean="0"/>
              <a:t> </a:t>
            </a:r>
            <a:r>
              <a:rPr lang="sr-Latn-RS" dirty="0"/>
              <a:t>vi biste</a:t>
            </a:r>
            <a:endParaRPr lang="en-US" dirty="0"/>
          </a:p>
        </c:rich>
      </c:tx>
      <c:layout>
        <c:manualLayout>
          <c:xMode val="edge"/>
          <c:yMode val="edge"/>
          <c:x val="1.3665931203607807E-2"/>
          <c:y val="1.3014764242328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7978469521002266E-3"/>
                  <c:y val="-8.67650949488538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856617793120973"/>
                  <c:y val="-0.12472482772279279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277863023757646"/>
                      <c:h val="9.912006871522244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1217254863927788"/>
                  <c:y val="1.6268455302910101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506021675955207"/>
                      <c:h val="9.478181396777975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4956339818570386"/>
                  <c:y val="3.470603797954146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-7.0382775616801813E-2"/>
                  <c:y val="-8.24268402014111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otišli u privatni sektor zdravstva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</c:v>
                </c:pt>
                <c:pt idx="1">
                  <c:v>41</c:v>
                </c:pt>
                <c:pt idx="2">
                  <c:v>41</c:v>
                </c:pt>
                <c:pt idx="3">
                  <c:v>221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>
                <a:solidFill>
                  <a:schemeClr val="tx1"/>
                </a:solidFill>
              </a:rPr>
              <a:t>Vaše ukupno zadovoljstvo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4.6181415144013289E-3"/>
                  <c:y val="-2.01746537247057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2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3"/>
              <c:layout>
                <c:manualLayout>
                  <c:x val="0"/>
                  <c:y val="-0.22696485440293951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-4.3872344386812624E-2"/>
                  <c:y val="-4.28711391649996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38</c:v>
                </c:pt>
                <c:pt idx="2">
                  <c:v>131</c:v>
                </c:pt>
                <c:pt idx="3">
                  <c:v>105</c:v>
                </c:pt>
                <c:pt idx="4">
                  <c:v>39</c:v>
                </c:pt>
                <c:pt idx="5">
                  <c:v>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190841750818401E-2"/>
          <c:y val="0.86318538170977688"/>
          <c:w val="0.76242087523599067"/>
          <c:h val="0.12342533109053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Zadovoljstvo zaposlenih u bolnici </a:t>
            </a:r>
            <a:endParaRPr lang="sr-Latn-R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Zbo 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6350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011" y="0"/>
            <a:ext cx="10364451" cy="591718"/>
          </a:xfrm>
        </p:spPr>
        <p:txBody>
          <a:bodyPr>
            <a:normAutofit/>
          </a:bodyPr>
          <a:lstStyle/>
          <a:p>
            <a:r>
              <a:rPr lang="sr-Latn-RS" sz="1800" dirty="0" smtClean="0"/>
              <a:t>Zadovoljstvo 339 zaposlenih zdravstvenih radnika u bolnici </a:t>
            </a:r>
            <a:br>
              <a:rPr lang="sr-Latn-RS" sz="1800" dirty="0" smtClean="0"/>
            </a:br>
            <a:r>
              <a:rPr lang="sr-Latn-RS" sz="1800" dirty="0" smtClean="0"/>
              <a:t>sombor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20803249"/>
              </p:ext>
            </p:extLst>
          </p:nvPr>
        </p:nvGraphicFramePr>
        <p:xfrm>
          <a:off x="914400" y="655094"/>
          <a:ext cx="10363200" cy="620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52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366" y="563926"/>
            <a:ext cx="10364451" cy="650725"/>
          </a:xfrm>
        </p:spPr>
        <p:txBody>
          <a:bodyPr>
            <a:normAutofit/>
          </a:bodyPr>
          <a:lstStyle/>
          <a:p>
            <a:r>
              <a:rPr lang="sr-Latn-RS" sz="1800" dirty="0" smtClean="0"/>
              <a:t>stres</a:t>
            </a:r>
            <a:endParaRPr lang="sr-Latn-RS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9849726"/>
              </p:ext>
            </p:extLst>
          </p:nvPr>
        </p:nvGraphicFramePr>
        <p:xfrm>
          <a:off x="504968" y="1984826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lowchart: Punched Tape 7"/>
          <p:cNvSpPr/>
          <p:nvPr/>
        </p:nvSpPr>
        <p:spPr>
          <a:xfrm>
            <a:off x="7478973" y="395785"/>
            <a:ext cx="3439236" cy="1446116"/>
          </a:xfrm>
          <a:prstGeom prst="flowChartPunchedTape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600" dirty="0" smtClean="0">
                <a:solidFill>
                  <a:schemeClr val="tx1"/>
                </a:solidFill>
              </a:rPr>
              <a:t>U covid zoni radi ili je radilo38,3% zaposlenih zdravstvenih radnika bolnice</a:t>
            </a:r>
            <a:endParaRPr lang="sr-Latn-R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982" y="0"/>
            <a:ext cx="8911687" cy="1214651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Najveći izazov rada u uslovima epidemije</a:t>
            </a:r>
            <a:br>
              <a:rPr lang="sr-Latn-RS" sz="2800" dirty="0" smtClean="0"/>
            </a:br>
            <a:r>
              <a:rPr lang="sr-Latn-RS" sz="2800" dirty="0" smtClean="0"/>
              <a:t>COVID-19 </a:t>
            </a:r>
            <a:endParaRPr lang="sr-Latn-R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9630366"/>
              </p:ext>
            </p:extLst>
          </p:nvPr>
        </p:nvGraphicFramePr>
        <p:xfrm>
          <a:off x="1610436" y="1433015"/>
          <a:ext cx="9880730" cy="502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720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56848" y="0"/>
            <a:ext cx="7233314" cy="705316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Promena i zadovoljstvo</a:t>
            </a:r>
            <a:endParaRPr lang="sr-Latn-RS" sz="2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46120413"/>
              </p:ext>
            </p:extLst>
          </p:nvPr>
        </p:nvGraphicFramePr>
        <p:xfrm>
          <a:off x="122830" y="859809"/>
          <a:ext cx="5774140" cy="5854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41136129"/>
              </p:ext>
            </p:extLst>
          </p:nvPr>
        </p:nvGraphicFramePr>
        <p:xfrm>
          <a:off x="6073253" y="846161"/>
          <a:ext cx="5773003" cy="5691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94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339" y="201660"/>
            <a:ext cx="4949143" cy="484142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Zaposleni u bolnici zbo</a:t>
            </a:r>
            <a:endParaRPr lang="sr-Latn-R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1559859"/>
            <a:ext cx="5990575" cy="529814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7749" y="1573306"/>
            <a:ext cx="6154251" cy="52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76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2788" y="0"/>
            <a:ext cx="4474014" cy="632012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Zaposleni u bolnici ZBO</a:t>
            </a:r>
            <a:endParaRPr lang="sr-Latn-RS" sz="2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1021976"/>
            <a:ext cx="6131859" cy="58360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269" y="1075765"/>
            <a:ext cx="6429095" cy="578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40669" y="0"/>
            <a:ext cx="10364451" cy="806871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Prikaz starosne strukture zaposlenih, po zanimanjima</a:t>
            </a:r>
            <a:br>
              <a:rPr lang="sr-Latn-RS" sz="2000" dirty="0" smtClean="0"/>
            </a:br>
            <a:endParaRPr lang="sr-Latn-R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54742" y="802590"/>
            <a:ext cx="9789458" cy="605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56454" y="2967335"/>
            <a:ext cx="2079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sr-Latn-R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Hvala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10458" y="5688106"/>
            <a:ext cx="34254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latin typeface="Brush Script MT" panose="03060802040406070304" pitchFamily="66" charset="0"/>
              </a:rPr>
              <a:t>Davorka Bosnić</a:t>
            </a:r>
          </a:p>
          <a:p>
            <a:pPr algn="ctr"/>
            <a:r>
              <a:rPr lang="sr-Latn-RS" sz="2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Brush Script MT" panose="03060802040406070304" pitchFamily="66" charset="0"/>
              </a:rPr>
              <a:t>Dipl. Psiholog ZZJZ Sombor 2021.</a:t>
            </a:r>
            <a:endParaRPr lang="en-US" sz="2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1275</TotalTime>
  <Words>102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Brush Script MT</vt:lpstr>
      <vt:lpstr>Tw Cen MT</vt:lpstr>
      <vt:lpstr>Droplet</vt:lpstr>
      <vt:lpstr>Zadovoljstvo zaposlenih u bolnici </vt:lpstr>
      <vt:lpstr>Zadovoljstvo 339 zaposlenih zdravstvenih radnika u bolnici  sombor</vt:lpstr>
      <vt:lpstr>stres</vt:lpstr>
      <vt:lpstr>Najveći izazov rada u uslovima epidemije COVID-19 </vt:lpstr>
      <vt:lpstr>Promena i zadovoljstvo</vt:lpstr>
      <vt:lpstr>Zaposleni u bolnici zbo</vt:lpstr>
      <vt:lpstr>Zaposleni u bolnici ZBO</vt:lpstr>
      <vt:lpstr>Prikaz starosne strukture zaposlenih, po zanimanjima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u bolnici </dc:title>
  <dc:creator>Korisnik</dc:creator>
  <cp:lastModifiedBy>Korisnik</cp:lastModifiedBy>
  <cp:revision>27</cp:revision>
  <dcterms:created xsi:type="dcterms:W3CDTF">2021-04-08T05:10:39Z</dcterms:created>
  <dcterms:modified xsi:type="dcterms:W3CDTF">2021-06-23T09:43:58Z</dcterms:modified>
</cp:coreProperties>
</file>