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69" r:id="rId6"/>
    <p:sldId id="259" r:id="rId7"/>
    <p:sldId id="262" r:id="rId8"/>
    <p:sldId id="263" r:id="rId9"/>
    <p:sldId id="264" r:id="rId10"/>
    <p:sldId id="270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Sheet1!$N$4</c:f>
              <c:strCache>
                <c:ptCount val="1"/>
                <c:pt idx="0">
                  <c:v>Frequency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Sheet1!$M$5:$M$8</c:f>
              <c:strCache>
                <c:ptCount val="4"/>
                <c:pt idx="0">
                  <c:v>Dom zdavla Apatin</c:v>
                </c:pt>
                <c:pt idx="1">
                  <c:v>Dom zdravlja Kula</c:v>
                </c:pt>
                <c:pt idx="2">
                  <c:v>Dom zdravlja Odžaci</c:v>
                </c:pt>
                <c:pt idx="3">
                  <c:v>DZ "dr Đ.Lazić" Sombor</c:v>
                </c:pt>
              </c:strCache>
            </c:strRef>
          </c:cat>
          <c:val>
            <c:numRef>
              <c:f>Sheet1!$N$5:$N$8</c:f>
              <c:numCache>
                <c:formatCode>###0</c:formatCode>
                <c:ptCount val="4"/>
                <c:pt idx="0">
                  <c:v>110</c:v>
                </c:pt>
                <c:pt idx="1">
                  <c:v>96</c:v>
                </c:pt>
                <c:pt idx="2">
                  <c:v>37</c:v>
                </c:pt>
                <c:pt idx="3">
                  <c:v>290</c:v>
                </c:pt>
              </c:numCache>
            </c:numRef>
          </c:val>
        </c:ser>
        <c:ser>
          <c:idx val="1"/>
          <c:order val="1"/>
          <c:tx>
            <c:strRef>
              <c:f>Sheet1!$O$4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4.807692307692308E-2"/>
                  <c:y val="-5.782805124931358E-3"/>
                </c:manualLayout>
              </c:layout>
              <c:tx>
                <c:rich>
                  <a:bodyPr/>
                  <a:lstStyle/>
                  <a:p>
                    <a:fld id="{B8CC2183-09C6-464E-BBC8-B6C6D3883A0C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4.7863247863247811E-2"/>
                  <c:y val="2.3233671771623822E-3"/>
                </c:manualLayout>
              </c:layout>
              <c:tx>
                <c:rich>
                  <a:bodyPr/>
                  <a:lstStyle/>
                  <a:p>
                    <a:fld id="{8719EA7A-C77E-4DA7-8475-30789F0E75DB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3.2122507122507124E-2"/>
                  <c:y val="-5.300843462057732E-17"/>
                </c:manualLayout>
              </c:layout>
              <c:tx>
                <c:rich>
                  <a:bodyPr/>
                  <a:lstStyle/>
                  <a:p>
                    <a:fld id="{83A98EA4-36C6-4E1C-9145-5945EAF3EC38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31D8973E-DC70-4C3A-B6DB-95C321B77594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Sheet1!$M$5:$M$8</c:f>
              <c:strCache>
                <c:ptCount val="4"/>
                <c:pt idx="0">
                  <c:v>Dom zdavla Apatin</c:v>
                </c:pt>
                <c:pt idx="1">
                  <c:v>Dom zdravlja Kula</c:v>
                </c:pt>
                <c:pt idx="2">
                  <c:v>Dom zdravlja Odžaci</c:v>
                </c:pt>
                <c:pt idx="3">
                  <c:v>DZ "dr Đ.Lazić" Sombor</c:v>
                </c:pt>
              </c:strCache>
            </c:strRef>
          </c:cat>
          <c:val>
            <c:numRef>
              <c:f>Sheet1!$O$5:$O$8</c:f>
              <c:numCache>
                <c:formatCode>###0.0</c:formatCode>
                <c:ptCount val="4"/>
                <c:pt idx="0">
                  <c:v>20.637898686679172</c:v>
                </c:pt>
                <c:pt idx="1">
                  <c:v>18.011257035647279</c:v>
                </c:pt>
                <c:pt idx="2">
                  <c:v>6.9418386491557227</c:v>
                </c:pt>
                <c:pt idx="3">
                  <c:v>54.409005628517825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594925296"/>
        <c:axId val="-594923120"/>
      </c:barChart>
      <c:catAx>
        <c:axId val="-594925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594923120"/>
        <c:crosses val="autoZero"/>
        <c:auto val="1"/>
        <c:lblAlgn val="ctr"/>
        <c:lblOffset val="100"/>
        <c:noMultiLvlLbl val="0"/>
      </c:catAx>
      <c:valAx>
        <c:axId val="-5949231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594925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sr-Latn-R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opremom za rad</c:v>
                </c:pt>
                <c:pt idx="1">
                  <c:v>prostorom za rad</c:v>
                </c:pt>
                <c:pt idx="2">
                  <c:v>vremenom za rad</c:v>
                </c:pt>
                <c:pt idx="3">
                  <c:v>autonomijom u radu</c:v>
                </c:pt>
                <c:pt idx="4">
                  <c:v>uvažavanjem i vrednovanjem ličnog rada</c:v>
                </c:pt>
                <c:pt idx="5">
                  <c:v>neposrednom saradnjom s kolegama</c:v>
                </c:pt>
                <c:pt idx="6">
                  <c:v>odnosom pacijenata</c:v>
                </c:pt>
                <c:pt idx="7">
                  <c:v>mogućnošću prof.razvoja i kontinuirane edukacije</c:v>
                </c:pt>
                <c:pt idx="8">
                  <c:v>finansijskom nadoknadom</c:v>
                </c:pt>
                <c:pt idx="9">
                  <c:v>rukovodjenjem i organizacijom</c:v>
                </c:pt>
                <c:pt idx="10">
                  <c:v>higijenom i prvencijom internih infekcija</c:v>
                </c:pt>
                <c:pt idx="11">
                  <c:v>sprovodjenjem mera ra preveniranje covid infekcije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19</c:v>
                </c:pt>
                <c:pt idx="1">
                  <c:v>27</c:v>
                </c:pt>
                <c:pt idx="2">
                  <c:v>10</c:v>
                </c:pt>
                <c:pt idx="3">
                  <c:v>15</c:v>
                </c:pt>
                <c:pt idx="4">
                  <c:v>23</c:v>
                </c:pt>
                <c:pt idx="5">
                  <c:v>5</c:v>
                </c:pt>
                <c:pt idx="6">
                  <c:v>13</c:v>
                </c:pt>
                <c:pt idx="7">
                  <c:v>52</c:v>
                </c:pt>
                <c:pt idx="8">
                  <c:v>45</c:v>
                </c:pt>
                <c:pt idx="9">
                  <c:v>24</c:v>
                </c:pt>
                <c:pt idx="10">
                  <c:v>23</c:v>
                </c:pt>
                <c:pt idx="11">
                  <c:v>19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opremom za rad</c:v>
                </c:pt>
                <c:pt idx="1">
                  <c:v>prostorom za rad</c:v>
                </c:pt>
                <c:pt idx="2">
                  <c:v>vremenom za rad</c:v>
                </c:pt>
                <c:pt idx="3">
                  <c:v>autonomijom u radu</c:v>
                </c:pt>
                <c:pt idx="4">
                  <c:v>uvažavanjem i vrednovanjem ličnog rada</c:v>
                </c:pt>
                <c:pt idx="5">
                  <c:v>neposrednom saradnjom s kolegama</c:v>
                </c:pt>
                <c:pt idx="6">
                  <c:v>odnosom pacijenata</c:v>
                </c:pt>
                <c:pt idx="7">
                  <c:v>mogućnošću prof.razvoja i kontinuirane edukacije</c:v>
                </c:pt>
                <c:pt idx="8">
                  <c:v>finansijskom nadoknadom</c:v>
                </c:pt>
                <c:pt idx="9">
                  <c:v>rukovodjenjem i organizacijom</c:v>
                </c:pt>
                <c:pt idx="10">
                  <c:v>higijenom i prvencijom internih infekcija</c:v>
                </c:pt>
                <c:pt idx="11">
                  <c:v>sprovodjenjem mera ra preveniranje covid infekcije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63</c:v>
                </c:pt>
                <c:pt idx="1">
                  <c:v>41</c:v>
                </c:pt>
                <c:pt idx="2">
                  <c:v>24</c:v>
                </c:pt>
                <c:pt idx="3">
                  <c:v>36</c:v>
                </c:pt>
                <c:pt idx="4">
                  <c:v>35</c:v>
                </c:pt>
                <c:pt idx="5">
                  <c:v>19</c:v>
                </c:pt>
                <c:pt idx="6">
                  <c:v>25</c:v>
                </c:pt>
                <c:pt idx="7">
                  <c:v>58</c:v>
                </c:pt>
                <c:pt idx="8">
                  <c:v>71</c:v>
                </c:pt>
                <c:pt idx="9">
                  <c:v>34</c:v>
                </c:pt>
                <c:pt idx="10">
                  <c:v>31</c:v>
                </c:pt>
                <c:pt idx="11">
                  <c:v>40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ravnodušni</c:v>
                </c:pt>
              </c:strCache>
            </c:strRef>
          </c:tx>
          <c:spPr>
            <a:solidFill>
              <a:srgbClr val="7030A0">
                <a:alpha val="79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opremom za rad</c:v>
                </c:pt>
                <c:pt idx="1">
                  <c:v>prostorom za rad</c:v>
                </c:pt>
                <c:pt idx="2">
                  <c:v>vremenom za rad</c:v>
                </c:pt>
                <c:pt idx="3">
                  <c:v>autonomijom u radu</c:v>
                </c:pt>
                <c:pt idx="4">
                  <c:v>uvažavanjem i vrednovanjem ličnog rada</c:v>
                </c:pt>
                <c:pt idx="5">
                  <c:v>neposrednom saradnjom s kolegama</c:v>
                </c:pt>
                <c:pt idx="6">
                  <c:v>odnosom pacijenata</c:v>
                </c:pt>
                <c:pt idx="7">
                  <c:v>mogućnošću prof.razvoja i kontinuirane edukacije</c:v>
                </c:pt>
                <c:pt idx="8">
                  <c:v>finansijskom nadoknadom</c:v>
                </c:pt>
                <c:pt idx="9">
                  <c:v>rukovodjenjem i organizacijom</c:v>
                </c:pt>
                <c:pt idx="10">
                  <c:v>higijenom i prvencijom internih infekcija</c:v>
                </c:pt>
                <c:pt idx="11">
                  <c:v>sprovodjenjem mera ra preveniranje covid infekcije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158</c:v>
                </c:pt>
                <c:pt idx="1">
                  <c:v>135</c:v>
                </c:pt>
                <c:pt idx="2">
                  <c:v>91</c:v>
                </c:pt>
                <c:pt idx="3">
                  <c:v>101</c:v>
                </c:pt>
                <c:pt idx="4">
                  <c:v>114</c:v>
                </c:pt>
                <c:pt idx="5">
                  <c:v>61</c:v>
                </c:pt>
                <c:pt idx="6">
                  <c:v>90</c:v>
                </c:pt>
                <c:pt idx="7">
                  <c:v>97</c:v>
                </c:pt>
                <c:pt idx="8">
                  <c:v>166</c:v>
                </c:pt>
                <c:pt idx="9">
                  <c:v>129</c:v>
                </c:pt>
                <c:pt idx="10">
                  <c:v>120</c:v>
                </c:pt>
                <c:pt idx="11">
                  <c:v>112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opremom za rad</c:v>
                </c:pt>
                <c:pt idx="1">
                  <c:v>prostorom za rad</c:v>
                </c:pt>
                <c:pt idx="2">
                  <c:v>vremenom za rad</c:v>
                </c:pt>
                <c:pt idx="3">
                  <c:v>autonomijom u radu</c:v>
                </c:pt>
                <c:pt idx="4">
                  <c:v>uvažavanjem i vrednovanjem ličnog rada</c:v>
                </c:pt>
                <c:pt idx="5">
                  <c:v>neposrednom saradnjom s kolegama</c:v>
                </c:pt>
                <c:pt idx="6">
                  <c:v>odnosom pacijenata</c:v>
                </c:pt>
                <c:pt idx="7">
                  <c:v>mogućnošću prof.razvoja i kontinuirane edukacije</c:v>
                </c:pt>
                <c:pt idx="8">
                  <c:v>finansijskom nadoknadom</c:v>
                </c:pt>
                <c:pt idx="9">
                  <c:v>rukovodjenjem i organizacijom</c:v>
                </c:pt>
                <c:pt idx="10">
                  <c:v>higijenom i prvencijom internih infekcija</c:v>
                </c:pt>
                <c:pt idx="11">
                  <c:v>sprovodjenjem mera ra preveniranje covid infekcije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156</c:v>
                </c:pt>
                <c:pt idx="1">
                  <c:v>161</c:v>
                </c:pt>
                <c:pt idx="2">
                  <c:v>148</c:v>
                </c:pt>
                <c:pt idx="3">
                  <c:v>178</c:v>
                </c:pt>
                <c:pt idx="4">
                  <c:v>138</c:v>
                </c:pt>
                <c:pt idx="5">
                  <c:v>152</c:v>
                </c:pt>
                <c:pt idx="6">
                  <c:v>170</c:v>
                </c:pt>
                <c:pt idx="7">
                  <c:v>147</c:v>
                </c:pt>
                <c:pt idx="8">
                  <c:v>127</c:v>
                </c:pt>
                <c:pt idx="9">
                  <c:v>143</c:v>
                </c:pt>
                <c:pt idx="10">
                  <c:v>157</c:v>
                </c:pt>
                <c:pt idx="11">
                  <c:v>159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opremom za rad</c:v>
                </c:pt>
                <c:pt idx="1">
                  <c:v>prostorom za rad</c:v>
                </c:pt>
                <c:pt idx="2">
                  <c:v>vremenom za rad</c:v>
                </c:pt>
                <c:pt idx="3">
                  <c:v>autonomijom u radu</c:v>
                </c:pt>
                <c:pt idx="4">
                  <c:v>uvažavanjem i vrednovanjem ličnog rada</c:v>
                </c:pt>
                <c:pt idx="5">
                  <c:v>neposrednom saradnjom s kolegama</c:v>
                </c:pt>
                <c:pt idx="6">
                  <c:v>odnosom pacijenata</c:v>
                </c:pt>
                <c:pt idx="7">
                  <c:v>mogućnošću prof.razvoja i kontinuirane edukacije</c:v>
                </c:pt>
                <c:pt idx="8">
                  <c:v>finansijskom nadoknadom</c:v>
                </c:pt>
                <c:pt idx="9">
                  <c:v>rukovodjenjem i organizacijom</c:v>
                </c:pt>
                <c:pt idx="10">
                  <c:v>higijenom i prvencijom internih infekcija</c:v>
                </c:pt>
                <c:pt idx="11">
                  <c:v>sprovodjenjem mera ra preveniranje covid infekcije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130</c:v>
                </c:pt>
                <c:pt idx="1">
                  <c:v>164</c:v>
                </c:pt>
                <c:pt idx="2">
                  <c:v>251</c:v>
                </c:pt>
                <c:pt idx="3">
                  <c:v>186</c:v>
                </c:pt>
                <c:pt idx="4">
                  <c:v>218</c:v>
                </c:pt>
                <c:pt idx="5">
                  <c:v>292</c:v>
                </c:pt>
                <c:pt idx="6">
                  <c:v>194</c:v>
                </c:pt>
                <c:pt idx="7">
                  <c:v>146</c:v>
                </c:pt>
                <c:pt idx="8">
                  <c:v>117</c:v>
                </c:pt>
                <c:pt idx="9">
                  <c:v>181</c:v>
                </c:pt>
                <c:pt idx="10">
                  <c:v>176</c:v>
                </c:pt>
                <c:pt idx="11">
                  <c:v>196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 odnosi se na mene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opremom za rad</c:v>
                </c:pt>
                <c:pt idx="1">
                  <c:v>prostorom za rad</c:v>
                </c:pt>
                <c:pt idx="2">
                  <c:v>vremenom za rad</c:v>
                </c:pt>
                <c:pt idx="3">
                  <c:v>autonomijom u radu</c:v>
                </c:pt>
                <c:pt idx="4">
                  <c:v>uvažavanjem i vrednovanjem ličnog rada</c:v>
                </c:pt>
                <c:pt idx="5">
                  <c:v>neposrednom saradnjom s kolegama</c:v>
                </c:pt>
                <c:pt idx="6">
                  <c:v>odnosom pacijenata</c:v>
                </c:pt>
                <c:pt idx="7">
                  <c:v>mogućnošću prof.razvoja i kontinuirane edukacije</c:v>
                </c:pt>
                <c:pt idx="8">
                  <c:v>finansijskom nadoknadom</c:v>
                </c:pt>
                <c:pt idx="9">
                  <c:v>rukovodjenjem i organizacijom</c:v>
                </c:pt>
                <c:pt idx="10">
                  <c:v>higijenom i prvencijom internih infekcija</c:v>
                </c:pt>
                <c:pt idx="11">
                  <c:v>sprovodjenjem mera ra preveniranje covid infekcije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0">
                  <c:v>6</c:v>
                </c:pt>
                <c:pt idx="1">
                  <c:v>5</c:v>
                </c:pt>
                <c:pt idx="3">
                  <c:v>12</c:v>
                </c:pt>
                <c:pt idx="4">
                  <c:v>2</c:v>
                </c:pt>
                <c:pt idx="5">
                  <c:v>2</c:v>
                </c:pt>
                <c:pt idx="6">
                  <c:v>37</c:v>
                </c:pt>
                <c:pt idx="7">
                  <c:v>23</c:v>
                </c:pt>
                <c:pt idx="8">
                  <c:v>2</c:v>
                </c:pt>
                <c:pt idx="9">
                  <c:v>19</c:v>
                </c:pt>
                <c:pt idx="10">
                  <c:v>15</c:v>
                </c:pt>
                <c:pt idx="11">
                  <c:v>5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miss.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opremom za rad</c:v>
                </c:pt>
                <c:pt idx="1">
                  <c:v>prostorom za rad</c:v>
                </c:pt>
                <c:pt idx="2">
                  <c:v>vremenom za rad</c:v>
                </c:pt>
                <c:pt idx="3">
                  <c:v>autonomijom u radu</c:v>
                </c:pt>
                <c:pt idx="4">
                  <c:v>uvažavanjem i vrednovanjem ličnog rada</c:v>
                </c:pt>
                <c:pt idx="5">
                  <c:v>neposrednom saradnjom s kolegama</c:v>
                </c:pt>
                <c:pt idx="6">
                  <c:v>odnosom pacijenata</c:v>
                </c:pt>
                <c:pt idx="7">
                  <c:v>mogućnošću prof.razvoja i kontinuirane edukacije</c:v>
                </c:pt>
                <c:pt idx="8">
                  <c:v>finansijskom nadoknadom</c:v>
                </c:pt>
                <c:pt idx="9">
                  <c:v>rukovodjenjem i organizacijom</c:v>
                </c:pt>
                <c:pt idx="10">
                  <c:v>higijenom i prvencijom internih infekcija</c:v>
                </c:pt>
                <c:pt idx="11">
                  <c:v>sprovodjenjem mera ra preveniranje covid infekcije</c:v>
                </c:pt>
              </c:strCache>
            </c:strRef>
          </c:cat>
          <c:val>
            <c:numRef>
              <c:f>Sheet1!$H$2:$H$13</c:f>
              <c:numCache>
                <c:formatCode>General</c:formatCode>
                <c:ptCount val="12"/>
                <c:pt idx="0">
                  <c:v>1</c:v>
                </c:pt>
                <c:pt idx="2">
                  <c:v>9</c:v>
                </c:pt>
                <c:pt idx="3">
                  <c:v>5</c:v>
                </c:pt>
                <c:pt idx="4">
                  <c:v>3</c:v>
                </c:pt>
                <c:pt idx="5">
                  <c:v>2</c:v>
                </c:pt>
                <c:pt idx="6">
                  <c:v>4</c:v>
                </c:pt>
                <c:pt idx="7">
                  <c:v>10</c:v>
                </c:pt>
                <c:pt idx="8">
                  <c:v>5</c:v>
                </c:pt>
                <c:pt idx="9">
                  <c:v>3</c:v>
                </c:pt>
                <c:pt idx="10">
                  <c:v>11</c:v>
                </c:pt>
                <c:pt idx="11">
                  <c:v>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594922032"/>
        <c:axId val="-594921488"/>
      </c:barChart>
      <c:catAx>
        <c:axId val="-594922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594921488"/>
        <c:crosses val="autoZero"/>
        <c:auto val="1"/>
        <c:lblAlgn val="ctr"/>
        <c:lblOffset val="100"/>
        <c:noMultiLvlLbl val="0"/>
      </c:catAx>
      <c:valAx>
        <c:axId val="-5949214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594922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nimalo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napeti(pod stresom, pritiskom) pri redovnom obavljanju posla</c:v>
                </c:pt>
                <c:pt idx="1">
                  <c:v>koliko ste napeti ( pod stresom, pritiskom) u uslovima covid 19 epidemije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41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napeti(pod stresom, pritiskom) pri redovnom obavljanju posla</c:v>
                </c:pt>
                <c:pt idx="1">
                  <c:v>koliko ste napeti ( pod stresom, pritiskom) u uslovima covid 19 epidemije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64</c:v>
                </c:pt>
                <c:pt idx="1">
                  <c:v>63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umereno</c:v>
                </c:pt>
              </c:strCache>
            </c:strRef>
          </c:tx>
          <c:spPr>
            <a:solidFill>
              <a:srgbClr val="7030A0">
                <a:alpha val="65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napeti(pod stresom, pritiskom) pri redovnom obavljanju posla</c:v>
                </c:pt>
                <c:pt idx="1">
                  <c:v>koliko ste napeti ( pod stresom, pritiskom) u uslovima covid 19 epidemije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209</c:v>
                </c:pt>
                <c:pt idx="1">
                  <c:v>161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mnogo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napeti(pod stresom, pritiskom) pri redovnom obavljanju posla</c:v>
                </c:pt>
                <c:pt idx="1">
                  <c:v>koliko ste napeti ( pod stresom, pritiskom) u uslovima covid 19 epidemije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114</c:v>
                </c:pt>
                <c:pt idx="1">
                  <c:v>132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mnogo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napeti(pod stresom, pritiskom) pri redovnom obavljanju posla</c:v>
                </c:pt>
                <c:pt idx="1">
                  <c:v>koliko ste napeti ( pod stresom, pritiskom) u uslovima covid 19 epidemije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91</c:v>
                </c:pt>
                <c:pt idx="1">
                  <c:v>129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miss.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napeti(pod stresom, pritiskom) pri redovnom obavljanju posla</c:v>
                </c:pt>
                <c:pt idx="1">
                  <c:v>koliko ste napeti ( pod stresom, pritiskom) u uslovima covid 19 epidemije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5</c:v>
                </c:pt>
                <c:pt idx="1">
                  <c:v>7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594920944"/>
        <c:axId val="-594919856"/>
      </c:barChart>
      <c:catAx>
        <c:axId val="-594920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594919856"/>
        <c:crosses val="autoZero"/>
        <c:auto val="1"/>
        <c:lblAlgn val="ctr"/>
        <c:lblOffset val="100"/>
        <c:noMultiLvlLbl val="0"/>
      </c:catAx>
      <c:valAx>
        <c:axId val="-5949198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594920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395952237730582"/>
          <c:y val="0"/>
          <c:w val="0.8660404776226942"/>
          <c:h val="0.7586426250690080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Sheet4!$D$3</c:f>
              <c:strCache>
                <c:ptCount val="1"/>
                <c:pt idx="0">
                  <c:v>nimalo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Sheet4!$C$4:$C$10</c:f>
              <c:strCache>
                <c:ptCount val="7"/>
                <c:pt idx="0">
                  <c:v>doktor medicine</c:v>
                </c:pt>
                <c:pt idx="1">
                  <c:v>doktor stomatologije</c:v>
                </c:pt>
                <c:pt idx="2">
                  <c:v>magistar farmacije</c:v>
                </c:pt>
                <c:pt idx="3">
                  <c:v>med.sestra/ tehničar</c:v>
                </c:pt>
                <c:pt idx="4">
                  <c:v>medicinski saradnik</c:v>
                </c:pt>
                <c:pt idx="5">
                  <c:v>administrativni radnik</c:v>
                </c:pt>
                <c:pt idx="6">
                  <c:v>tehnički radnik</c:v>
                </c:pt>
              </c:strCache>
            </c:strRef>
          </c:cat>
          <c:val>
            <c:numRef>
              <c:f>Sheet4!$D$4:$D$10</c:f>
              <c:numCache>
                <c:formatCode>###0.0%</c:formatCode>
                <c:ptCount val="7"/>
                <c:pt idx="0">
                  <c:v>0.13157894736842105</c:v>
                </c:pt>
                <c:pt idx="1">
                  <c:v>7.8947368421052627E-2</c:v>
                </c:pt>
                <c:pt idx="2">
                  <c:v>0</c:v>
                </c:pt>
                <c:pt idx="3">
                  <c:v>0.44736842105263158</c:v>
                </c:pt>
                <c:pt idx="4">
                  <c:v>0</c:v>
                </c:pt>
                <c:pt idx="5">
                  <c:v>7.8947368421052627E-2</c:v>
                </c:pt>
                <c:pt idx="6">
                  <c:v>0.26315789473684209</c:v>
                </c:pt>
              </c:numCache>
            </c:numRef>
          </c:val>
        </c:ser>
        <c:ser>
          <c:idx val="1"/>
          <c:order val="1"/>
          <c:tx>
            <c:strRef>
              <c:f>Sheet4!$E$3</c:f>
              <c:strCache>
                <c:ptCount val="1"/>
                <c:pt idx="0">
                  <c:v>malo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Sheet4!$C$4:$C$10</c:f>
              <c:strCache>
                <c:ptCount val="7"/>
                <c:pt idx="0">
                  <c:v>doktor medicine</c:v>
                </c:pt>
                <c:pt idx="1">
                  <c:v>doktor stomatologije</c:v>
                </c:pt>
                <c:pt idx="2">
                  <c:v>magistar farmacije</c:v>
                </c:pt>
                <c:pt idx="3">
                  <c:v>med.sestra/ tehničar</c:v>
                </c:pt>
                <c:pt idx="4">
                  <c:v>medicinski saradnik</c:v>
                </c:pt>
                <c:pt idx="5">
                  <c:v>administrativni radnik</c:v>
                </c:pt>
                <c:pt idx="6">
                  <c:v>tehnički radnik</c:v>
                </c:pt>
              </c:strCache>
            </c:strRef>
          </c:cat>
          <c:val>
            <c:numRef>
              <c:f>Sheet4!$E$4:$E$10</c:f>
              <c:numCache>
                <c:formatCode>###0.0%</c:formatCode>
                <c:ptCount val="7"/>
                <c:pt idx="0">
                  <c:v>0.12903225806451613</c:v>
                </c:pt>
                <c:pt idx="1">
                  <c:v>4.8387096774193547E-2</c:v>
                </c:pt>
                <c:pt idx="2">
                  <c:v>1.6129032258064516E-2</c:v>
                </c:pt>
                <c:pt idx="3">
                  <c:v>0.4838709677419355</c:v>
                </c:pt>
                <c:pt idx="4">
                  <c:v>0.1129032258064516</c:v>
                </c:pt>
                <c:pt idx="5">
                  <c:v>0.1129032258064516</c:v>
                </c:pt>
                <c:pt idx="6">
                  <c:v>9.6774193548387094E-2</c:v>
                </c:pt>
              </c:numCache>
            </c:numRef>
          </c:val>
        </c:ser>
        <c:ser>
          <c:idx val="2"/>
          <c:order val="2"/>
          <c:tx>
            <c:strRef>
              <c:f>Sheet4!$F$3</c:f>
              <c:strCache>
                <c:ptCount val="1"/>
                <c:pt idx="0">
                  <c:v>umereno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31551829643970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2807734479897692E-3"/>
                  <c:y val="3.31551829643970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140386723994895E-3"/>
                  <c:y val="3.31551829643970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5615468959795801E-3"/>
                  <c:y val="3.5365528495356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5615468959795593E-3"/>
                  <c:y val="3.9786219557276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1813696844418767E-17"/>
                  <c:y val="3.5365528495356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2807734479897484E-3"/>
                  <c:y val="3.5365528495356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Sheet4!$C$4:$C$10</c:f>
              <c:strCache>
                <c:ptCount val="7"/>
                <c:pt idx="0">
                  <c:v>doktor medicine</c:v>
                </c:pt>
                <c:pt idx="1">
                  <c:v>doktor stomatologije</c:v>
                </c:pt>
                <c:pt idx="2">
                  <c:v>magistar farmacije</c:v>
                </c:pt>
                <c:pt idx="3">
                  <c:v>med.sestra/ tehničar</c:v>
                </c:pt>
                <c:pt idx="4">
                  <c:v>medicinski saradnik</c:v>
                </c:pt>
                <c:pt idx="5">
                  <c:v>administrativni radnik</c:v>
                </c:pt>
                <c:pt idx="6">
                  <c:v>tehnički radnik</c:v>
                </c:pt>
              </c:strCache>
            </c:strRef>
          </c:cat>
          <c:val>
            <c:numRef>
              <c:f>Sheet4!$F$4:$F$10</c:f>
              <c:numCache>
                <c:formatCode>###0.0%</c:formatCode>
                <c:ptCount val="7"/>
                <c:pt idx="0">
                  <c:v>0.19745222929936307</c:v>
                </c:pt>
                <c:pt idx="1">
                  <c:v>5.0955414012738863E-2</c:v>
                </c:pt>
                <c:pt idx="2" formatCode="####.0%">
                  <c:v>6.3694267515923579E-3</c:v>
                </c:pt>
                <c:pt idx="3">
                  <c:v>0.56050955414012738</c:v>
                </c:pt>
                <c:pt idx="4">
                  <c:v>2.5477707006369432E-2</c:v>
                </c:pt>
                <c:pt idx="5">
                  <c:v>3.8216560509554139E-2</c:v>
                </c:pt>
                <c:pt idx="6">
                  <c:v>0.12101910828025478</c:v>
                </c:pt>
              </c:numCache>
            </c:numRef>
          </c:val>
        </c:ser>
        <c:ser>
          <c:idx val="3"/>
          <c:order val="3"/>
          <c:tx>
            <c:strRef>
              <c:f>Sheet4!$G$3</c:f>
              <c:strCache>
                <c:ptCount val="1"/>
                <c:pt idx="0">
                  <c:v>mnogo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118456128954604E-3"/>
                  <c:y val="-3.9786219557276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403867239948742E-3"/>
                  <c:y val="-4.19965650882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0263480515954056E-2"/>
                  <c:y val="-4.19965650882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-3.75758740263167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2807734479897901E-3"/>
                  <c:y val="-4.19965650882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2807734479897901E-3"/>
                  <c:y val="-3.7575874026316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4211601719846851E-3"/>
                  <c:y val="-3.3155182964397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Sheet4!$C$4:$C$10</c:f>
              <c:strCache>
                <c:ptCount val="7"/>
                <c:pt idx="0">
                  <c:v>doktor medicine</c:v>
                </c:pt>
                <c:pt idx="1">
                  <c:v>doktor stomatologije</c:v>
                </c:pt>
                <c:pt idx="2">
                  <c:v>magistar farmacije</c:v>
                </c:pt>
                <c:pt idx="3">
                  <c:v>med.sestra/ tehničar</c:v>
                </c:pt>
                <c:pt idx="4">
                  <c:v>medicinski saradnik</c:v>
                </c:pt>
                <c:pt idx="5">
                  <c:v>administrativni radnik</c:v>
                </c:pt>
                <c:pt idx="6">
                  <c:v>tehnički radnik</c:v>
                </c:pt>
              </c:strCache>
            </c:strRef>
          </c:cat>
          <c:val>
            <c:numRef>
              <c:f>Sheet4!$G$4:$G$10</c:f>
              <c:numCache>
                <c:formatCode>###0.0%</c:formatCode>
                <c:ptCount val="7"/>
                <c:pt idx="0">
                  <c:v>0.24603174603174602</c:v>
                </c:pt>
                <c:pt idx="1">
                  <c:v>7.9365079365079361E-2</c:v>
                </c:pt>
                <c:pt idx="2">
                  <c:v>1.5873015873015872E-2</c:v>
                </c:pt>
                <c:pt idx="3">
                  <c:v>0.44444444444444442</c:v>
                </c:pt>
                <c:pt idx="4">
                  <c:v>5.5555555555555552E-2</c:v>
                </c:pt>
                <c:pt idx="5">
                  <c:v>3.968253968253968E-2</c:v>
                </c:pt>
                <c:pt idx="6">
                  <c:v>0.11904761904761903</c:v>
                </c:pt>
              </c:numCache>
            </c:numRef>
          </c:val>
        </c:ser>
        <c:ser>
          <c:idx val="4"/>
          <c:order val="4"/>
          <c:tx>
            <c:strRef>
              <c:f>Sheet4!$H$3</c:f>
              <c:strCache>
                <c:ptCount val="1"/>
                <c:pt idx="0">
                  <c:v>veoma mnogo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9212069674004384E-2"/>
                  <c:y val="-6.63103659287941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0790441547862209E-2"/>
                  <c:y val="-4.42069106191961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4211601719846829E-2"/>
                  <c:y val="2.2103455309598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0605596533152507"/>
                  <c:y val="2.2103455309598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7369281375877439E-2"/>
                  <c:y val="-4.42069106191961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421160171984685E-2"/>
                  <c:y val="4.42069106191961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421160171984685E-2"/>
                  <c:y val="-2.21034553095981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Sheet4!$C$4:$C$10</c:f>
              <c:strCache>
                <c:ptCount val="7"/>
                <c:pt idx="0">
                  <c:v>doktor medicine</c:v>
                </c:pt>
                <c:pt idx="1">
                  <c:v>doktor stomatologije</c:v>
                </c:pt>
                <c:pt idx="2">
                  <c:v>magistar farmacije</c:v>
                </c:pt>
                <c:pt idx="3">
                  <c:v>med.sestra/ tehničar</c:v>
                </c:pt>
                <c:pt idx="4">
                  <c:v>medicinski saradnik</c:v>
                </c:pt>
                <c:pt idx="5">
                  <c:v>administrativni radnik</c:v>
                </c:pt>
                <c:pt idx="6">
                  <c:v>tehnički radnik</c:v>
                </c:pt>
              </c:strCache>
            </c:strRef>
          </c:cat>
          <c:val>
            <c:numRef>
              <c:f>Sheet4!$H$4:$H$10</c:f>
              <c:numCache>
                <c:formatCode>###0.0%</c:formatCode>
                <c:ptCount val="7"/>
                <c:pt idx="0">
                  <c:v>0.19841269841269843</c:v>
                </c:pt>
                <c:pt idx="1">
                  <c:v>4.7619047619047616E-2</c:v>
                </c:pt>
                <c:pt idx="2">
                  <c:v>2.3809523809523808E-2</c:v>
                </c:pt>
                <c:pt idx="3">
                  <c:v>0.60317460317460314</c:v>
                </c:pt>
                <c:pt idx="4">
                  <c:v>6.3492063492063489E-2</c:v>
                </c:pt>
                <c:pt idx="5">
                  <c:v>1.5873015873015872E-2</c:v>
                </c:pt>
                <c:pt idx="6">
                  <c:v>4.7619047619047616E-2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594919312"/>
        <c:axId val="-809223680"/>
      </c:barChart>
      <c:catAx>
        <c:axId val="-5949193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809223680"/>
        <c:crosses val="autoZero"/>
        <c:auto val="1"/>
        <c:lblAlgn val="ctr"/>
        <c:lblOffset val="100"/>
        <c:noMultiLvlLbl val="0"/>
      </c:catAx>
      <c:valAx>
        <c:axId val="-80922368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%" sourceLinked="1"/>
        <c:majorTickMark val="out"/>
        <c:minorTickMark val="none"/>
        <c:tickLblPos val="nextTo"/>
        <c:crossAx val="-5949193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7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28%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18,8%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9,9%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7,1%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8,6%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115,6%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6,2%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5,8%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rad u potpuno novim uslovima</c:v>
                </c:pt>
                <c:pt idx="1">
                  <c:v>iscrpljenost zbog obima posla</c:v>
                </c:pt>
                <c:pt idx="2">
                  <c:v>iscrpljenost zbog rada pod zaštitnom opremom</c:v>
                </c:pt>
                <c:pt idx="3">
                  <c:v>raspoloživost zaštitne opreme</c:v>
                </c:pt>
                <c:pt idx="4">
                  <c:v>dodtupnost informacija</c:v>
                </c:pt>
                <c:pt idx="5">
                  <c:v>neizvesnost i strah od zaraze</c:v>
                </c:pt>
                <c:pt idx="6">
                  <c:v>suočavanje sa iskustvima pacijenata</c:v>
                </c:pt>
                <c:pt idx="7">
                  <c:v>miss.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149</c:v>
                </c:pt>
                <c:pt idx="1">
                  <c:v>100</c:v>
                </c:pt>
                <c:pt idx="2">
                  <c:v>53</c:v>
                </c:pt>
                <c:pt idx="3">
                  <c:v>38</c:v>
                </c:pt>
                <c:pt idx="4">
                  <c:v>46</c:v>
                </c:pt>
                <c:pt idx="5">
                  <c:v>83</c:v>
                </c:pt>
                <c:pt idx="6">
                  <c:v>33</c:v>
                </c:pt>
                <c:pt idx="7">
                  <c:v>31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525036288"/>
        <c:axId val="-525025952"/>
      </c:barChart>
      <c:catAx>
        <c:axId val="-525036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525025952"/>
        <c:crosses val="autoZero"/>
        <c:auto val="1"/>
        <c:lblAlgn val="ctr"/>
        <c:lblOffset val="100"/>
        <c:noMultiLvlLbl val="0"/>
      </c:catAx>
      <c:valAx>
        <c:axId val="-525025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525036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Sheet1!$C$19</c:f>
              <c:strCache>
                <c:ptCount val="1"/>
                <c:pt idx="0">
                  <c:v>Frequency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Sheet1!$B$20:$B$24</c:f>
              <c:strCache>
                <c:ptCount val="5"/>
                <c:pt idx="0">
                  <c:v>otišli u privatni sektor</c:v>
                </c:pt>
                <c:pt idx="1">
                  <c:v>radili poslove van privatnog sektora</c:v>
                </c:pt>
                <c:pt idx="2">
                  <c:v>otišli u inostranstvo</c:v>
                </c:pt>
                <c:pt idx="3">
                  <c:v>ne razmišljate o promeni posla</c:v>
                </c:pt>
                <c:pt idx="4">
                  <c:v>missing </c:v>
                </c:pt>
              </c:strCache>
            </c:strRef>
          </c:cat>
          <c:val>
            <c:numRef>
              <c:f>Sheet1!$C$20:$C$24</c:f>
              <c:numCache>
                <c:formatCode>###0</c:formatCode>
                <c:ptCount val="5"/>
                <c:pt idx="0">
                  <c:v>57</c:v>
                </c:pt>
                <c:pt idx="1">
                  <c:v>26</c:v>
                </c:pt>
                <c:pt idx="2">
                  <c:v>50</c:v>
                </c:pt>
                <c:pt idx="3">
                  <c:v>387</c:v>
                </c:pt>
                <c:pt idx="4">
                  <c:v>13</c:v>
                </c:pt>
              </c:numCache>
            </c:numRef>
          </c:val>
        </c:ser>
        <c:ser>
          <c:idx val="1"/>
          <c:order val="1"/>
          <c:tx>
            <c:strRef>
              <c:f>Sheet1!$D$19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4.9999999999999899E-2"/>
                  <c:y val="-8.4875562720133283E-17"/>
                </c:manualLayout>
              </c:layout>
              <c:tx>
                <c:rich>
                  <a:bodyPr/>
                  <a:lstStyle/>
                  <a:p>
                    <a:fld id="{00F14830-D7DC-4273-8A85-1DD52CA957E4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4.1666666666666616E-2"/>
                  <c:y val="-4.6296296296297144E-3"/>
                </c:manualLayout>
              </c:layout>
              <c:tx>
                <c:rich>
                  <a:bodyPr/>
                  <a:lstStyle/>
                  <a:p>
                    <a:fld id="{AF3FCD9F-CB3E-44C9-B291-BB588762CE7D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3.888888888888889E-2"/>
                  <c:y val="4.6296296296296294E-3"/>
                </c:manualLayout>
              </c:layout>
              <c:tx>
                <c:rich>
                  <a:bodyPr/>
                  <a:lstStyle/>
                  <a:p>
                    <a:fld id="{92108DF1-05EE-422F-97A7-AA1AB7D3E0D9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7D1BE451-12A3-41E8-89E5-2A112F6A7F7C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5.0000000000000051E-2"/>
                  <c:y val="0"/>
                </c:manualLayout>
              </c:layout>
              <c:tx>
                <c:rich>
                  <a:bodyPr/>
                  <a:lstStyle/>
                  <a:p>
                    <a:fld id="{790346E6-875E-4D07-B48F-D973F5DBFB30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Sheet1!$B$20:$B$24</c:f>
              <c:strCache>
                <c:ptCount val="5"/>
                <c:pt idx="0">
                  <c:v>otišli u privatni sektor</c:v>
                </c:pt>
                <c:pt idx="1">
                  <c:v>radili poslove van privatnog sektora</c:v>
                </c:pt>
                <c:pt idx="2">
                  <c:v>otišli u inostranstvo</c:v>
                </c:pt>
                <c:pt idx="3">
                  <c:v>ne razmišljate o promeni posla</c:v>
                </c:pt>
                <c:pt idx="4">
                  <c:v>missing </c:v>
                </c:pt>
              </c:strCache>
            </c:strRef>
          </c:cat>
          <c:val>
            <c:numRef>
              <c:f>Sheet1!$D$20:$D$24</c:f>
              <c:numCache>
                <c:formatCode>###0.0</c:formatCode>
                <c:ptCount val="5"/>
                <c:pt idx="0">
                  <c:v>10.694183864915573</c:v>
                </c:pt>
                <c:pt idx="1">
                  <c:v>4.8780487804878048</c:v>
                </c:pt>
                <c:pt idx="2">
                  <c:v>9.3808630393996246</c:v>
                </c:pt>
                <c:pt idx="3">
                  <c:v>72.607879924953096</c:v>
                </c:pt>
                <c:pt idx="4">
                  <c:v>2.4390243902439024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525036832"/>
        <c:axId val="-525029216"/>
      </c:barChart>
      <c:catAx>
        <c:axId val="-525036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525029216"/>
        <c:crosses val="autoZero"/>
        <c:auto val="1"/>
        <c:lblAlgn val="ctr"/>
        <c:lblOffset val="100"/>
        <c:noMultiLvlLbl val="0"/>
      </c:catAx>
      <c:valAx>
        <c:axId val="-5250292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525036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sr-Latn-RS" b="1" dirty="0" smtClean="0"/>
              <a:t>Zanimanja </a:t>
            </a:r>
            <a:r>
              <a:rPr lang="en-US" b="1" dirty="0" err="1" smtClean="0"/>
              <a:t>zaposleni</a:t>
            </a:r>
            <a:r>
              <a:rPr lang="sr-Latn-RS" b="1" dirty="0" smtClean="0"/>
              <a:t>h</a:t>
            </a:r>
            <a:endParaRPr lang="en-US" b="1" dirty="0"/>
          </a:p>
        </c:rich>
      </c:tx>
      <c:layout>
        <c:manualLayout>
          <c:xMode val="edge"/>
          <c:yMode val="edge"/>
          <c:x val="0.13302238473721176"/>
          <c:y val="2.03251999991677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0.31279024496937885"/>
          <c:y val="0.17171296296296298"/>
          <c:w val="0.63487642169728786"/>
          <c:h val="0.6149843248760571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Sheet2!$C$3</c:f>
              <c:strCache>
                <c:ptCount val="1"/>
                <c:pt idx="0">
                  <c:v>Frequency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Sheet2!$B$4:$B$11</c:f>
              <c:strCache>
                <c:ptCount val="8"/>
                <c:pt idx="0">
                  <c:v>doktor medicine</c:v>
                </c:pt>
                <c:pt idx="1">
                  <c:v>doktor stomatologije</c:v>
                </c:pt>
                <c:pt idx="2">
                  <c:v>magistar farmacije</c:v>
                </c:pt>
                <c:pt idx="3">
                  <c:v>medicinska sestra/tehničar</c:v>
                </c:pt>
                <c:pt idx="4">
                  <c:v>zdravstveni saradnik</c:v>
                </c:pt>
                <c:pt idx="5">
                  <c:v>administrativni radnik</c:v>
                </c:pt>
                <c:pt idx="6">
                  <c:v>tehnički radnik</c:v>
                </c:pt>
                <c:pt idx="7">
                  <c:v>missing</c:v>
                </c:pt>
              </c:strCache>
            </c:strRef>
          </c:cat>
          <c:val>
            <c:numRef>
              <c:f>Sheet2!$C$4:$C$11</c:f>
              <c:numCache>
                <c:formatCode>###0</c:formatCode>
                <c:ptCount val="8"/>
                <c:pt idx="0">
                  <c:v>100</c:v>
                </c:pt>
                <c:pt idx="1">
                  <c:v>30</c:v>
                </c:pt>
                <c:pt idx="2">
                  <c:v>8</c:v>
                </c:pt>
                <c:pt idx="3">
                  <c:v>270</c:v>
                </c:pt>
                <c:pt idx="4">
                  <c:v>27</c:v>
                </c:pt>
                <c:pt idx="5">
                  <c:v>23</c:v>
                </c:pt>
                <c:pt idx="6">
                  <c:v>56</c:v>
                </c:pt>
                <c:pt idx="7">
                  <c:v>19</c:v>
                </c:pt>
              </c:numCache>
            </c:numRef>
          </c:val>
        </c:ser>
        <c:ser>
          <c:idx val="1"/>
          <c:order val="1"/>
          <c:tx>
            <c:strRef>
              <c:f>Sheet2!$D$3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4.7222222222222221E-2"/>
                  <c:y val="0"/>
                </c:manualLayout>
              </c:layout>
              <c:tx>
                <c:rich>
                  <a:bodyPr/>
                  <a:lstStyle/>
                  <a:p>
                    <a:fld id="{21A2769D-05D3-438D-9CE3-47449C066F83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3.888888888888889E-2"/>
                  <c:y val="-9.2592592592593437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5,6%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7777777777777776E-2"/>
                  <c:y val="-8.4875562720133283E-17"/>
                </c:manualLayout>
              </c:layout>
              <c:tx>
                <c:rich>
                  <a:bodyPr/>
                  <a:lstStyle/>
                  <a:p>
                    <a:fld id="{1879F2AF-D37F-4449-9FF3-0F32084BB214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7.5000000000000108E-2"/>
                  <c:y val="-9.2592592592593437E-3"/>
                </c:manualLayout>
              </c:layout>
              <c:tx>
                <c:rich>
                  <a:bodyPr/>
                  <a:lstStyle/>
                  <a:p>
                    <a:fld id="{3626711B-685A-4F9A-9CAC-7C6F105DC74D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4.4444444444444391E-2"/>
                  <c:y val="4.6296296296296294E-3"/>
                </c:manualLayout>
              </c:layout>
              <c:tx>
                <c:rich>
                  <a:bodyPr/>
                  <a:lstStyle/>
                  <a:p>
                    <a:fld id="{A1A89102-DF8B-49CC-A1F4-F09326C3A78B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4.1666666666666664E-2"/>
                  <c:y val="-4.6296296296296719E-3"/>
                </c:manualLayout>
              </c:layout>
              <c:tx>
                <c:rich>
                  <a:bodyPr/>
                  <a:lstStyle/>
                  <a:p>
                    <a:fld id="{1857CA35-C613-46F4-A44D-FFE80A7AA814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3.8888888888888841E-2"/>
                  <c:y val="-4.6296296296296719E-3"/>
                </c:manualLayout>
              </c:layout>
              <c:tx>
                <c:rich>
                  <a:bodyPr/>
                  <a:lstStyle/>
                  <a:p>
                    <a:fld id="{135E5F9B-97FB-4331-982E-87D5A54A676F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3.888888888888889E-2"/>
                  <c:y val="-2.1218890680033321E-17"/>
                </c:manualLayout>
              </c:layout>
              <c:tx>
                <c:rich>
                  <a:bodyPr/>
                  <a:lstStyle/>
                  <a:p>
                    <a:fld id="{7E1B507F-CEE1-4A9D-AB0E-FF52F4D21A7B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Sheet2!$B$4:$B$11</c:f>
              <c:strCache>
                <c:ptCount val="8"/>
                <c:pt idx="0">
                  <c:v>doktor medicine</c:v>
                </c:pt>
                <c:pt idx="1">
                  <c:v>doktor stomatologije</c:v>
                </c:pt>
                <c:pt idx="2">
                  <c:v>magistar farmacije</c:v>
                </c:pt>
                <c:pt idx="3">
                  <c:v>medicinska sestra/tehničar</c:v>
                </c:pt>
                <c:pt idx="4">
                  <c:v>zdravstveni saradnik</c:v>
                </c:pt>
                <c:pt idx="5">
                  <c:v>administrativni radnik</c:v>
                </c:pt>
                <c:pt idx="6">
                  <c:v>tehnički radnik</c:v>
                </c:pt>
                <c:pt idx="7">
                  <c:v>missing</c:v>
                </c:pt>
              </c:strCache>
            </c:strRef>
          </c:cat>
          <c:val>
            <c:numRef>
              <c:f>Sheet2!$D$4:$D$11</c:f>
              <c:numCache>
                <c:formatCode>###0.0</c:formatCode>
                <c:ptCount val="8"/>
                <c:pt idx="0">
                  <c:v>18.761726078799249</c:v>
                </c:pt>
                <c:pt idx="1">
                  <c:v>5.6285178236397746</c:v>
                </c:pt>
                <c:pt idx="2">
                  <c:v>1.5009380863039399</c:v>
                </c:pt>
                <c:pt idx="3">
                  <c:v>50.656660412757972</c:v>
                </c:pt>
                <c:pt idx="4">
                  <c:v>5.0656660412757972</c:v>
                </c:pt>
                <c:pt idx="5">
                  <c:v>4.3151969981238274</c:v>
                </c:pt>
                <c:pt idx="6">
                  <c:v>10.506566604127581</c:v>
                </c:pt>
                <c:pt idx="7">
                  <c:v>3.5647279549718571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525030304"/>
        <c:axId val="-525033568"/>
      </c:barChart>
      <c:catAx>
        <c:axId val="-525030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525033568"/>
        <c:crosses val="autoZero"/>
        <c:auto val="1"/>
        <c:lblAlgn val="ctr"/>
        <c:lblOffset val="100"/>
        <c:noMultiLvlLbl val="0"/>
      </c:catAx>
      <c:valAx>
        <c:axId val="-5250335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525030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8.8319088319088315E-2"/>
                  <c:y val="-8.06722689075630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3247863247863248"/>
                  <c:y val="3.361344537815110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1225071225071226E-2"/>
                  <c:y val="9.747899159663865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8.6894586894586942E-2"/>
                  <c:y val="-3.025210084033613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9.8290598290598288E-2"/>
                  <c:y val="-3.361344537815127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7037037037037035E-2"/>
                  <c:y val="-8.403361344537815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Sheet1!$A$2:$A$7</c:f>
              <c:strCache>
                <c:ptCount val="6"/>
                <c:pt idx="0">
                  <c:v>veoma nezadovoljan</c:v>
                </c:pt>
                <c:pt idx="1">
                  <c:v>nezadovoljan</c:v>
                </c:pt>
                <c:pt idx="2">
                  <c:v>ravnodušan</c:v>
                </c:pt>
                <c:pt idx="3">
                  <c:v>zadovoljan</c:v>
                </c:pt>
                <c:pt idx="4">
                  <c:v>veoma zadovoljan</c:v>
                </c:pt>
                <c:pt idx="5">
                  <c:v>missing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15</c:v>
                </c:pt>
                <c:pt idx="1">
                  <c:v>36</c:v>
                </c:pt>
                <c:pt idx="2">
                  <c:v>145</c:v>
                </c:pt>
                <c:pt idx="3">
                  <c:v>225</c:v>
                </c:pt>
                <c:pt idx="4">
                  <c:v>99</c:v>
                </c:pt>
                <c:pt idx="5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>
      <a:gsLst>
        <a:gs pos="0">
          <a:schemeClr val="bg2">
            <a:tint val="90000"/>
            <a:satMod val="92000"/>
            <a:lumMod val="120000"/>
          </a:schemeClr>
        </a:gs>
        <a:gs pos="100000">
          <a:schemeClr val="bg2">
            <a:shade val="98000"/>
            <a:satMod val="120000"/>
            <a:lumMod val="98000"/>
          </a:schemeClr>
        </a:gs>
      </a:gsLst>
      <a:path path="circle">
        <a:fillToRect l="50000" t="50000" r="100000" b="100000"/>
      </a:path>
    </a:gradFill>
    <a:ln>
      <a:noFill/>
    </a:ln>
    <a:effectLst/>
    <a:scene3d>
      <a:camera prst="orthographicFront"/>
      <a:lightRig rig="threePt" dir="t"/>
    </a:scene3d>
    <a:sp3d>
      <a:bevelT/>
    </a:sp3d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2400" dirty="0" smtClean="0"/>
              <a:t>Zadovoljstvo zaposlenih zdravstvenih radnika</a:t>
            </a:r>
            <a:endParaRPr lang="sr-Latn-R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sr-Latn-RS" dirty="0" smtClean="0"/>
              <a:t>2020</a:t>
            </a:r>
          </a:p>
          <a:p>
            <a:pPr algn="ctr"/>
            <a:r>
              <a:rPr lang="sr-Latn-RS" dirty="0" smtClean="0"/>
              <a:t>Primarna </a:t>
            </a:r>
            <a:r>
              <a:rPr lang="sr-Latn-RS" smtClean="0"/>
              <a:t>zdravstvena zaštita ZBO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9690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14725"/>
          </a:xfr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r>
              <a:rPr lang="sr-Latn-RS" sz="2400" dirty="0" smtClean="0"/>
              <a:t>Procena ukupnog zadovoljstva poslom ispitanih zaposlenih zdravstvenih radnika</a:t>
            </a:r>
            <a:endParaRPr lang="sr-Latn-RS" sz="24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78227"/>
              </p:ext>
            </p:extLst>
          </p:nvPr>
        </p:nvGraphicFramePr>
        <p:xfrm>
          <a:off x="2561504" y="2008908"/>
          <a:ext cx="8915400" cy="4599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023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9661"/>
            <a:ext cx="3445132" cy="92333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Latn-R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Hvala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23018" y="5569527"/>
            <a:ext cx="3634328" cy="830997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sr-Latn-RS" sz="2400" dirty="0" smtClean="0">
                <a:solidFill>
                  <a:schemeClr val="accent4"/>
                </a:solidFill>
                <a:latin typeface="Brush Script MT" panose="03060802040406070304" pitchFamily="66" charset="0"/>
              </a:rPr>
              <a:t>Davorka Bosnić</a:t>
            </a:r>
          </a:p>
          <a:p>
            <a:r>
              <a:rPr lang="sr-Latn-RS" sz="2400" dirty="0" smtClean="0">
                <a:solidFill>
                  <a:schemeClr val="accent4"/>
                </a:solidFill>
                <a:latin typeface="Brush Script MT" panose="03060802040406070304" pitchFamily="66" charset="0"/>
              </a:rPr>
              <a:t>Dipl psiholog ZZJZ Sombor 2021</a:t>
            </a:r>
            <a:endParaRPr lang="sr-Latn-RS" sz="2400" dirty="0">
              <a:solidFill>
                <a:schemeClr val="accent4"/>
              </a:solidFill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744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4702" y="570322"/>
            <a:ext cx="8911687" cy="626466"/>
          </a:xfr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400" dirty="0" smtClean="0"/>
              <a:t>Ustanove p</a:t>
            </a:r>
            <a:r>
              <a:rPr lang="sr-Latn-RS" sz="2400" dirty="0" smtClean="0"/>
              <a:t>rimarne zdravstvene zaštite </a:t>
            </a:r>
            <a:r>
              <a:rPr lang="sr-Latn-RS" sz="2400" dirty="0" smtClean="0"/>
              <a:t>- ZBO</a:t>
            </a:r>
            <a:endParaRPr lang="sr-Latn-R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5466147"/>
              </p:ext>
            </p:extLst>
          </p:nvPr>
        </p:nvGraphicFramePr>
        <p:xfrm>
          <a:off x="2253037" y="1775012"/>
          <a:ext cx="8915400" cy="4392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891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652" y="139200"/>
            <a:ext cx="8911687" cy="559231"/>
          </a:xfrm>
        </p:spPr>
        <p:txBody>
          <a:bodyPr>
            <a:normAutofit/>
          </a:bodyPr>
          <a:lstStyle/>
          <a:p>
            <a:r>
              <a:rPr lang="sr-Latn-RS" sz="2800" dirty="0" smtClean="0"/>
              <a:t>Zadovoljstvo</a:t>
            </a:r>
            <a:endParaRPr lang="sr-Latn-RS" sz="2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7095027"/>
              </p:ext>
            </p:extLst>
          </p:nvPr>
        </p:nvGraphicFramePr>
        <p:xfrm>
          <a:off x="655608" y="942109"/>
          <a:ext cx="11300603" cy="5721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157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0909" y="124691"/>
            <a:ext cx="6336866" cy="567381"/>
          </a:xfrm>
        </p:spPr>
        <p:txBody>
          <a:bodyPr>
            <a:normAutofit/>
          </a:bodyPr>
          <a:lstStyle/>
          <a:p>
            <a:r>
              <a:rPr lang="sr-Latn-RS" sz="2800" dirty="0" smtClean="0"/>
              <a:t>stres</a:t>
            </a:r>
            <a:endParaRPr lang="sr-Latn-RS" sz="2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568589"/>
              </p:ext>
            </p:extLst>
          </p:nvPr>
        </p:nvGraphicFramePr>
        <p:xfrm>
          <a:off x="457200" y="1551709"/>
          <a:ext cx="11305309" cy="4360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Flowchart: Punched Tape 8"/>
          <p:cNvSpPr/>
          <p:nvPr/>
        </p:nvSpPr>
        <p:spPr>
          <a:xfrm>
            <a:off x="7356762" y="124691"/>
            <a:ext cx="4114801" cy="1759527"/>
          </a:xfrm>
          <a:prstGeom prst="flowChartPunchedTape">
            <a:avLst/>
          </a:prstGeom>
          <a:solidFill>
            <a:srgbClr val="00B0F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solidFill>
                  <a:schemeClr val="tx1"/>
                </a:solidFill>
              </a:rPr>
              <a:t>U covid zoni radi ili je radilo </a:t>
            </a:r>
            <a:r>
              <a:rPr lang="sr-Latn-RS" sz="1600" dirty="0" smtClean="0">
                <a:solidFill>
                  <a:schemeClr val="tx1"/>
                </a:solidFill>
              </a:rPr>
              <a:t>42,5%</a:t>
            </a:r>
            <a:r>
              <a:rPr lang="sr-Latn-RS" sz="1100" i="1" dirty="0" smtClean="0">
                <a:solidFill>
                  <a:schemeClr val="tx1"/>
                </a:solidFill>
              </a:rPr>
              <a:t>)</a:t>
            </a:r>
            <a:r>
              <a:rPr lang="sr-Latn-RS" dirty="0" smtClean="0">
                <a:solidFill>
                  <a:schemeClr val="tx1"/>
                </a:solidFill>
              </a:rPr>
              <a:t> od N = 533 zaposlenih, koji su učestvovali u ovom istraživanju</a:t>
            </a:r>
            <a:endParaRPr lang="sr-Latn-R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60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5635" y="-1"/>
            <a:ext cx="8911687" cy="750627"/>
          </a:xfrm>
        </p:spPr>
        <p:txBody>
          <a:bodyPr>
            <a:normAutofit fontScale="90000"/>
          </a:bodyPr>
          <a:lstStyle/>
          <a:p>
            <a:r>
              <a:rPr lang="sr-Latn-RS" sz="2400" dirty="0" smtClean="0"/>
              <a:t>Prikaz stresa  pri radu u covid uslovima , po zanimanjima</a:t>
            </a:r>
            <a:br>
              <a:rPr lang="sr-Latn-RS" sz="2400" dirty="0" smtClean="0"/>
            </a:br>
            <a:endParaRPr lang="sr-Latn-R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8135122"/>
              </p:ext>
            </p:extLst>
          </p:nvPr>
        </p:nvGraphicFramePr>
        <p:xfrm>
          <a:off x="204717" y="1009934"/>
          <a:ext cx="11354938" cy="5745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622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4670" y="693383"/>
            <a:ext cx="8911687" cy="525817"/>
          </a:xfr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000" b="1" dirty="0" smtClean="0"/>
              <a:t>Najveći izazovi tokom rada u uslovima covid 19 epidemije</a:t>
            </a:r>
            <a:endParaRPr lang="sr-Latn-RS" sz="20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9986447"/>
              </p:ext>
            </p:extLst>
          </p:nvPr>
        </p:nvGraphicFramePr>
        <p:xfrm>
          <a:off x="1565564" y="1302327"/>
          <a:ext cx="9939049" cy="5403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009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5565" y="374073"/>
            <a:ext cx="9592684" cy="595745"/>
          </a:xfr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r>
              <a:rPr lang="sr-Latn-RS" sz="2400" dirty="0" smtClean="0"/>
              <a:t>Ako razmišljate o promeni, u narednih 5 godina, vi biste najradije</a:t>
            </a:r>
            <a:endParaRPr lang="sr-Latn-R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5227666"/>
              </p:ext>
            </p:extLst>
          </p:nvPr>
        </p:nvGraphicFramePr>
        <p:xfrm>
          <a:off x="1302327" y="1163783"/>
          <a:ext cx="10202286" cy="5417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831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85106" y="554837"/>
            <a:ext cx="8911687" cy="581235"/>
          </a:xfr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lang="sr-Latn-RS" sz="2400" dirty="0" smtClean="0"/>
              <a:t>Zaposleni </a:t>
            </a:r>
            <a:endParaRPr lang="sr-Latn-RS" sz="24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648627"/>
            <a:ext cx="5655542" cy="486300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234545" y="1731818"/>
            <a:ext cx="5777346" cy="47798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327678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1482582"/>
              </p:ext>
            </p:extLst>
          </p:nvPr>
        </p:nvGraphicFramePr>
        <p:xfrm>
          <a:off x="1565564" y="457200"/>
          <a:ext cx="9939049" cy="6248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lowchart: Punched Tape 7"/>
          <p:cNvSpPr/>
          <p:nvPr/>
        </p:nvSpPr>
        <p:spPr>
          <a:xfrm>
            <a:off x="7467600" y="-1"/>
            <a:ext cx="4724400" cy="2576945"/>
          </a:xfrm>
          <a:prstGeom prst="flowChartPunchedTape">
            <a:avLst/>
          </a:prstGeom>
          <a:solidFill>
            <a:srgbClr val="0070C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solidFill>
                  <a:srgbClr val="002060"/>
                </a:solidFill>
              </a:rPr>
              <a:t>Od 533 ispitanika</a:t>
            </a:r>
          </a:p>
          <a:p>
            <a:pPr algn="ctr"/>
            <a:r>
              <a:rPr lang="sr-Latn-RS" dirty="0" smtClean="0">
                <a:solidFill>
                  <a:srgbClr val="002060"/>
                </a:solidFill>
              </a:rPr>
              <a:t>13,7% obavlja neku rukovodeću funkciju</a:t>
            </a:r>
          </a:p>
          <a:p>
            <a:pPr algn="ctr"/>
            <a:r>
              <a:rPr lang="sr-Latn-RS" dirty="0" smtClean="0">
                <a:solidFill>
                  <a:srgbClr val="002060"/>
                </a:solidFill>
              </a:rPr>
              <a:t> 12,5% pored ovog posla ima i dodatne poslovne obaveze</a:t>
            </a:r>
            <a:endParaRPr lang="sr-Latn-R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66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1567</TotalTime>
  <Words>187</Words>
  <Application>Microsoft Office PowerPoint</Application>
  <PresentationFormat>Widescreen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Brush Script MT</vt:lpstr>
      <vt:lpstr>Century Gothic</vt:lpstr>
      <vt:lpstr>Wingdings 3</vt:lpstr>
      <vt:lpstr>Wisp</vt:lpstr>
      <vt:lpstr>Zadovoljstvo zaposlenih zdravstvenih radnika</vt:lpstr>
      <vt:lpstr>Ustanove primarne zdravstvene zaštite - ZBO</vt:lpstr>
      <vt:lpstr>Zadovoljstvo</vt:lpstr>
      <vt:lpstr>stres</vt:lpstr>
      <vt:lpstr>Prikaz stresa  pri radu u covid uslovima , po zanimanjima </vt:lpstr>
      <vt:lpstr>Najveći izazovi tokom rada u uslovima covid 19 epidemije</vt:lpstr>
      <vt:lpstr>Ako razmišljate o promeni, u narednih 5 godina, vi biste najradije</vt:lpstr>
      <vt:lpstr>Zaposleni </vt:lpstr>
      <vt:lpstr>PowerPoint Presentation</vt:lpstr>
      <vt:lpstr>Procena ukupnog zadovoljstva poslom ispitanih zaposlenih zdravstvenih radnika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zaposlenih zdravstvenih radnika u primarnoj službi ZBO</dc:title>
  <dc:creator>Korisnik</dc:creator>
  <cp:lastModifiedBy>Korisnik</cp:lastModifiedBy>
  <cp:revision>32</cp:revision>
  <dcterms:created xsi:type="dcterms:W3CDTF">2021-04-05T08:08:53Z</dcterms:created>
  <dcterms:modified xsi:type="dcterms:W3CDTF">2021-06-24T06:29:02Z</dcterms:modified>
</cp:coreProperties>
</file>