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7</c:v>
                </c:pt>
                <c:pt idx="7">
                  <c:v>4</c:v>
                </c:pt>
                <c:pt idx="8">
                  <c:v>9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  <c:pt idx="8">
                  <c:v>7</c:v>
                </c:pt>
                <c:pt idx="9">
                  <c:v>6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ravnodušni</c:v>
                </c:pt>
              </c:strCache>
            </c:strRef>
          </c:tx>
          <c:spPr>
            <a:solidFill>
              <a:schemeClr val="accent4">
                <a:lumMod val="50000"/>
                <a:alpha val="5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8</c:v>
                </c:pt>
                <c:pt idx="1">
                  <c:v>9</c:v>
                </c:pt>
                <c:pt idx="2">
                  <c:v>9</c:v>
                </c:pt>
                <c:pt idx="3">
                  <c:v>12</c:v>
                </c:pt>
                <c:pt idx="4">
                  <c:v>11</c:v>
                </c:pt>
                <c:pt idx="5">
                  <c:v>12</c:v>
                </c:pt>
                <c:pt idx="6">
                  <c:v>7</c:v>
                </c:pt>
                <c:pt idx="7">
                  <c:v>12</c:v>
                </c:pt>
                <c:pt idx="8">
                  <c:v>16</c:v>
                </c:pt>
                <c:pt idx="9">
                  <c:v>11</c:v>
                </c:pt>
                <c:pt idx="10">
                  <c:v>8</c:v>
                </c:pt>
                <c:pt idx="11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13</c:v>
                </c:pt>
                <c:pt idx="1">
                  <c:v>13</c:v>
                </c:pt>
                <c:pt idx="2">
                  <c:v>11</c:v>
                </c:pt>
                <c:pt idx="3">
                  <c:v>12</c:v>
                </c:pt>
                <c:pt idx="4">
                  <c:v>12</c:v>
                </c:pt>
                <c:pt idx="5">
                  <c:v>14</c:v>
                </c:pt>
                <c:pt idx="6">
                  <c:v>9</c:v>
                </c:pt>
                <c:pt idx="7">
                  <c:v>13</c:v>
                </c:pt>
                <c:pt idx="8">
                  <c:v>4</c:v>
                </c:pt>
                <c:pt idx="9">
                  <c:v>12</c:v>
                </c:pt>
                <c:pt idx="10">
                  <c:v>10</c:v>
                </c:pt>
                <c:pt idx="11">
                  <c:v>16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15</c:v>
                </c:pt>
                <c:pt idx="1">
                  <c:v>15</c:v>
                </c:pt>
                <c:pt idx="2">
                  <c:v>16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4</c:v>
                </c:pt>
                <c:pt idx="10">
                  <c:v>14</c:v>
                </c:pt>
                <c:pt idx="11">
                  <c:v>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3">
                  <c:v>1</c:v>
                </c:pt>
                <c:pt idx="5">
                  <c:v>1</c:v>
                </c:pt>
                <c:pt idx="6">
                  <c:v>11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3</c:v>
                </c:pt>
                <c:pt idx="8">
                  <c:v>1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56599072"/>
        <c:axId val="1456605600"/>
        <c:axId val="0"/>
      </c:bar3DChart>
      <c:catAx>
        <c:axId val="145659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6605600"/>
        <c:crosses val="autoZero"/>
        <c:auto val="1"/>
        <c:lblAlgn val="ctr"/>
        <c:lblOffset val="100"/>
        <c:noMultiLvlLbl val="0"/>
      </c:catAx>
      <c:valAx>
        <c:axId val="1456605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659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</c:v>
                </c:pt>
                <c:pt idx="1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15</c:v>
                </c:pt>
                <c:pt idx="1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</c:v>
                </c:pt>
                <c:pt idx="1">
                  <c:v>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</c:v>
                </c:pt>
                <c:pt idx="1">
                  <c:v>10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56607232"/>
        <c:axId val="1456599616"/>
      </c:barChart>
      <c:catAx>
        <c:axId val="1456607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6599616"/>
        <c:crosses val="autoZero"/>
        <c:auto val="1"/>
        <c:lblAlgn val="ctr"/>
        <c:lblOffset val="100"/>
        <c:noMultiLvlLbl val="0"/>
      </c:catAx>
      <c:valAx>
        <c:axId val="1456599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45660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100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0">
                    <a:schemeClr val="accent5">
                      <a:lumMod val="0"/>
                      <a:lumOff val="100000"/>
                      <a:alpha val="39000"/>
                    </a:schemeClr>
                  </a:gs>
                  <a:gs pos="88000">
                    <a:srgbClr val="FF0000">
                      <a:alpha val="93000"/>
                      <a:lumMod val="88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5000">
                    <a:schemeClr val="accent5">
                      <a:lumMod val="0"/>
                      <a:lumOff val="100000"/>
                    </a:schemeClr>
                  </a:gs>
                  <a:gs pos="52500">
                    <a:srgbClr val="F8C2EC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gradFill>
                <a:gsLst>
                  <a:gs pos="100000">
                    <a:srgbClr val="00B050"/>
                  </a:gs>
                  <a:gs pos="9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3.5612535612535509E-2"/>
                  <c:y val="-8.739495798319328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71944178213553"/>
                  <c:y val="-5.896173444600725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8.9424465601225814E-2"/>
                  <c:y val="6.648626068617721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34638E-A8CF-4371-8586-AAA2A2C8D0D4}" type="CATEGORYNAME">
                      <a:rPr lang="en-US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; </a:t>
                    </a:r>
                    <a:fld id="{0DB30979-F4AF-4817-9CFC-3E58603027AE}" type="PERCENTAGE">
                      <a:rPr lang="en-US" baseline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accent4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7.1225071225072267E-3"/>
                  <c:y val="0.1075630252100840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9117575320851803E-2"/>
                  <c:y val="8.4958394194301567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5"/>
              <c:layout>
                <c:manualLayout>
                  <c:x val="-0.10637928574103331"/>
                  <c:y val="-8.4125720575281504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6"/>
              <c:layout>
                <c:manualLayout>
                  <c:x val="-4.4159591447190644E-2"/>
                  <c:y val="-9.417912955939579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423961589882528E-2"/>
                  <c:y val="-8.344655995488989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rad u potpuno novim uslovima</c:v>
                </c:pt>
                <c:pt idx="1">
                  <c:v>iscrpljenost zbog rada pod zaštitnom opremom</c:v>
                </c:pt>
                <c:pt idx="2">
                  <c:v>iscrpljenost zbog obima posla</c:v>
                </c:pt>
                <c:pt idx="3">
                  <c:v>raspoloživost zaštitne opreme</c:v>
                </c:pt>
                <c:pt idx="4">
                  <c:v>dostupnost informacija</c:v>
                </c:pt>
                <c:pt idx="5">
                  <c:v>neizvesnost i strah od zaraze</c:v>
                </c:pt>
                <c:pt idx="6">
                  <c:v>suočavanje s iskustvom pacijenata</c:v>
                </c:pt>
                <c:pt idx="7">
                  <c:v>missing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</c:v>
                </c:pt>
                <c:pt idx="1">
                  <c:v>13</c:v>
                </c:pt>
                <c:pt idx="2">
                  <c:v>16</c:v>
                </c:pt>
                <c:pt idx="3">
                  <c:v>3</c:v>
                </c:pt>
                <c:pt idx="4">
                  <c:v>10</c:v>
                </c:pt>
                <c:pt idx="5">
                  <c:v>12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70488557351383"/>
          <c:y val="8.4423385129956105E-2"/>
          <c:w val="0.61308168715752631"/>
          <c:h val="0.618507188813787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FF0000">
                    <a:alpha val="4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3.5087719298245612E-2"/>
                  <c:y val="-7.374631268436578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37100684524146"/>
                  <c:y val="-4.4247787610619496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31161296264082"/>
                      <c:h val="0.1400715397301000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111112262283004"/>
                  <c:y val="3.83480825958701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677142330892849"/>
                      <c:h val="0.1459712447448493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9005836441497445"/>
                  <c:y val="-4.719740784614314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511442648616285"/>
                      <c:h val="0.133099900123104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023391812865497"/>
                  <c:y val="-5.899705014749262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otišli u privatni sektor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8</c:v>
                </c:pt>
                <c:pt idx="3">
                  <c:v>18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239766081871343E-3"/>
          <c:y val="0.80800292662532225"/>
          <c:w val="0.99407745084496013"/>
          <c:h val="0.18314751585255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7.002059267036409E-2"/>
                  <c:y val="-7.64987216234224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544757848075793"/>
                      <c:h val="0.1397109451090396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4629302397201058"/>
                  <c:y val="-1.471129261988893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294390121819292"/>
                      <c:h val="9.611153893557888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3503971443570215"/>
                  <c:y val="2.3538068191822283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3"/>
              <c:layout>
                <c:manualLayout>
                  <c:x val="-0.12753750807816314"/>
                  <c:y val="-2.9422585239777853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5504559805580617"/>
                  <c:y val="-5.88451704795557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250661907261698E-2"/>
                  <c:y val="-8.826775571933355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16</c:v>
                </c:pt>
                <c:pt idx="3">
                  <c:v>9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408127114549044E-2"/>
          <c:y val="0.81501956097794337"/>
          <c:w val="0.89118374577090187"/>
          <c:h val="0.16786640814448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   Zadovoljstvo zaposlenih u ZZJZ </a:t>
            </a:r>
            <a:r>
              <a:rPr lang="sr-Latn-RS" sz="3200" dirty="0" smtClean="0"/>
              <a:t>Sombor</a:t>
            </a:r>
            <a:r>
              <a:rPr lang="sr-Latn-RS" sz="3200" dirty="0" smtClean="0"/>
              <a:t/>
            </a:r>
            <a:br>
              <a:rPr lang="sr-Latn-RS" sz="3200" dirty="0" smtClean="0"/>
            </a:br>
            <a:endParaRPr lang="sr-Latn-R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                                                                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812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Zadovoljstvo zaposlenih u ZZJZ Sombor</a:t>
            </a:r>
            <a:endParaRPr lang="sr-Latn-R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756184"/>
              </p:ext>
            </p:extLst>
          </p:nvPr>
        </p:nvGraphicFramePr>
        <p:xfrm>
          <a:off x="739588" y="1433015"/>
          <a:ext cx="10765025" cy="5295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12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371"/>
          </a:xfrm>
        </p:spPr>
        <p:txBody>
          <a:bodyPr/>
          <a:lstStyle/>
          <a:p>
            <a:r>
              <a:rPr lang="sr-Latn-RS" dirty="0" smtClean="0"/>
              <a:t>Stres, napetost</a:t>
            </a:r>
            <a:r>
              <a:rPr lang="sr-Latn-RS" dirty="0" smtClean="0"/>
              <a:t>, pritisak</a:t>
            </a:r>
            <a:endParaRPr lang="sr-Latn-R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4628649"/>
              </p:ext>
            </p:extLst>
          </p:nvPr>
        </p:nvGraphicFramePr>
        <p:xfrm>
          <a:off x="1596788" y="1405719"/>
          <a:ext cx="9907825" cy="507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Wave 8"/>
          <p:cNvSpPr/>
          <p:nvPr/>
        </p:nvSpPr>
        <p:spPr>
          <a:xfrm>
            <a:off x="8379725" y="395785"/>
            <a:ext cx="2852382" cy="1146412"/>
          </a:xfrm>
          <a:prstGeom prst="wav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U covid zoni radi/radilo 35% od ispitanika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701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982" y="0"/>
            <a:ext cx="8911687" cy="1280890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Najveći izazov rada u uslovima epidemije</a:t>
            </a:r>
            <a:br>
              <a:rPr lang="sr-Latn-RS" sz="2800" dirty="0" smtClean="0"/>
            </a:br>
            <a:r>
              <a:rPr lang="sr-Latn-RS" sz="2800" dirty="0"/>
              <a:t> </a:t>
            </a:r>
            <a:r>
              <a:rPr lang="sr-Latn-RS" sz="2800" dirty="0" smtClean="0"/>
              <a:t>                                  COVID-19 </a:t>
            </a:r>
            <a:endParaRPr lang="sr-Latn-R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619832"/>
              </p:ext>
            </p:extLst>
          </p:nvPr>
        </p:nvGraphicFramePr>
        <p:xfrm>
          <a:off x="1610436" y="1433015"/>
          <a:ext cx="9880730" cy="502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522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24974" y="621575"/>
            <a:ext cx="3992732" cy="576262"/>
          </a:xfrm>
        </p:spPr>
        <p:txBody>
          <a:bodyPr/>
          <a:lstStyle/>
          <a:p>
            <a:r>
              <a:rPr lang="sr-Latn-RS" b="1" dirty="0" smtClean="0">
                <a:solidFill>
                  <a:srgbClr val="00B050"/>
                </a:solidFill>
              </a:rPr>
              <a:t>Promena</a:t>
            </a:r>
          </a:p>
          <a:p>
            <a:r>
              <a:rPr lang="sr-Latn-RS" sz="1400" i="1" dirty="0" smtClean="0">
                <a:solidFill>
                  <a:srgbClr val="00B050"/>
                </a:solidFill>
              </a:rPr>
              <a:t>U narednih 5 godina vi biste najradije</a:t>
            </a:r>
            <a:endParaRPr lang="sr-Latn-RS" sz="1400" i="1" dirty="0">
              <a:solidFill>
                <a:srgbClr val="00B05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6332754"/>
              </p:ext>
            </p:extLst>
          </p:nvPr>
        </p:nvGraphicFramePr>
        <p:xfrm>
          <a:off x="505921" y="1477206"/>
          <a:ext cx="4886350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398651" y="1654774"/>
            <a:ext cx="3999001" cy="576262"/>
          </a:xfrm>
        </p:spPr>
        <p:txBody>
          <a:bodyPr/>
          <a:lstStyle/>
          <a:p>
            <a:r>
              <a:rPr lang="sr-Latn-RS" b="1" dirty="0" smtClean="0">
                <a:solidFill>
                  <a:schemeClr val="accent4">
                    <a:lumMod val="75000"/>
                  </a:schemeClr>
                </a:solidFill>
              </a:rPr>
              <a:t>Zadovoljstvo </a:t>
            </a:r>
          </a:p>
          <a:p>
            <a:r>
              <a:rPr lang="sr-Latn-RS" sz="1400" i="1" dirty="0" smtClean="0">
                <a:solidFill>
                  <a:schemeClr val="accent5">
                    <a:lumMod val="50000"/>
                  </a:schemeClr>
                </a:solidFill>
              </a:rPr>
              <a:t>Uzimajući sve u obzir ocenite vaše zadovoljstvo poslom koji obavljate</a:t>
            </a:r>
            <a:endParaRPr lang="sr-Latn-RS" sz="1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45699681"/>
              </p:ext>
            </p:extLst>
          </p:nvPr>
        </p:nvGraphicFramePr>
        <p:xfrm>
          <a:off x="6723529" y="2272553"/>
          <a:ext cx="4984377" cy="4285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481412"/>
              </p:ext>
            </p:extLst>
          </p:nvPr>
        </p:nvGraphicFramePr>
        <p:xfrm>
          <a:off x="7271279" y="143298"/>
          <a:ext cx="3987800" cy="1093470"/>
        </p:xfrm>
        <a:graphic>
          <a:graphicData uri="http://schemas.openxmlformats.org/drawingml/2006/table">
            <a:tbl>
              <a:tblPr/>
              <a:tblGrid>
                <a:gridCol w="1549400"/>
                <a:gridCol w="609600"/>
                <a:gridCol w="609600"/>
                <a:gridCol w="609600"/>
                <a:gridCol w="609600"/>
              </a:tblGrid>
              <a:tr h="180975">
                <a:tc rowSpan="2">
                  <a:txBody>
                    <a:bodyPr/>
                    <a:lstStyle/>
                    <a:p>
                      <a:pPr algn="l" fontAlgn="b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Std. Deviation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Std. Error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Statistic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algn="l" fontAlgn="t"/>
                      <a:r>
                        <a:rPr lang="sr-Latn-R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uzimajući sve u obzir,ocenite ukupno zadovoljstvo poslom koji sada obavljate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r-Latn-R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42297" y="187382"/>
            <a:ext cx="8911687" cy="1280890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Struktura zaposlenih</a:t>
            </a:r>
            <a:endParaRPr lang="sr-Latn-RS" sz="2000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09684" y="1119116"/>
            <a:ext cx="5240740" cy="5212520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73254" y="1132764"/>
            <a:ext cx="5983384" cy="526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99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524" y="0"/>
            <a:ext cx="8911687" cy="627797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Distribucije po zanimanjima i rukovodjenja</a:t>
            </a:r>
            <a:endParaRPr lang="sr-Latn-R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5890" y="859809"/>
            <a:ext cx="6071262" cy="521850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71269" y="873457"/>
            <a:ext cx="5407000" cy="516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18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6141" y="254000"/>
            <a:ext cx="10264126" cy="643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37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0302" y="1659467"/>
            <a:ext cx="32184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sr-Latn-R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hvala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1467" y="5825067"/>
            <a:ext cx="42066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 smtClean="0">
                <a:solidFill>
                  <a:schemeClr val="accent3">
                    <a:lumMod val="75000"/>
                  </a:schemeClr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800" dirty="0" smtClean="0">
                <a:solidFill>
                  <a:schemeClr val="accent3">
                    <a:lumMod val="75000"/>
                  </a:schemeClr>
                </a:solidFill>
                <a:latin typeface="Brush Script MT" panose="03060802040406070304" pitchFamily="66" charset="0"/>
              </a:rPr>
              <a:t>Dipl psiholog ZZJZ Sombor 2021</a:t>
            </a:r>
            <a:endParaRPr lang="sr-Latn-RS" sz="2800" dirty="0">
              <a:solidFill>
                <a:schemeClr val="accent3">
                  <a:lumMod val="75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8017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664</TotalTime>
  <Words>149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Brush Script MT</vt:lpstr>
      <vt:lpstr>Century Gothic</vt:lpstr>
      <vt:lpstr>Wingdings 3</vt:lpstr>
      <vt:lpstr>Wisp</vt:lpstr>
      <vt:lpstr>   Zadovoljstvo zaposlenih u ZZJZ Sombor </vt:lpstr>
      <vt:lpstr>Zadovoljstvo zaposlenih u ZZJZ Sombor</vt:lpstr>
      <vt:lpstr>Stres, napetost, pritisak</vt:lpstr>
      <vt:lpstr>Najveći izazov rada u uslovima epidemije                                    COVID-19 </vt:lpstr>
      <vt:lpstr>PowerPoint Presentation</vt:lpstr>
      <vt:lpstr>Struktura zaposlenih</vt:lpstr>
      <vt:lpstr>Distribucije po zanimanjima i rukovodjenja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Zadovoljstvo zaposlenih u ZZJZ sombor </dc:title>
  <dc:creator>Korisnik</dc:creator>
  <cp:lastModifiedBy>Korisnik</cp:lastModifiedBy>
  <cp:revision>28</cp:revision>
  <dcterms:created xsi:type="dcterms:W3CDTF">2021-03-26T09:18:44Z</dcterms:created>
  <dcterms:modified xsi:type="dcterms:W3CDTF">2021-06-23T09:33:19Z</dcterms:modified>
</cp:coreProperties>
</file>