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2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71" r:id="rId5"/>
    <p:sldId id="260" r:id="rId6"/>
    <p:sldId id="27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2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Sheet1!$A$6:$B$6</c:f>
              <c:strCache>
                <c:ptCount val="2"/>
                <c:pt idx="0">
                  <c:v>odeljenje za hemodijalizu Sombor</c:v>
                </c:pt>
                <c:pt idx="1">
                  <c:v>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1"/>
            <c:invertIfNegative val="0"/>
            <c:bubble3D val="0"/>
            <c:spPr>
              <a:solidFill>
                <a:srgbClr val="7030A0">
                  <a:alpha val="67000"/>
                </a:srgb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9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Sheet1!$C$4:$M$5</c:f>
              <c:multiLvlStrCache>
                <c:ptCount val="11"/>
                <c:lvl>
                  <c:pt idx="0">
                    <c:v>muški</c:v>
                  </c:pt>
                  <c:pt idx="1">
                    <c:v>ženski</c:v>
                  </c:pt>
                  <c:pt idx="2">
                    <c:v>nrpotpuna oš</c:v>
                  </c:pt>
                  <c:pt idx="3">
                    <c:v>oš</c:v>
                  </c:pt>
                  <c:pt idx="4">
                    <c:v>srednja škola</c:v>
                  </c:pt>
                  <c:pt idx="5">
                    <c:v>viša i visoka škola</c:v>
                  </c:pt>
                  <c:pt idx="6">
                    <c:v>veoma loše</c:v>
                  </c:pt>
                  <c:pt idx="7">
                    <c:v>loše</c:v>
                  </c:pt>
                  <c:pt idx="8">
                    <c:v>osrednje</c:v>
                  </c:pt>
                  <c:pt idx="9">
                    <c:v>dobro</c:v>
                  </c:pt>
                  <c:pt idx="10">
                    <c:v>veoma dobro</c:v>
                  </c:pt>
                </c:lvl>
                <c:lvl>
                  <c:pt idx="0">
                    <c:v>pol</c:v>
                  </c:pt>
                  <c:pt idx="2">
                    <c:v>završena škola</c:v>
                  </c:pt>
                  <c:pt idx="6">
                    <c:v>materijalno stanje domaćinstva</c:v>
                  </c:pt>
                </c:lvl>
              </c:multiLvlStrCache>
            </c:multiLvlStrRef>
          </c:cat>
          <c:val>
            <c:numRef>
              <c:f>Sheet1!$C$6:$M$6</c:f>
              <c:numCache>
                <c:formatCode>###0</c:formatCode>
                <c:ptCount val="11"/>
                <c:pt idx="0">
                  <c:v>30</c:v>
                </c:pt>
                <c:pt idx="1">
                  <c:v>16</c:v>
                </c:pt>
                <c:pt idx="2">
                  <c:v>3</c:v>
                </c:pt>
                <c:pt idx="3">
                  <c:v>7</c:v>
                </c:pt>
                <c:pt idx="4">
                  <c:v>31</c:v>
                </c:pt>
                <c:pt idx="5">
                  <c:v>5</c:v>
                </c:pt>
                <c:pt idx="7">
                  <c:v>3</c:v>
                </c:pt>
                <c:pt idx="8">
                  <c:v>23</c:v>
                </c:pt>
                <c:pt idx="9">
                  <c:v>15</c:v>
                </c:pt>
                <c:pt idx="10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022547456"/>
        <c:axId val="-1022546912"/>
      </c:barChart>
      <c:catAx>
        <c:axId val="-1022547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22546912"/>
        <c:crosses val="autoZero"/>
        <c:auto val="1"/>
        <c:lblAlgn val="ctr"/>
        <c:lblOffset val="100"/>
        <c:noMultiLvlLbl val="0"/>
      </c:catAx>
      <c:valAx>
        <c:axId val="-1022546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22547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sr-Latn-R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zadovoljstvo učestvovanjem u odlučivanju vezanom za lečenje</c:v>
                </c:pt>
                <c:pt idx="1">
                  <c:v>učestalošću pregleda</c:v>
                </c:pt>
                <c:pt idx="2">
                  <c:v>dostupnosti ličnim konsultacijama po želji</c:v>
                </c:pt>
                <c:pt idx="3">
                  <c:v>poštovanjem vaše intime pri pregledu</c:v>
                </c:pt>
                <c:pt idx="4">
                  <c:v>imate pristup vašoj med. Dokumentaciji</c:v>
                </c:pt>
                <c:pt idx="5">
                  <c:v>zadovoljstvo poštovanjem procedura bezbednosti tokom dijalize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zadovoljstvo učestvovanjem u odlučivanju vezanom za lečenje</c:v>
                </c:pt>
                <c:pt idx="1">
                  <c:v>učestalošću pregleda</c:v>
                </c:pt>
                <c:pt idx="2">
                  <c:v>dostupnosti ličnim konsultacijama po želji</c:v>
                </c:pt>
                <c:pt idx="3">
                  <c:v>poštovanjem vaše intime pri pregledu</c:v>
                </c:pt>
                <c:pt idx="4">
                  <c:v>imate pristup vašoj med. Dokumentaciji</c:v>
                </c:pt>
                <c:pt idx="5">
                  <c:v>zadovoljstvo poštovanjem procedura bezbednosti tokom dijalize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zadovoljstvo učestvovanjem u odlučivanju vezanom za lečenje</c:v>
                </c:pt>
                <c:pt idx="1">
                  <c:v>učestalošću pregleda</c:v>
                </c:pt>
                <c:pt idx="2">
                  <c:v>dostupnosti ličnim konsultacijama po želji</c:v>
                </c:pt>
                <c:pt idx="3">
                  <c:v>poštovanjem vaše intime pri pregledu</c:v>
                </c:pt>
                <c:pt idx="4">
                  <c:v>imate pristup vašoj med. Dokumentaciji</c:v>
                </c:pt>
                <c:pt idx="5">
                  <c:v>zadovoljstvo poštovanjem procedura bezbednosti tokom dijalize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10</c:v>
                </c:pt>
                <c:pt idx="1">
                  <c:v>5</c:v>
                </c:pt>
                <c:pt idx="2">
                  <c:v>5</c:v>
                </c:pt>
                <c:pt idx="3">
                  <c:v>7</c:v>
                </c:pt>
                <c:pt idx="4">
                  <c:v>4</c:v>
                </c:pt>
                <c:pt idx="5">
                  <c:v>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zadovoljstvo učestvovanjem u odlučivanju vezanom za lečenje</c:v>
                </c:pt>
                <c:pt idx="1">
                  <c:v>učestalošću pregleda</c:v>
                </c:pt>
                <c:pt idx="2">
                  <c:v>dostupnosti ličnim konsultacijama po želji</c:v>
                </c:pt>
                <c:pt idx="3">
                  <c:v>poštovanjem vaše intime pri pregledu</c:v>
                </c:pt>
                <c:pt idx="4">
                  <c:v>imate pristup vašoj med. Dokumentaciji</c:v>
                </c:pt>
                <c:pt idx="5">
                  <c:v>zadovoljstvo poštovanjem procedura bezbednosti tokom dijalize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7</c:v>
                </c:pt>
                <c:pt idx="1">
                  <c:v>8</c:v>
                </c:pt>
                <c:pt idx="2">
                  <c:v>7</c:v>
                </c:pt>
                <c:pt idx="3">
                  <c:v>4</c:v>
                </c:pt>
                <c:pt idx="4">
                  <c:v>6</c:v>
                </c:pt>
                <c:pt idx="5">
                  <c:v>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zadovoljstvo učestvovanjem u odlučivanju vezanom za lečenje</c:v>
                </c:pt>
                <c:pt idx="1">
                  <c:v>učestalošću pregleda</c:v>
                </c:pt>
                <c:pt idx="2">
                  <c:v>dostupnosti ličnim konsultacijama po želji</c:v>
                </c:pt>
                <c:pt idx="3">
                  <c:v>poštovanjem vaše intime pri pregledu</c:v>
                </c:pt>
                <c:pt idx="4">
                  <c:v>imate pristup vašoj med. Dokumentaciji</c:v>
                </c:pt>
                <c:pt idx="5">
                  <c:v>zadovoljstvo poštovanjem procedura bezbednosti tokom dijalize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22</c:v>
                </c:pt>
                <c:pt idx="1">
                  <c:v>27</c:v>
                </c:pt>
                <c:pt idx="2">
                  <c:v>31</c:v>
                </c:pt>
                <c:pt idx="3">
                  <c:v>30</c:v>
                </c:pt>
                <c:pt idx="4">
                  <c:v>32</c:v>
                </c:pt>
                <c:pt idx="5">
                  <c:v>29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zadovoljstvo učestvovanjem u odlučivanju vezanom za lečenje</c:v>
                </c:pt>
                <c:pt idx="1">
                  <c:v>učestalošću pregleda</c:v>
                </c:pt>
                <c:pt idx="2">
                  <c:v>dostupnosti ličnim konsultacijama po želji</c:v>
                </c:pt>
                <c:pt idx="3">
                  <c:v>poštovanjem vaše intime pri pregledu</c:v>
                </c:pt>
                <c:pt idx="4">
                  <c:v>imate pristup vašoj med. Dokumentaciji</c:v>
                </c:pt>
                <c:pt idx="5">
                  <c:v>zadovoljstvo poštovanjem procedura bezbednosti tokom dijalize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7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34626128"/>
        <c:axId val="-734638096"/>
      </c:barChart>
      <c:catAx>
        <c:axId val="-7346261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38096"/>
        <c:crosses val="autoZero"/>
        <c:auto val="1"/>
        <c:lblAlgn val="ctr"/>
        <c:lblOffset val="100"/>
        <c:noMultiLvlLbl val="0"/>
      </c:catAx>
      <c:valAx>
        <c:axId val="-7346380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26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9887097446152562E-2"/>
          <c:y val="0.92124801839336645"/>
          <c:w val="0.94435278923467902"/>
          <c:h val="6.2979852035898357E-2"/>
        </c:manualLayout>
      </c:layout>
      <c:overlay val="0"/>
      <c:spPr>
        <a:gradFill>
          <a:gsLst>
            <a:gs pos="78000">
              <a:schemeClr val="accent1">
                <a:lumMod val="5000"/>
                <a:lumOff val="95000"/>
              </a:schemeClr>
            </a:gs>
            <a:gs pos="100000">
              <a:schemeClr val="bg2">
                <a:lumMod val="90000"/>
              </a:schemeClr>
            </a:gs>
            <a:gs pos="83000">
              <a:schemeClr val="accent5">
                <a:lumMod val="40000"/>
                <a:lumOff val="60000"/>
              </a:schemeClr>
            </a:gs>
            <a:gs pos="100000">
              <a:schemeClr val="accent2">
                <a:lumMod val="40000"/>
                <a:lumOff val="60000"/>
              </a:schemeClr>
            </a:gs>
          </a:gsLst>
          <a:path path="shape">
            <a:fillToRect l="50000" t="50000" r="50000" b="50000"/>
          </a:path>
        </a:gra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4"/>
              <c:layout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A7E5983-5F05-497A-8828-BC497EA5058D}" type="CATEGORYNAME">
                      <a:rPr lang="en-US"/>
                      <a:pPr>
                        <a:defRPr/>
                      </a:pPr>
                      <a:t>[CATEGORY NAME]</a:t>
                    </a:fld>
                    <a:r>
                      <a:rPr lang="en-US" baseline="0" dirty="0"/>
                      <a:t>; </a:t>
                    </a:r>
                    <a:r>
                      <a:rPr lang="en-US" baseline="0" dirty="0" smtClean="0"/>
                      <a:t>DA</a:t>
                    </a:r>
                    <a:fld id="{CBDC9374-5EAF-41E1-9949-444332D62904}" type="VALUE">
                      <a:rPr lang="en-US" baseline="0" smtClean="0"/>
                      <a:pPr>
                        <a:defRPr/>
                      </a:pPr>
                      <a:t>[VALUE]</a:t>
                    </a:fld>
                    <a:endParaRPr lang="en-US" baseline="0" dirty="0" smtClean="0"/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</c:extLst>
            </c:dLbl>
            <c:dLbl>
              <c:idx val="5"/>
              <c:layout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50AD013-1AC5-4652-982E-03406F0BC2DD}" type="CATEGORYNAME">
                      <a:rPr lang="en-US"/>
                      <a:pPr>
                        <a:defRPr/>
                      </a:pPr>
                      <a:t>[CATEGORY NAME]</a:t>
                    </a:fld>
                    <a:r>
                      <a:rPr lang="en-US" baseline="0" dirty="0" smtClean="0"/>
                      <a:t>;DA </a:t>
                    </a:r>
                    <a:fld id="{36E69B78-1D49-463E-9CAF-BA30265FB9F8}" type="VALUE">
                      <a:rPr lang="en-US" baseline="0"/>
                      <a:pPr>
                        <a:defRPr/>
                      </a:pPr>
                      <a:t>[VALUE]</a:t>
                    </a:fld>
                    <a:endParaRPr lang="en-US" baseline="0" dirty="0" smtClean="0"/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</c:extLst>
            </c:dLbl>
            <c:dLbl>
              <c:idx val="6"/>
              <c:layout>
                <c:manualLayout>
                  <c:x val="-4.0660978276610346E-3"/>
                  <c:y val="-4.8320415894545984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982A309-0A9C-4ED6-8F86-14D87CEAC4EF}" type="CATEGORYNAME">
                      <a:rPr lang="it-IT"/>
                      <a:pPr>
                        <a:defRPr/>
                      </a:pPr>
                      <a:t>[CATEGORY NAME]</a:t>
                    </a:fld>
                    <a:r>
                      <a:rPr lang="it-IT" baseline="0" dirty="0" smtClean="0"/>
                      <a:t>;DA </a:t>
                    </a:r>
                    <a:fld id="{CB4ECD3D-D40C-473F-B35A-FECD386970B0}" type="VALUE">
                      <a:rPr lang="it-IT" baseline="0"/>
                      <a:pPr>
                        <a:defRPr/>
                      </a:pPr>
                      <a:t>[VALUE]</a:t>
                    </a:fld>
                    <a:endParaRPr lang="it-IT" baseline="0" dirty="0" smtClean="0"/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8238740225013919"/>
                      <c:h val="6.6845432605212349E-2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da li dobro podnosite dijalizu</c:v>
                </c:pt>
                <c:pt idx="1">
                  <c:v>pridržavate li se saveta lekara u vezi dijete i unosa tečnosti</c:v>
                </c:pt>
                <c:pt idx="2">
                  <c:v>da li redovno uzimate lekove</c:v>
                </c:pt>
                <c:pt idx="3">
                  <c:v>menjate li intervale izmedju dijaliza</c:v>
                </c:pt>
                <c:pt idx="4">
                  <c:v>da li ste svojim novcem kupovali lek za dijalizu</c:v>
                </c:pt>
                <c:pt idx="5">
                  <c:v>da li vam je lekar preporučio taj lek</c:v>
                </c:pt>
                <c:pt idx="6">
                  <c:v>da li ste nekad odustali od leka, zbog njegove cene</c:v>
                </c:pt>
                <c:pt idx="7">
                  <c:v>znate li, koga da kontaktirate u hitnim slučajevima. A niste na mestu gde primate dijalizu</c:v>
                </c:pt>
                <c:pt idx="8">
                  <c:v>DA LI BISTE DRUGIMA PREPORUČILI, OVO MESTO ZA DIJALIZU?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32</c:v>
                </c:pt>
                <c:pt idx="1">
                  <c:v>38</c:v>
                </c:pt>
                <c:pt idx="2">
                  <c:v>44</c:v>
                </c:pt>
                <c:pt idx="3">
                  <c:v>44</c:v>
                </c:pt>
                <c:pt idx="4">
                  <c:v>29</c:v>
                </c:pt>
                <c:pt idx="5">
                  <c:v>31</c:v>
                </c:pt>
                <c:pt idx="6">
                  <c:v>9</c:v>
                </c:pt>
                <c:pt idx="7">
                  <c:v>34</c:v>
                </c:pt>
                <c:pt idx="8">
                  <c:v>40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4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6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da li dobro podnosite dijalizu</c:v>
                </c:pt>
                <c:pt idx="1">
                  <c:v>pridržavate li se saveta lekara u vezi dijete i unosa tečnosti</c:v>
                </c:pt>
                <c:pt idx="2">
                  <c:v>da li redovno uzimate lekove</c:v>
                </c:pt>
                <c:pt idx="3">
                  <c:v>menjate li intervale izmedju dijaliza</c:v>
                </c:pt>
                <c:pt idx="4">
                  <c:v>da li ste svojim novcem kupovali lek za dijalizu</c:v>
                </c:pt>
                <c:pt idx="5">
                  <c:v>da li vam je lekar preporučio taj lek</c:v>
                </c:pt>
                <c:pt idx="6">
                  <c:v>da li ste nekad odustali od leka, zbog njegove cene</c:v>
                </c:pt>
                <c:pt idx="7">
                  <c:v>znate li, koga da kontaktirate u hitnim slučajevima. A niste na mestu gde primate dijalizu</c:v>
                </c:pt>
                <c:pt idx="8">
                  <c:v>DA LI BISTE DRUGIMA PREPORUČILI, OVO MESTO ZA DIJALIZU?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10</c:v>
                </c:pt>
                <c:pt idx="1">
                  <c:v>6</c:v>
                </c:pt>
                <c:pt idx="4">
                  <c:v>14</c:v>
                </c:pt>
                <c:pt idx="5">
                  <c:v>11</c:v>
                </c:pt>
                <c:pt idx="6">
                  <c:v>35</c:v>
                </c:pt>
                <c:pt idx="7">
                  <c:v>9</c:v>
                </c:pt>
                <c:pt idx="8">
                  <c:v>5</c:v>
                </c:pt>
              </c:numCache>
            </c:numRef>
          </c:val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da li dobro podnosite dijalizu</c:v>
                </c:pt>
                <c:pt idx="1">
                  <c:v>pridržavate li se saveta lekara u vezi dijete i unosa tečnosti</c:v>
                </c:pt>
                <c:pt idx="2">
                  <c:v>da li redovno uzimate lekove</c:v>
                </c:pt>
                <c:pt idx="3">
                  <c:v>menjate li intervale izmedju dijaliza</c:v>
                </c:pt>
                <c:pt idx="4">
                  <c:v>da li ste svojim novcem kupovali lek za dijalizu</c:v>
                </c:pt>
                <c:pt idx="5">
                  <c:v>da li vam je lekar preporučio taj lek</c:v>
                </c:pt>
                <c:pt idx="6">
                  <c:v>da li ste nekad odustali od leka, zbog njegove cene</c:v>
                </c:pt>
                <c:pt idx="7">
                  <c:v>znate li, koga da kontaktirate u hitnim slučajevima. A niste na mestu gde primate dijalizu</c:v>
                </c:pt>
                <c:pt idx="8">
                  <c:v>DA LI BISTE DRUGIMA PREPORUČILI, OVO MESTO ZA DIJALIZU?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5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3</c:v>
                </c:pt>
                <c:pt idx="7">
                  <c:v>4</c:v>
                </c:pt>
                <c:pt idx="8">
                  <c:v>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34634832"/>
        <c:axId val="-734633200"/>
      </c:barChart>
      <c:catAx>
        <c:axId val="-734634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33200"/>
        <c:crosses val="autoZero"/>
        <c:auto val="1"/>
        <c:lblAlgn val="ctr"/>
        <c:lblOffset val="100"/>
        <c:noMultiLvlLbl val="0"/>
      </c:catAx>
      <c:valAx>
        <c:axId val="-7346332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3483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4747167841657644"/>
          <c:y val="0.93887726804600646"/>
          <c:w val="0.74686002570286092"/>
          <c:h val="4.6703744814742348E-2"/>
        </c:manualLayout>
      </c:layout>
      <c:overlay val="0"/>
      <c:spPr>
        <a:gradFill>
          <a:gsLst>
            <a:gs pos="78000">
              <a:schemeClr val="accent1">
                <a:lumMod val="5000"/>
                <a:lumOff val="95000"/>
              </a:schemeClr>
            </a:gs>
            <a:gs pos="100000">
              <a:schemeClr val="bg2">
                <a:lumMod val="90000"/>
              </a:schemeClr>
            </a:gs>
            <a:gs pos="83000">
              <a:schemeClr val="accent5">
                <a:lumMod val="40000"/>
                <a:lumOff val="60000"/>
              </a:schemeClr>
            </a:gs>
            <a:gs pos="100000">
              <a:schemeClr val="accent2">
                <a:lumMod val="40000"/>
                <a:lumOff val="60000"/>
              </a:schemeClr>
            </a:gs>
          </a:gsLst>
          <a:path path="shape">
            <a:fillToRect l="50000" t="50000" r="50000" b="50000"/>
          </a:path>
        </a:gra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2"/>
              <c:layout>
                <c:manualLayout>
                  <c:x val="-1.058201058201063E-2"/>
                  <c:y val="-2.254043878957497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9.2592592592592587E-3"/>
                  <c:y val="-2.479448266853245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9.2592592592592587E-3"/>
                  <c:y val="-2.479448266853237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3835978835978835E-2"/>
                      <c:h val="1.48090682847507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 mogućnostima dijalize</c:v>
                </c:pt>
                <c:pt idx="1">
                  <c:v>predvidjenom toku vaše dijalize</c:v>
                </c:pt>
                <c:pt idx="2">
                  <c:v>o mogućim komplikacijama</c:v>
                </c:pt>
                <c:pt idx="3">
                  <c:v>kvalitet info,o vašoem problemu, datim vama i vašoj porodici </c:v>
                </c:pt>
                <c:pt idx="4">
                  <c:v>o medikamentoznoj terapiji</c:v>
                </c:pt>
                <c:pt idx="5">
                  <c:v>mogućim komplikacijama medikament.terapije</c:v>
                </c:pt>
                <c:pt idx="6">
                  <c:v>o laboratorijskim rezultatima</c:v>
                </c:pt>
                <c:pt idx="7">
                  <c:v>kako vas se informiše o vašem zdravstvenom stanju</c:v>
                </c:pt>
                <c:pt idx="8">
                  <c:v>informacijama dobijenim za kontrolu ishrane</c:v>
                </c:pt>
                <c:pt idx="9">
                  <c:v>o vašim fizičkim aktivnostima</c:v>
                </c:pt>
                <c:pt idx="10">
                  <c:v>o sexualnim navikama</c:v>
                </c:pt>
                <c:pt idx="11">
                  <c:v>o lekovima koji su finansirani iz fonda zdravstvenog osiguranja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3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4</c:v>
                </c:pt>
                <c:pt idx="10">
                  <c:v>8</c:v>
                </c:pt>
                <c:pt idx="11">
                  <c:v>12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 mogućnostima dijalize</c:v>
                </c:pt>
                <c:pt idx="1">
                  <c:v>predvidjenom toku vaše dijalize</c:v>
                </c:pt>
                <c:pt idx="2">
                  <c:v>o mogućim komplikacijama</c:v>
                </c:pt>
                <c:pt idx="3">
                  <c:v>kvalitet info,o vašoem problemu, datim vama i vašoj porodici </c:v>
                </c:pt>
                <c:pt idx="4">
                  <c:v>o medikamentoznoj terapiji</c:v>
                </c:pt>
                <c:pt idx="5">
                  <c:v>mogućim komplikacijama medikament.terapije</c:v>
                </c:pt>
                <c:pt idx="6">
                  <c:v>o laboratorijskim rezultatima</c:v>
                </c:pt>
                <c:pt idx="7">
                  <c:v>kako vas se informiše o vašem zdravstvenom stanju</c:v>
                </c:pt>
                <c:pt idx="8">
                  <c:v>informacijama dobijenim za kontrolu ishrane</c:v>
                </c:pt>
                <c:pt idx="9">
                  <c:v>o vašim fizičkim aktivnostima</c:v>
                </c:pt>
                <c:pt idx="10">
                  <c:v>o sexualnim navikama</c:v>
                </c:pt>
                <c:pt idx="11">
                  <c:v>o lekovima koji su finansirani iz fonda zdravstvenog osiguranja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4</c:v>
                </c:pt>
                <c:pt idx="1">
                  <c:v>4</c:v>
                </c:pt>
                <c:pt idx="2">
                  <c:v>5</c:v>
                </c:pt>
                <c:pt idx="3">
                  <c:v>5</c:v>
                </c:pt>
                <c:pt idx="4">
                  <c:v>2</c:v>
                </c:pt>
                <c:pt idx="5">
                  <c:v>6</c:v>
                </c:pt>
                <c:pt idx="6">
                  <c:v>5</c:v>
                </c:pt>
                <c:pt idx="7">
                  <c:v>1</c:v>
                </c:pt>
                <c:pt idx="8">
                  <c:v>4</c:v>
                </c:pt>
                <c:pt idx="9">
                  <c:v>5</c:v>
                </c:pt>
                <c:pt idx="10">
                  <c:v>5</c:v>
                </c:pt>
                <c:pt idx="11">
                  <c:v>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FFC000">
                <a:alpha val="78000"/>
              </a:srgb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 mogućnostima dijalize</c:v>
                </c:pt>
                <c:pt idx="1">
                  <c:v>predvidjenom toku vaše dijalize</c:v>
                </c:pt>
                <c:pt idx="2">
                  <c:v>o mogućim komplikacijama</c:v>
                </c:pt>
                <c:pt idx="3">
                  <c:v>kvalitet info,o vašoem problemu, datim vama i vašoj porodici </c:v>
                </c:pt>
                <c:pt idx="4">
                  <c:v>o medikamentoznoj terapiji</c:v>
                </c:pt>
                <c:pt idx="5">
                  <c:v>mogućim komplikacijama medikament.terapije</c:v>
                </c:pt>
                <c:pt idx="6">
                  <c:v>o laboratorijskim rezultatima</c:v>
                </c:pt>
                <c:pt idx="7">
                  <c:v>kako vas se informiše o vašem zdravstvenom stanju</c:v>
                </c:pt>
                <c:pt idx="8">
                  <c:v>informacijama dobijenim za kontrolu ishrane</c:v>
                </c:pt>
                <c:pt idx="9">
                  <c:v>o vašim fizičkim aktivnostima</c:v>
                </c:pt>
                <c:pt idx="10">
                  <c:v>o sexualnim navikama</c:v>
                </c:pt>
                <c:pt idx="11">
                  <c:v>o lekovima koji su finansirani iz fonda zdravstvenog osiguranja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6</c:v>
                </c:pt>
                <c:pt idx="1">
                  <c:v>6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4</c:v>
                </c:pt>
                <c:pt idx="6">
                  <c:v>6</c:v>
                </c:pt>
                <c:pt idx="7">
                  <c:v>5</c:v>
                </c:pt>
                <c:pt idx="8">
                  <c:v>5</c:v>
                </c:pt>
                <c:pt idx="9">
                  <c:v>9</c:v>
                </c:pt>
                <c:pt idx="10">
                  <c:v>6</c:v>
                </c:pt>
                <c:pt idx="11">
                  <c:v>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 mogućnostima dijalize</c:v>
                </c:pt>
                <c:pt idx="1">
                  <c:v>predvidjenom toku vaše dijalize</c:v>
                </c:pt>
                <c:pt idx="2">
                  <c:v>o mogućim komplikacijama</c:v>
                </c:pt>
                <c:pt idx="3">
                  <c:v>kvalitet info,o vašoem problemu, datim vama i vašoj porodici </c:v>
                </c:pt>
                <c:pt idx="4">
                  <c:v>o medikamentoznoj terapiji</c:v>
                </c:pt>
                <c:pt idx="5">
                  <c:v>mogućim komplikacijama medikament.terapije</c:v>
                </c:pt>
                <c:pt idx="6">
                  <c:v>o laboratorijskim rezultatima</c:v>
                </c:pt>
                <c:pt idx="7">
                  <c:v>kako vas se informiše o vašem zdravstvenom stanju</c:v>
                </c:pt>
                <c:pt idx="8">
                  <c:v>informacijama dobijenim za kontrolu ishrane</c:v>
                </c:pt>
                <c:pt idx="9">
                  <c:v>o vašim fizičkim aktivnostima</c:v>
                </c:pt>
                <c:pt idx="10">
                  <c:v>o sexualnim navikama</c:v>
                </c:pt>
                <c:pt idx="11">
                  <c:v>o lekovima koji su finansirani iz fonda zdravstvenog osiguranja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6</c:v>
                </c:pt>
                <c:pt idx="4">
                  <c:v>3</c:v>
                </c:pt>
                <c:pt idx="5">
                  <c:v>4</c:v>
                </c:pt>
                <c:pt idx="6">
                  <c:v>2</c:v>
                </c:pt>
                <c:pt idx="7">
                  <c:v>6</c:v>
                </c:pt>
                <c:pt idx="8">
                  <c:v>5</c:v>
                </c:pt>
                <c:pt idx="9">
                  <c:v>3</c:v>
                </c:pt>
                <c:pt idx="10">
                  <c:v>2</c:v>
                </c:pt>
                <c:pt idx="11">
                  <c:v>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 mogućnostima dijalize</c:v>
                </c:pt>
                <c:pt idx="1">
                  <c:v>predvidjenom toku vaše dijalize</c:v>
                </c:pt>
                <c:pt idx="2">
                  <c:v>o mogućim komplikacijama</c:v>
                </c:pt>
                <c:pt idx="3">
                  <c:v>kvalitet info,o vašoem problemu, datim vama i vašoj porodici </c:v>
                </c:pt>
                <c:pt idx="4">
                  <c:v>o medikamentoznoj terapiji</c:v>
                </c:pt>
                <c:pt idx="5">
                  <c:v>mogućim komplikacijama medikament.terapije</c:v>
                </c:pt>
                <c:pt idx="6">
                  <c:v>o laboratorijskim rezultatima</c:v>
                </c:pt>
                <c:pt idx="7">
                  <c:v>kako vas se informiše o vašem zdravstvenom stanju</c:v>
                </c:pt>
                <c:pt idx="8">
                  <c:v>informacijama dobijenim za kontrolu ishrane</c:v>
                </c:pt>
                <c:pt idx="9">
                  <c:v>o vašim fizičkim aktivnostima</c:v>
                </c:pt>
                <c:pt idx="10">
                  <c:v>o sexualnim navikama</c:v>
                </c:pt>
                <c:pt idx="11">
                  <c:v>o lekovima koji su finansirani iz fonda zdravstvenog osiguranja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25</c:v>
                </c:pt>
                <c:pt idx="1">
                  <c:v>25</c:v>
                </c:pt>
                <c:pt idx="2">
                  <c:v>24</c:v>
                </c:pt>
                <c:pt idx="3">
                  <c:v>24</c:v>
                </c:pt>
                <c:pt idx="4">
                  <c:v>28</c:v>
                </c:pt>
                <c:pt idx="5">
                  <c:v>24</c:v>
                </c:pt>
                <c:pt idx="6">
                  <c:v>26</c:v>
                </c:pt>
                <c:pt idx="7">
                  <c:v>26</c:v>
                </c:pt>
                <c:pt idx="8">
                  <c:v>24</c:v>
                </c:pt>
                <c:pt idx="9">
                  <c:v>19</c:v>
                </c:pt>
                <c:pt idx="10">
                  <c:v>19</c:v>
                </c:pt>
                <c:pt idx="11">
                  <c:v>21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 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o mogućnostima dijalize</c:v>
                </c:pt>
                <c:pt idx="1">
                  <c:v>predvidjenom toku vaše dijalize</c:v>
                </c:pt>
                <c:pt idx="2">
                  <c:v>o mogućim komplikacijama</c:v>
                </c:pt>
                <c:pt idx="3">
                  <c:v>kvalitet info,o vašoem problemu, datim vama i vašoj porodici </c:v>
                </c:pt>
                <c:pt idx="4">
                  <c:v>o medikamentoznoj terapiji</c:v>
                </c:pt>
                <c:pt idx="5">
                  <c:v>mogućim komplikacijama medikament.terapije</c:v>
                </c:pt>
                <c:pt idx="6">
                  <c:v>o laboratorijskim rezultatima</c:v>
                </c:pt>
                <c:pt idx="7">
                  <c:v>kako vas se informiše o vašem zdravstvenom stanju</c:v>
                </c:pt>
                <c:pt idx="8">
                  <c:v>informacijama dobijenim za kontrolu ishrane</c:v>
                </c:pt>
                <c:pt idx="9">
                  <c:v>o vašim fizičkim aktivnostima</c:v>
                </c:pt>
                <c:pt idx="10">
                  <c:v>o sexualnim navikama</c:v>
                </c:pt>
                <c:pt idx="11">
                  <c:v>o lekovima koji su finansirani iz fonda zdravstvenog osiguranja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0">
                  <c:v>5</c:v>
                </c:pt>
                <c:pt idx="1">
                  <c:v>5</c:v>
                </c:pt>
                <c:pt idx="2">
                  <c:v>6</c:v>
                </c:pt>
                <c:pt idx="3">
                  <c:v>5</c:v>
                </c:pt>
                <c:pt idx="4">
                  <c:v>5</c:v>
                </c:pt>
                <c:pt idx="5">
                  <c:v>6</c:v>
                </c:pt>
                <c:pt idx="6">
                  <c:v>6</c:v>
                </c:pt>
                <c:pt idx="7">
                  <c:v>6</c:v>
                </c:pt>
                <c:pt idx="8">
                  <c:v>6</c:v>
                </c:pt>
                <c:pt idx="9">
                  <c:v>7</c:v>
                </c:pt>
                <c:pt idx="10">
                  <c:v>7</c:v>
                </c:pt>
                <c:pt idx="11">
                  <c:v>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34631568"/>
        <c:axId val="-734627216"/>
      </c:barChart>
      <c:catAx>
        <c:axId val="-734631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27216"/>
        <c:crosses val="autoZero"/>
        <c:auto val="1"/>
        <c:lblAlgn val="ctr"/>
        <c:lblOffset val="100"/>
        <c:noMultiLvlLbl val="0"/>
      </c:catAx>
      <c:valAx>
        <c:axId val="-7346272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31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729450485355996E-2"/>
          <c:y val="0.93247186261052362"/>
          <c:w val="0.96657501145690117"/>
          <c:h val="5.4003874115731487E-2"/>
        </c:manualLayout>
      </c:layout>
      <c:overlay val="0"/>
      <c:spPr>
        <a:gradFill>
          <a:gsLst>
            <a:gs pos="78000">
              <a:schemeClr val="accent1">
                <a:lumMod val="5000"/>
                <a:lumOff val="95000"/>
              </a:schemeClr>
            </a:gs>
            <a:gs pos="100000">
              <a:schemeClr val="bg2">
                <a:lumMod val="90000"/>
              </a:schemeClr>
            </a:gs>
            <a:gs pos="83000">
              <a:schemeClr val="accent5">
                <a:lumMod val="40000"/>
                <a:lumOff val="60000"/>
              </a:schemeClr>
            </a:gs>
            <a:gs pos="100000">
              <a:schemeClr val="accent2">
                <a:lumMod val="40000"/>
                <a:lumOff val="60000"/>
              </a:schemeClr>
            </a:gs>
          </a:gsLst>
          <a:lin ang="2700000" scaled="1"/>
        </a:gra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 uslugama dijalize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 uslugama dijalize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ni-ni</c:v>
                </c:pt>
              </c:strCache>
            </c:strRef>
          </c:tx>
          <c:spPr>
            <a:solidFill>
              <a:srgbClr val="7030A0">
                <a:alpha val="72000"/>
              </a:srgb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 uslugama dijalize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 uslugama dijalize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zadovoljni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 uslugama dijalize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21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 uslugama dijalize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34628848"/>
        <c:axId val="-734627760"/>
      </c:barChart>
      <c:catAx>
        <c:axId val="-7346288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27760"/>
        <c:crosses val="autoZero"/>
        <c:auto val="1"/>
        <c:lblAlgn val="ctr"/>
        <c:lblOffset val="100"/>
        <c:noMultiLvlLbl val="0"/>
      </c:catAx>
      <c:valAx>
        <c:axId val="-7346277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28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6176797595401062E-2"/>
          <c:y val="0.89376361199530907"/>
          <c:w val="0.92178363388165285"/>
          <c:h val="8.4959792260010047E-2"/>
        </c:manualLayout>
      </c:layout>
      <c:overlay val="0"/>
      <c:spPr>
        <a:gradFill>
          <a:gsLst>
            <a:gs pos="78000">
              <a:schemeClr val="accent1">
                <a:lumMod val="5000"/>
                <a:lumOff val="95000"/>
              </a:schemeClr>
            </a:gs>
            <a:gs pos="100000">
              <a:schemeClr val="bg2">
                <a:lumMod val="90000"/>
              </a:schemeClr>
            </a:gs>
            <a:gs pos="83000">
              <a:schemeClr val="accent5">
                <a:lumMod val="40000"/>
                <a:lumOff val="60000"/>
              </a:schemeClr>
            </a:gs>
            <a:gs pos="100000">
              <a:schemeClr val="accent2">
                <a:lumMod val="40000"/>
                <a:lumOff val="60000"/>
              </a:schemeClr>
            </a:gs>
          </a:gsLst>
          <a:path path="shape">
            <a:fillToRect l="50000" t="50000" r="50000" b="50000"/>
          </a:path>
        </a:gra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a.u vašoj matičnoj ustanovi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gde se nalazi vaš centar za dijalizu?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b.udrugoj ustanovi zbog preveniranja mogućih komplikacija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gde se nalazi vaš centar za dijalizu?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c. U drugoj, zbog COVID reorganizacije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accent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gde se nalazi vaš centar za dijalizu?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gde se nalazi vaš centar za dijalizu?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022546368"/>
        <c:axId val="-1022543648"/>
      </c:barChart>
      <c:catAx>
        <c:axId val="-1022546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22543648"/>
        <c:crosses val="autoZero"/>
        <c:auto val="1"/>
        <c:lblAlgn val="ctr"/>
        <c:lblOffset val="100"/>
        <c:noMultiLvlLbl val="0"/>
      </c:catAx>
      <c:valAx>
        <c:axId val="-10225436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2254636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privatno organizovan prevoz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kako ste stigli do centra za dijalizu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org.transport ustanove gde se vrši dijaliza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kako ste stigli do centra za dijalizu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org.prevoz druge zdravstvene ustanove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kako ste stigli do centra za dijalizu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taxi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kako ste stigli do centra za dijalizu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bus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kako ste stigli do centra za dijalizu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kako ste stigli do centra za dijalizu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34639184"/>
        <c:axId val="-734631024"/>
      </c:barChart>
      <c:catAx>
        <c:axId val="-734639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31024"/>
        <c:crosses val="autoZero"/>
        <c:auto val="1"/>
        <c:lblAlgn val="ctr"/>
        <c:lblOffset val="100"/>
        <c:noMultiLvlLbl val="0"/>
      </c:catAx>
      <c:valAx>
        <c:axId val="-7346310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39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 30'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koliko vremena provedete uprevozu do mesta za dijalizu?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od 30'- 60'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koliko vremena provedete uprevozu do mesta za dijalizu?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više od 60'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koliko vremena provedete uprevozu do mesta za dijalizu?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koliko vremena provedete uprevozu do mesta za dijalizu?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-734626672"/>
        <c:axId val="-734637008"/>
      </c:barChart>
      <c:catAx>
        <c:axId val="-7346266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37008"/>
        <c:crosses val="autoZero"/>
        <c:auto val="1"/>
        <c:lblAlgn val="ctr"/>
        <c:lblOffset val="100"/>
        <c:noMultiLvlLbl val="0"/>
      </c:catAx>
      <c:valAx>
        <c:axId val="-7346370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2667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78000">
          <a:schemeClr val="accent1">
            <a:lumMod val="5000"/>
            <a:lumOff val="95000"/>
          </a:schemeClr>
        </a:gs>
        <a:gs pos="100000">
          <a:schemeClr val="bg2">
            <a:lumMod val="90000"/>
          </a:schemeClr>
        </a:gs>
        <a:gs pos="14773">
          <a:schemeClr val="accent5">
            <a:lumMod val="40000"/>
            <a:lumOff val="60000"/>
          </a:schemeClr>
        </a:gs>
        <a:gs pos="7955">
          <a:schemeClr val="accent5">
            <a:lumMod val="40000"/>
            <a:lumOff val="60000"/>
          </a:schemeClr>
        </a:gs>
        <a:gs pos="84000">
          <a:schemeClr val="accent2">
            <a:lumMod val="40000"/>
            <a:lumOff val="60000"/>
          </a:schemeClr>
        </a:gs>
      </a:gsLst>
      <a:lin ang="2700000" scaled="1"/>
      <a:tileRect/>
    </a:gradFill>
    <a:ln>
      <a:noFill/>
    </a:ln>
    <a:effectLst/>
    <a:scene3d>
      <a:camera prst="orthographicFront"/>
      <a:lightRig rig="threePt" dir="t"/>
    </a:scene3d>
    <a:sp3d>
      <a:bevelT/>
    </a:sp3d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ocenite vrstu prevoza do dijalize</c:v>
                </c:pt>
                <c:pt idx="1">
                  <c:v>vreme koje provodite u putu do dijalize</c:v>
                </c:pt>
                <c:pt idx="2">
                  <c:v>uslovi na parkingu</c:v>
                </c:pt>
                <c:pt idx="3">
                  <c:v>pristup liftu</c:v>
                </c:pt>
                <c:pt idx="4">
                  <c:v>dostupnost opreme za olakšano kretanje</c:v>
                </c:pt>
                <c:pt idx="5">
                  <c:v>odgovara radno vreme centra za dijalizu</c:v>
                </c:pt>
                <c:pt idx="6">
                  <c:v>mogućnost biranja dana za dijalizu</c:v>
                </c:pt>
                <c:pt idx="7">
                  <c:v>biranje satnice, vremena za dijalizu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2</c:v>
                </c:pt>
                <c:pt idx="1">
                  <c:v>6</c:v>
                </c:pt>
                <c:pt idx="2">
                  <c:v>8</c:v>
                </c:pt>
                <c:pt idx="3">
                  <c:v>4</c:v>
                </c:pt>
                <c:pt idx="4">
                  <c:v>4</c:v>
                </c:pt>
                <c:pt idx="6">
                  <c:v>6</c:v>
                </c:pt>
                <c:pt idx="7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ocenite vrstu prevoza do dijalize</c:v>
                </c:pt>
                <c:pt idx="1">
                  <c:v>vreme koje provodite u putu do dijalize</c:v>
                </c:pt>
                <c:pt idx="2">
                  <c:v>uslovi na parkingu</c:v>
                </c:pt>
                <c:pt idx="3">
                  <c:v>pristup liftu</c:v>
                </c:pt>
                <c:pt idx="4">
                  <c:v>dostupnost opreme za olakšano kretanje</c:v>
                </c:pt>
                <c:pt idx="5">
                  <c:v>odgovara radno vreme centra za dijalizu</c:v>
                </c:pt>
                <c:pt idx="6">
                  <c:v>mogućnost biranja dana za dijalizu</c:v>
                </c:pt>
                <c:pt idx="7">
                  <c:v>biranje satnice, vremena za dijalizu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2</c:v>
                </c:pt>
                <c:pt idx="1">
                  <c:v>4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  <c:pt idx="6">
                  <c:v>2</c:v>
                </c:pt>
                <c:pt idx="7">
                  <c:v>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ocenite vrstu prevoza do dijalize</c:v>
                </c:pt>
                <c:pt idx="1">
                  <c:v>vreme koje provodite u putu do dijalize</c:v>
                </c:pt>
                <c:pt idx="2">
                  <c:v>uslovi na parkingu</c:v>
                </c:pt>
                <c:pt idx="3">
                  <c:v>pristup liftu</c:v>
                </c:pt>
                <c:pt idx="4">
                  <c:v>dostupnost opreme za olakšano kretanje</c:v>
                </c:pt>
                <c:pt idx="5">
                  <c:v>odgovara radno vreme centra za dijalizu</c:v>
                </c:pt>
                <c:pt idx="6">
                  <c:v>mogućnost biranja dana za dijalizu</c:v>
                </c:pt>
                <c:pt idx="7">
                  <c:v>biranje satnice, vremena za dijalizu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6</c:v>
                </c:pt>
                <c:pt idx="1">
                  <c:v>5</c:v>
                </c:pt>
                <c:pt idx="2">
                  <c:v>3</c:v>
                </c:pt>
                <c:pt idx="3">
                  <c:v>6</c:v>
                </c:pt>
                <c:pt idx="4">
                  <c:v>7</c:v>
                </c:pt>
                <c:pt idx="5">
                  <c:v>7</c:v>
                </c:pt>
                <c:pt idx="6">
                  <c:v>6</c:v>
                </c:pt>
                <c:pt idx="7">
                  <c:v>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ocenite vrstu prevoza do dijalize</c:v>
                </c:pt>
                <c:pt idx="1">
                  <c:v>vreme koje provodite u putu do dijalize</c:v>
                </c:pt>
                <c:pt idx="2">
                  <c:v>uslovi na parkingu</c:v>
                </c:pt>
                <c:pt idx="3">
                  <c:v>pristup liftu</c:v>
                </c:pt>
                <c:pt idx="4">
                  <c:v>dostupnost opreme za olakšano kretanje</c:v>
                </c:pt>
                <c:pt idx="5">
                  <c:v>odgovara radno vreme centra za dijalizu</c:v>
                </c:pt>
                <c:pt idx="6">
                  <c:v>mogućnost biranja dana za dijalizu</c:v>
                </c:pt>
                <c:pt idx="7">
                  <c:v>biranje satnice, vremena za dijalizu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0">
                  <c:v>8</c:v>
                </c:pt>
                <c:pt idx="1">
                  <c:v>4</c:v>
                </c:pt>
                <c:pt idx="2">
                  <c:v>6</c:v>
                </c:pt>
                <c:pt idx="3">
                  <c:v>4</c:v>
                </c:pt>
                <c:pt idx="4">
                  <c:v>14</c:v>
                </c:pt>
                <c:pt idx="5">
                  <c:v>10</c:v>
                </c:pt>
                <c:pt idx="6">
                  <c:v>4</c:v>
                </c:pt>
                <c:pt idx="7">
                  <c:v>4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ocenite vrstu prevoza do dijalize</c:v>
                </c:pt>
                <c:pt idx="1">
                  <c:v>vreme koje provodite u putu do dijalize</c:v>
                </c:pt>
                <c:pt idx="2">
                  <c:v>uslovi na parkingu</c:v>
                </c:pt>
                <c:pt idx="3">
                  <c:v>pristup liftu</c:v>
                </c:pt>
                <c:pt idx="4">
                  <c:v>dostupnost opreme za olakšano kretanje</c:v>
                </c:pt>
                <c:pt idx="5">
                  <c:v>odgovara radno vreme centra za dijalizu</c:v>
                </c:pt>
                <c:pt idx="6">
                  <c:v>mogućnost biranja dana za dijalizu</c:v>
                </c:pt>
                <c:pt idx="7">
                  <c:v>biranje satnice, vremena za dijalizu</c:v>
                </c:pt>
              </c:strCache>
            </c:strRef>
          </c:cat>
          <c:val>
            <c:numRef>
              <c:f>Sheet1!$F$2:$F$9</c:f>
              <c:numCache>
                <c:formatCode>General</c:formatCode>
                <c:ptCount val="8"/>
                <c:pt idx="0">
                  <c:v>24</c:v>
                </c:pt>
                <c:pt idx="1">
                  <c:v>21</c:v>
                </c:pt>
                <c:pt idx="2">
                  <c:v>15</c:v>
                </c:pt>
                <c:pt idx="3">
                  <c:v>21</c:v>
                </c:pt>
                <c:pt idx="4">
                  <c:v>4</c:v>
                </c:pt>
                <c:pt idx="5">
                  <c:v>27</c:v>
                </c:pt>
                <c:pt idx="6">
                  <c:v>25</c:v>
                </c:pt>
                <c:pt idx="7">
                  <c:v>26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nije primenljivo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ocenite vrstu prevoza do dijalize</c:v>
                </c:pt>
                <c:pt idx="1">
                  <c:v>vreme koje provodite u putu do dijalize</c:v>
                </c:pt>
                <c:pt idx="2">
                  <c:v>uslovi na parkingu</c:v>
                </c:pt>
                <c:pt idx="3">
                  <c:v>pristup liftu</c:v>
                </c:pt>
                <c:pt idx="4">
                  <c:v>dostupnost opreme za olakšano kretanje</c:v>
                </c:pt>
                <c:pt idx="5">
                  <c:v>odgovara radno vreme centra za dijalizu</c:v>
                </c:pt>
                <c:pt idx="6">
                  <c:v>mogućnost biranja dana za dijalizu</c:v>
                </c:pt>
                <c:pt idx="7">
                  <c:v>biranje satnice, vremena za dijalizu</c:v>
                </c:pt>
              </c:strCache>
            </c:strRef>
          </c:cat>
          <c:val>
            <c:numRef>
              <c:f>Sheet1!$G$2:$G$9</c:f>
              <c:numCache>
                <c:formatCode>General</c:formatCode>
                <c:ptCount val="8"/>
                <c:pt idx="1">
                  <c:v>1</c:v>
                </c:pt>
                <c:pt idx="2">
                  <c:v>3</c:v>
                </c:pt>
                <c:pt idx="3">
                  <c:v>4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ocenite vrstu prevoza do dijalize</c:v>
                </c:pt>
                <c:pt idx="1">
                  <c:v>vreme koje provodite u putu do dijalize</c:v>
                </c:pt>
                <c:pt idx="2">
                  <c:v>uslovi na parkingu</c:v>
                </c:pt>
                <c:pt idx="3">
                  <c:v>pristup liftu</c:v>
                </c:pt>
                <c:pt idx="4">
                  <c:v>dostupnost opreme za olakšano kretanje</c:v>
                </c:pt>
                <c:pt idx="5">
                  <c:v>odgovara radno vreme centra za dijalizu</c:v>
                </c:pt>
                <c:pt idx="6">
                  <c:v>mogućnost biranja dana za dijalizu</c:v>
                </c:pt>
                <c:pt idx="7">
                  <c:v>biranje satnice, vremena za dijalizu</c:v>
                </c:pt>
              </c:strCache>
            </c:strRef>
          </c:cat>
          <c:val>
            <c:numRef>
              <c:f>Sheet1!$H$2:$H$9</c:f>
              <c:numCache>
                <c:formatCode>General</c:formatCode>
                <c:ptCount val="8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6</c:v>
                </c:pt>
                <c:pt idx="4">
                  <c:v>15</c:v>
                </c:pt>
                <c:pt idx="5">
                  <c:v>3</c:v>
                </c:pt>
                <c:pt idx="6">
                  <c:v>4</c:v>
                </c:pt>
                <c:pt idx="7">
                  <c:v>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34624496"/>
        <c:axId val="-734633744"/>
      </c:barChart>
      <c:catAx>
        <c:axId val="-7346244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33744"/>
        <c:crosses val="autoZero"/>
        <c:auto val="1"/>
        <c:lblAlgn val="ctr"/>
        <c:lblOffset val="100"/>
        <c:noMultiLvlLbl val="0"/>
      </c:catAx>
      <c:valAx>
        <c:axId val="-7346337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24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621245261009038"/>
          <c:y val="0.92501174103740391"/>
          <c:w val="0.62776496687914007"/>
          <c:h val="5.21296674126585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raspoloživi prostor</c:v>
                </c:pt>
                <c:pt idx="1">
                  <c:v>prostor za odmor</c:v>
                </c:pt>
                <c:pt idx="2">
                  <c:v>ambijentalna temperatura</c:v>
                </c:pt>
                <c:pt idx="3">
                  <c:v>osvetljenje prostora</c:v>
                </c:pt>
                <c:pt idx="4">
                  <c:v>nivo buke</c:v>
                </c:pt>
                <c:pt idx="5">
                  <c:v>drugi aspekti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7</c:v>
                </c:pt>
                <c:pt idx="1">
                  <c:v>12</c:v>
                </c:pt>
                <c:pt idx="2">
                  <c:v>3</c:v>
                </c:pt>
                <c:pt idx="3">
                  <c:v>1</c:v>
                </c:pt>
                <c:pt idx="4">
                  <c:v>6</c:v>
                </c:pt>
                <c:pt idx="5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raspoloživi prostor</c:v>
                </c:pt>
                <c:pt idx="1">
                  <c:v>prostor za odmor</c:v>
                </c:pt>
                <c:pt idx="2">
                  <c:v>ambijentalna temperatura</c:v>
                </c:pt>
                <c:pt idx="3">
                  <c:v>osvetljenje prostora</c:v>
                </c:pt>
                <c:pt idx="4">
                  <c:v>nivo buke</c:v>
                </c:pt>
                <c:pt idx="5">
                  <c:v>drugi aspekti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</c:v>
                </c:pt>
                <c:pt idx="1">
                  <c:v>4</c:v>
                </c:pt>
                <c:pt idx="2">
                  <c:v>5</c:v>
                </c:pt>
                <c:pt idx="3">
                  <c:v>1</c:v>
                </c:pt>
                <c:pt idx="4">
                  <c:v>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raspoloživi prostor</c:v>
                </c:pt>
                <c:pt idx="1">
                  <c:v>prostor za odmor</c:v>
                </c:pt>
                <c:pt idx="2">
                  <c:v>ambijentalna temperatura</c:v>
                </c:pt>
                <c:pt idx="3">
                  <c:v>osvetljenje prostora</c:v>
                </c:pt>
                <c:pt idx="4">
                  <c:v>nivo buke</c:v>
                </c:pt>
                <c:pt idx="5">
                  <c:v>drugi aspekti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9</c:v>
                </c:pt>
                <c:pt idx="1">
                  <c:v>4</c:v>
                </c:pt>
                <c:pt idx="2">
                  <c:v>7</c:v>
                </c:pt>
                <c:pt idx="3">
                  <c:v>5</c:v>
                </c:pt>
                <c:pt idx="4">
                  <c:v>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raspoloživi prostor</c:v>
                </c:pt>
                <c:pt idx="1">
                  <c:v>prostor za odmor</c:v>
                </c:pt>
                <c:pt idx="2">
                  <c:v>ambijentalna temperatura</c:v>
                </c:pt>
                <c:pt idx="3">
                  <c:v>osvetljenje prostora</c:v>
                </c:pt>
                <c:pt idx="4">
                  <c:v>nivo buke</c:v>
                </c:pt>
                <c:pt idx="5">
                  <c:v>drugi aspekti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10</c:v>
                </c:pt>
                <c:pt idx="3">
                  <c:v>7</c:v>
                </c:pt>
                <c:pt idx="4">
                  <c:v>10</c:v>
                </c:pt>
                <c:pt idx="5">
                  <c:v>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raspoloživi prostor</c:v>
                </c:pt>
                <c:pt idx="1">
                  <c:v>prostor za odmor</c:v>
                </c:pt>
                <c:pt idx="2">
                  <c:v>ambijentalna temperatura</c:v>
                </c:pt>
                <c:pt idx="3">
                  <c:v>osvetljenje prostora</c:v>
                </c:pt>
                <c:pt idx="4">
                  <c:v>nivo buke</c:v>
                </c:pt>
                <c:pt idx="5">
                  <c:v>drugi aspekti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21</c:v>
                </c:pt>
                <c:pt idx="1">
                  <c:v>18</c:v>
                </c:pt>
                <c:pt idx="2">
                  <c:v>19</c:v>
                </c:pt>
                <c:pt idx="3">
                  <c:v>28</c:v>
                </c:pt>
                <c:pt idx="4">
                  <c:v>15</c:v>
                </c:pt>
                <c:pt idx="5">
                  <c:v>6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neprimenljivo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raspoloživi prostor</c:v>
                </c:pt>
                <c:pt idx="1">
                  <c:v>prostor za odmor</c:v>
                </c:pt>
                <c:pt idx="2">
                  <c:v>ambijentalna temperatura</c:v>
                </c:pt>
                <c:pt idx="3">
                  <c:v>osvetljenje prostora</c:v>
                </c:pt>
                <c:pt idx="4">
                  <c:v>nivo buke</c:v>
                </c:pt>
                <c:pt idx="5">
                  <c:v>drugi aspekti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raspoloživi prostor</c:v>
                </c:pt>
                <c:pt idx="1">
                  <c:v>prostor za odmor</c:v>
                </c:pt>
                <c:pt idx="2">
                  <c:v>ambijentalna temperatura</c:v>
                </c:pt>
                <c:pt idx="3">
                  <c:v>osvetljenje prostora</c:v>
                </c:pt>
                <c:pt idx="4">
                  <c:v>nivo buke</c:v>
                </c:pt>
                <c:pt idx="5">
                  <c:v>drugi aspekti</c:v>
                </c:pt>
              </c:strCache>
            </c:strRef>
          </c:cat>
          <c:val>
            <c:numRef>
              <c:f>Sheet1!$H$2:$H$7</c:f>
              <c:numCache>
                <c:formatCode>General</c:formatCode>
                <c:ptCount val="6"/>
                <c:pt idx="0">
                  <c:v>4</c:v>
                </c:pt>
                <c:pt idx="1">
                  <c:v>3</c:v>
                </c:pt>
                <c:pt idx="2">
                  <c:v>3</c:v>
                </c:pt>
                <c:pt idx="3">
                  <c:v>5</c:v>
                </c:pt>
                <c:pt idx="4">
                  <c:v>5</c:v>
                </c:pt>
                <c:pt idx="5">
                  <c:v>38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34628304"/>
        <c:axId val="-734632112"/>
      </c:barChart>
      <c:catAx>
        <c:axId val="-734628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32112"/>
        <c:crosses val="autoZero"/>
        <c:auto val="1"/>
        <c:lblAlgn val="ctr"/>
        <c:lblOffset val="100"/>
        <c:noMultiLvlLbl val="0"/>
      </c:catAx>
      <c:valAx>
        <c:axId val="-7346321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28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instalacijama u fotelji ili postelji za dijalizu?</c:v>
                </c:pt>
                <c:pt idx="1">
                  <c:v>adekvatnošću sredstava za ispunjenje vremena, tokom dijalize?</c:v>
                </c:pt>
                <c:pt idx="2">
                  <c:v> primerenošću laganog obroka, koji se poslužuje?</c:v>
                </c:pt>
                <c:pt idx="3">
                  <c:v>pristupom dodatnim prostorijama ?( tuševi, garderobe)</c:v>
                </c:pt>
                <c:pt idx="4">
                  <c:v>uslovima u čekaonici?</c:v>
                </c:pt>
                <c:pt idx="5">
                  <c:v>uslovima u garderobi</c:v>
                </c:pt>
                <c:pt idx="6">
                  <c:v>uslovima u toaletu?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11</c:v>
                </c:pt>
                <c:pt idx="1">
                  <c:v>13</c:v>
                </c:pt>
                <c:pt idx="2">
                  <c:v>5</c:v>
                </c:pt>
                <c:pt idx="3">
                  <c:v>16</c:v>
                </c:pt>
                <c:pt idx="4">
                  <c:v>9</c:v>
                </c:pt>
                <c:pt idx="5">
                  <c:v>11</c:v>
                </c:pt>
                <c:pt idx="6">
                  <c:v>12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instalacijama u fotelji ili postelji za dijalizu?</c:v>
                </c:pt>
                <c:pt idx="1">
                  <c:v>adekvatnošću sredstava za ispunjenje vremena, tokom dijalize?</c:v>
                </c:pt>
                <c:pt idx="2">
                  <c:v> primerenošću laganog obroka, koji se poslužuje?</c:v>
                </c:pt>
                <c:pt idx="3">
                  <c:v>pristupom dodatnim prostorijama ?( tuševi, garderobe)</c:v>
                </c:pt>
                <c:pt idx="4">
                  <c:v>uslovima u čekaonici?</c:v>
                </c:pt>
                <c:pt idx="5">
                  <c:v>uslovima u garderobi</c:v>
                </c:pt>
                <c:pt idx="6">
                  <c:v>uslovima u toaletu?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4</c:v>
                </c:pt>
                <c:pt idx="1">
                  <c:v>2</c:v>
                </c:pt>
                <c:pt idx="2">
                  <c:v>5</c:v>
                </c:pt>
                <c:pt idx="3">
                  <c:v>2</c:v>
                </c:pt>
                <c:pt idx="4">
                  <c:v>5</c:v>
                </c:pt>
                <c:pt idx="5">
                  <c:v>6</c:v>
                </c:pt>
                <c:pt idx="6">
                  <c:v>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instalacijama u fotelji ili postelji za dijalizu?</c:v>
                </c:pt>
                <c:pt idx="1">
                  <c:v>adekvatnošću sredstava za ispunjenje vremena, tokom dijalize?</c:v>
                </c:pt>
                <c:pt idx="2">
                  <c:v> primerenošću laganog obroka, koji se poslužuje?</c:v>
                </c:pt>
                <c:pt idx="3">
                  <c:v>pristupom dodatnim prostorijama ?( tuševi, garderobe)</c:v>
                </c:pt>
                <c:pt idx="4">
                  <c:v>uslovima u čekaonici?</c:v>
                </c:pt>
                <c:pt idx="5">
                  <c:v>uslovima u garderobi</c:v>
                </c:pt>
                <c:pt idx="6">
                  <c:v>uslovima u toaletu?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7</c:v>
                </c:pt>
                <c:pt idx="1">
                  <c:v>5</c:v>
                </c:pt>
                <c:pt idx="2">
                  <c:v>10</c:v>
                </c:pt>
                <c:pt idx="3">
                  <c:v>3</c:v>
                </c:pt>
                <c:pt idx="4">
                  <c:v>7</c:v>
                </c:pt>
                <c:pt idx="5">
                  <c:v>7</c:v>
                </c:pt>
                <c:pt idx="6">
                  <c:v>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instalacijama u fotelji ili postelji za dijalizu?</c:v>
                </c:pt>
                <c:pt idx="1">
                  <c:v>adekvatnošću sredstava za ispunjenje vremena, tokom dijalize?</c:v>
                </c:pt>
                <c:pt idx="2">
                  <c:v> primerenošću laganog obroka, koji se poslužuje?</c:v>
                </c:pt>
                <c:pt idx="3">
                  <c:v>pristupom dodatnim prostorijama ?( tuševi, garderobe)</c:v>
                </c:pt>
                <c:pt idx="4">
                  <c:v>uslovima u čekaonici?</c:v>
                </c:pt>
                <c:pt idx="5">
                  <c:v>uslovima u garderobi</c:v>
                </c:pt>
                <c:pt idx="6">
                  <c:v>uslovima u toaletu?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7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5</c:v>
                </c:pt>
                <c:pt idx="5">
                  <c:v>6</c:v>
                </c:pt>
                <c:pt idx="6">
                  <c:v>5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instalacijama u fotelji ili postelji za dijalizu?</c:v>
                </c:pt>
                <c:pt idx="1">
                  <c:v>adekvatnošću sredstava za ispunjenje vremena, tokom dijalize?</c:v>
                </c:pt>
                <c:pt idx="2">
                  <c:v> primerenošću laganog obroka, koji se poslužuje?</c:v>
                </c:pt>
                <c:pt idx="3">
                  <c:v>pristupom dodatnim prostorijama ?( tuševi, garderobe)</c:v>
                </c:pt>
                <c:pt idx="4">
                  <c:v>uslovima u čekaonici?</c:v>
                </c:pt>
                <c:pt idx="5">
                  <c:v>uslovima u garderobi</c:v>
                </c:pt>
                <c:pt idx="6">
                  <c:v>uslovima u toaletu?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12</c:v>
                </c:pt>
                <c:pt idx="1">
                  <c:v>14</c:v>
                </c:pt>
                <c:pt idx="2">
                  <c:v>12</c:v>
                </c:pt>
                <c:pt idx="3">
                  <c:v>11</c:v>
                </c:pt>
                <c:pt idx="4">
                  <c:v>17</c:v>
                </c:pt>
                <c:pt idx="5">
                  <c:v>12</c:v>
                </c:pt>
                <c:pt idx="6">
                  <c:v>15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neprimenjljivo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instalacijama u fotelji ili postelji za dijalizu?</c:v>
                </c:pt>
                <c:pt idx="1">
                  <c:v>adekvatnošću sredstava za ispunjenje vremena, tokom dijalize?</c:v>
                </c:pt>
                <c:pt idx="2">
                  <c:v> primerenošću laganog obroka, koji se poslužuje?</c:v>
                </c:pt>
                <c:pt idx="3">
                  <c:v>pristupom dodatnim prostorijama ?( tuševi, garderobe)</c:v>
                </c:pt>
                <c:pt idx="4">
                  <c:v>uslovima u čekaonici?</c:v>
                </c:pt>
                <c:pt idx="5">
                  <c:v>uslovima u garderobi</c:v>
                </c:pt>
                <c:pt idx="6">
                  <c:v>uslovima u toaletu?</c:v>
                </c:pt>
              </c:strCache>
            </c:strRef>
          </c:cat>
          <c:val>
            <c:numRef>
              <c:f>Sheet1!$G$2:$G$8</c:f>
              <c:numCache>
                <c:formatCode>General</c:formatCode>
                <c:ptCount val="7"/>
                <c:pt idx="0">
                  <c:v>1</c:v>
                </c:pt>
                <c:pt idx="3">
                  <c:v>3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instalacijama u fotelji ili postelji za dijalizu?</c:v>
                </c:pt>
                <c:pt idx="1">
                  <c:v>adekvatnošću sredstava za ispunjenje vremena, tokom dijalize?</c:v>
                </c:pt>
                <c:pt idx="2">
                  <c:v> primerenošću laganog obroka, koji se poslužuje?</c:v>
                </c:pt>
                <c:pt idx="3">
                  <c:v>pristupom dodatnim prostorijama ?( tuševi, garderobe)</c:v>
                </c:pt>
                <c:pt idx="4">
                  <c:v>uslovima u čekaonici?</c:v>
                </c:pt>
                <c:pt idx="5">
                  <c:v>uslovima u garderobi</c:v>
                </c:pt>
                <c:pt idx="6">
                  <c:v>uslovima u toaletu?</c:v>
                </c:pt>
              </c:strCache>
            </c:strRef>
          </c:cat>
          <c:val>
            <c:numRef>
              <c:f>Sheet1!$H$2:$H$8</c:f>
              <c:numCache>
                <c:formatCode>General</c:formatCode>
                <c:ptCount val="7"/>
                <c:pt idx="0">
                  <c:v>5</c:v>
                </c:pt>
                <c:pt idx="1">
                  <c:v>5</c:v>
                </c:pt>
                <c:pt idx="2">
                  <c:v>4</c:v>
                </c:pt>
                <c:pt idx="3">
                  <c:v>6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34632656"/>
        <c:axId val="-734623952"/>
      </c:barChart>
      <c:catAx>
        <c:axId val="-734632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23952"/>
        <c:crosses val="autoZero"/>
        <c:auto val="1"/>
        <c:lblAlgn val="ctr"/>
        <c:lblOffset val="100"/>
        <c:noMultiLvlLbl val="0"/>
      </c:catAx>
      <c:valAx>
        <c:axId val="-734623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32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82077240344958E-2"/>
          <c:y val="0.92715675341676462"/>
          <c:w val="0.91495000624921885"/>
          <c:h val="5.0375065286647924E-2"/>
        </c:manualLayout>
      </c:layout>
      <c:overlay val="0"/>
      <c:sp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posvećenost</c:v>
                </c:pt>
                <c:pt idx="1">
                  <c:v>odazov na hitne pozive</c:v>
                </c:pt>
                <c:pt idx="2">
                  <c:v>spremnost na davanje odgovora</c:v>
                </c:pt>
                <c:pt idx="3">
                  <c:v>paznja i posvećenost bolesti i problemima pacijenta</c:v>
                </c:pt>
                <c:pt idx="4">
                  <c:v>uvažavanje vašeg bola</c:v>
                </c:pt>
                <c:pt idx="5">
                  <c:v>uvažavanje mišljenja pacijenta</c:v>
                </c:pt>
                <c:pt idx="6">
                  <c:v>ostali elementi...raaazni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posvećenost</c:v>
                </c:pt>
                <c:pt idx="1">
                  <c:v>odazov na hitne pozive</c:v>
                </c:pt>
                <c:pt idx="2">
                  <c:v>spremnost na davanje odgovora</c:v>
                </c:pt>
                <c:pt idx="3">
                  <c:v>paznja i posvećenost bolesti i problemima pacijenta</c:v>
                </c:pt>
                <c:pt idx="4">
                  <c:v>uvažavanje vašeg bola</c:v>
                </c:pt>
                <c:pt idx="5">
                  <c:v>uvažavanje mišljenja pacijenta</c:v>
                </c:pt>
                <c:pt idx="6">
                  <c:v>ostali elementi...raaazni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1">
                  <c:v>4</c:v>
                </c:pt>
                <c:pt idx="2">
                  <c:v>1</c:v>
                </c:pt>
                <c:pt idx="3">
                  <c:v>2</c:v>
                </c:pt>
                <c:pt idx="5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posvećenost</c:v>
                </c:pt>
                <c:pt idx="1">
                  <c:v>odazov na hitne pozive</c:v>
                </c:pt>
                <c:pt idx="2">
                  <c:v>spremnost na davanje odgovora</c:v>
                </c:pt>
                <c:pt idx="3">
                  <c:v>paznja i posvećenost bolesti i problemima pacijenta</c:v>
                </c:pt>
                <c:pt idx="4">
                  <c:v>uvažavanje vašeg bola</c:v>
                </c:pt>
                <c:pt idx="5">
                  <c:v>uvažavanje mišljenja pacijenta</c:v>
                </c:pt>
                <c:pt idx="6">
                  <c:v>ostali elementi...raaazni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2</c:v>
                </c:pt>
                <c:pt idx="2">
                  <c:v>4</c:v>
                </c:pt>
                <c:pt idx="3">
                  <c:v>4</c:v>
                </c:pt>
                <c:pt idx="4">
                  <c:v>5</c:v>
                </c:pt>
                <c:pt idx="5">
                  <c:v>4</c:v>
                </c:pt>
                <c:pt idx="6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posvećenost</c:v>
                </c:pt>
                <c:pt idx="1">
                  <c:v>odazov na hitne pozive</c:v>
                </c:pt>
                <c:pt idx="2">
                  <c:v>spremnost na davanje odgovora</c:v>
                </c:pt>
                <c:pt idx="3">
                  <c:v>paznja i posvećenost bolesti i problemima pacijenta</c:v>
                </c:pt>
                <c:pt idx="4">
                  <c:v>uvažavanje vašeg bola</c:v>
                </c:pt>
                <c:pt idx="5">
                  <c:v>uvažavanje mišljenja pacijenta</c:v>
                </c:pt>
                <c:pt idx="6">
                  <c:v>ostali elementi...raaazni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5</c:v>
                </c:pt>
                <c:pt idx="4">
                  <c:v>5</c:v>
                </c:pt>
                <c:pt idx="5">
                  <c:v>9</c:v>
                </c:pt>
                <c:pt idx="6">
                  <c:v>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posvećenost</c:v>
                </c:pt>
                <c:pt idx="1">
                  <c:v>odazov na hitne pozive</c:v>
                </c:pt>
                <c:pt idx="2">
                  <c:v>spremnost na davanje odgovora</c:v>
                </c:pt>
                <c:pt idx="3">
                  <c:v>paznja i posvećenost bolesti i problemima pacijenta</c:v>
                </c:pt>
                <c:pt idx="4">
                  <c:v>uvažavanje vašeg bola</c:v>
                </c:pt>
                <c:pt idx="5">
                  <c:v>uvažavanje mišljenja pacijenta</c:v>
                </c:pt>
                <c:pt idx="6">
                  <c:v>ostali elementi...raaazni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39</c:v>
                </c:pt>
                <c:pt idx="1">
                  <c:v>39</c:v>
                </c:pt>
                <c:pt idx="2">
                  <c:v>38</c:v>
                </c:pt>
                <c:pt idx="3">
                  <c:v>34</c:v>
                </c:pt>
                <c:pt idx="4">
                  <c:v>34</c:v>
                </c:pt>
                <c:pt idx="5">
                  <c:v>28</c:v>
                </c:pt>
                <c:pt idx="6">
                  <c:v>12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posvećenost</c:v>
                </c:pt>
                <c:pt idx="1">
                  <c:v>odazov na hitne pozive</c:v>
                </c:pt>
                <c:pt idx="2">
                  <c:v>spremnost na davanje odgovora</c:v>
                </c:pt>
                <c:pt idx="3">
                  <c:v>paznja i posvećenost bolesti i problemima pacijenta</c:v>
                </c:pt>
                <c:pt idx="4">
                  <c:v>uvažavanje vašeg bola</c:v>
                </c:pt>
                <c:pt idx="5">
                  <c:v>uvažavanje mišljenja pacijenta</c:v>
                </c:pt>
                <c:pt idx="6">
                  <c:v>ostali elementi...raaazni</c:v>
                </c:pt>
              </c:strCache>
            </c:strRef>
          </c:cat>
          <c:val>
            <c:numRef>
              <c:f>Sheet1!$G$2:$G$8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32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34637552"/>
        <c:axId val="-734630480"/>
      </c:barChart>
      <c:catAx>
        <c:axId val="-734637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30480"/>
        <c:crosses val="autoZero"/>
        <c:auto val="1"/>
        <c:lblAlgn val="ctr"/>
        <c:lblOffset val="100"/>
        <c:noMultiLvlLbl val="0"/>
      </c:catAx>
      <c:valAx>
        <c:axId val="-7346304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34637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2373869932925051E-2"/>
          <c:y val="0.91895872694005964"/>
          <c:w val="0.92980252468441427"/>
          <c:h val="6.4810653420890638E-2"/>
        </c:manualLayout>
      </c:layout>
      <c:overlay val="0"/>
      <c:spPr>
        <a:gradFill>
          <a:gsLst>
            <a:gs pos="78000">
              <a:schemeClr val="accent1">
                <a:lumMod val="5000"/>
                <a:lumOff val="95000"/>
              </a:schemeClr>
            </a:gs>
            <a:gs pos="100000">
              <a:schemeClr val="bg2">
                <a:lumMod val="90000"/>
              </a:schemeClr>
            </a:gs>
            <a:gs pos="83000">
              <a:schemeClr val="accent5">
                <a:lumMod val="40000"/>
                <a:lumOff val="60000"/>
              </a:schemeClr>
            </a:gs>
            <a:gs pos="100000">
              <a:schemeClr val="accent2">
                <a:lumMod val="40000"/>
                <a:lumOff val="60000"/>
              </a:schemeClr>
            </a:gs>
          </a:gsLst>
          <a:path path="shape">
            <a:fillToRect l="50000" t="50000" r="50000" b="50000"/>
          </a:path>
        </a:gra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za slušanje</c:v>
                </c:pt>
                <c:pt idx="1">
                  <c:v>dostupnost u hitnim situacijama</c:v>
                </c:pt>
                <c:pt idx="2">
                  <c:v>mogućnost za postavljanje pitanja</c:v>
                </c:pt>
                <c:pt idx="3">
                  <c:v>pažnja i posvećenje bolesti pacijenta</c:v>
                </c:pt>
                <c:pt idx="4">
                  <c:v>pažnja i razumevanje pacijentovog bola </c:v>
                </c:pt>
                <c:pt idx="5">
                  <c:v>uvažavanje mišljenja pacijenta</c:v>
                </c:pt>
                <c:pt idx="6">
                  <c:v>ostali elementi(?)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za slušanje</c:v>
                </c:pt>
                <c:pt idx="1">
                  <c:v>dostupnost u hitnim situacijama</c:v>
                </c:pt>
                <c:pt idx="2">
                  <c:v>mogućnost za postavljanje pitanja</c:v>
                </c:pt>
                <c:pt idx="3">
                  <c:v>pažnja i posvećenje bolesti pacijenta</c:v>
                </c:pt>
                <c:pt idx="4">
                  <c:v>pažnja i razumevanje pacijentovog bola </c:v>
                </c:pt>
                <c:pt idx="5">
                  <c:v>uvažavanje mišljenja pacijenta</c:v>
                </c:pt>
                <c:pt idx="6">
                  <c:v>ostali elementi(?)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3</c:v>
                </c:pt>
                <c:pt idx="4">
                  <c:v>4</c:v>
                </c:pt>
                <c:pt idx="5">
                  <c:v>3</c:v>
                </c:pt>
                <c:pt idx="6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za slušanje</c:v>
                </c:pt>
                <c:pt idx="1">
                  <c:v>dostupnost u hitnim situacijama</c:v>
                </c:pt>
                <c:pt idx="2">
                  <c:v>mogućnost za postavljanje pitanja</c:v>
                </c:pt>
                <c:pt idx="3">
                  <c:v>pažnja i posvećenje bolesti pacijenta</c:v>
                </c:pt>
                <c:pt idx="4">
                  <c:v>pažnja i razumevanje pacijentovog bola </c:v>
                </c:pt>
                <c:pt idx="5">
                  <c:v>uvažavanje mišljenja pacijenta</c:v>
                </c:pt>
                <c:pt idx="6">
                  <c:v>ostali elementi(?)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5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5</c:v>
                </c:pt>
                <c:pt idx="6">
                  <c:v>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za slušanje</c:v>
                </c:pt>
                <c:pt idx="1">
                  <c:v>dostupnost u hitnim situacijama</c:v>
                </c:pt>
                <c:pt idx="2">
                  <c:v>mogućnost za postavljanje pitanja</c:v>
                </c:pt>
                <c:pt idx="3">
                  <c:v>pažnja i posvećenje bolesti pacijenta</c:v>
                </c:pt>
                <c:pt idx="4">
                  <c:v>pažnja i razumevanje pacijentovog bola </c:v>
                </c:pt>
                <c:pt idx="5">
                  <c:v>uvažavanje mišljenja pacijenta</c:v>
                </c:pt>
                <c:pt idx="6">
                  <c:v>ostali elementi(?)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5</c:v>
                </c:pt>
                <c:pt idx="1">
                  <c:v>3</c:v>
                </c:pt>
                <c:pt idx="2">
                  <c:v>7</c:v>
                </c:pt>
                <c:pt idx="3">
                  <c:v>7</c:v>
                </c:pt>
                <c:pt idx="4">
                  <c:v>5</c:v>
                </c:pt>
                <c:pt idx="5">
                  <c:v>4</c:v>
                </c:pt>
                <c:pt idx="6">
                  <c:v>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 odlično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za slušanje</c:v>
                </c:pt>
                <c:pt idx="1">
                  <c:v>dostupnost u hitnim situacijama</c:v>
                </c:pt>
                <c:pt idx="2">
                  <c:v>mogućnost za postavljanje pitanja</c:v>
                </c:pt>
                <c:pt idx="3">
                  <c:v>pažnja i posvećenje bolesti pacijenta</c:v>
                </c:pt>
                <c:pt idx="4">
                  <c:v>pažnja i razumevanje pacijentovog bola </c:v>
                </c:pt>
                <c:pt idx="5">
                  <c:v>uvažavanje mišljenja pacijenta</c:v>
                </c:pt>
                <c:pt idx="6">
                  <c:v>ostali elementi(?)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34</c:v>
                </c:pt>
                <c:pt idx="1">
                  <c:v>35</c:v>
                </c:pt>
                <c:pt idx="2">
                  <c:v>33</c:v>
                </c:pt>
                <c:pt idx="3">
                  <c:v>32</c:v>
                </c:pt>
                <c:pt idx="4">
                  <c:v>32</c:v>
                </c:pt>
                <c:pt idx="5">
                  <c:v>30</c:v>
                </c:pt>
                <c:pt idx="6">
                  <c:v>10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za slušanje</c:v>
                </c:pt>
                <c:pt idx="1">
                  <c:v>dostupnost u hitnim situacijama</c:v>
                </c:pt>
                <c:pt idx="2">
                  <c:v>mogućnost za postavljanje pitanja</c:v>
                </c:pt>
                <c:pt idx="3">
                  <c:v>pažnja i posvećenje bolesti pacijenta</c:v>
                </c:pt>
                <c:pt idx="4">
                  <c:v>pažnja i razumevanje pacijentovog bola </c:v>
                </c:pt>
                <c:pt idx="5">
                  <c:v>uvažavanje mišljenja pacijenta</c:v>
                </c:pt>
                <c:pt idx="6">
                  <c:v>ostali elementi(?)</c:v>
                </c:pt>
              </c:strCache>
            </c:strRef>
          </c:cat>
          <c:val>
            <c:numRef>
              <c:f>Sheet1!$G$2:$G$8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4</c:v>
                </c:pt>
                <c:pt idx="6">
                  <c:v>34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022551808"/>
        <c:axId val="-1022551264"/>
      </c:barChart>
      <c:catAx>
        <c:axId val="-1022551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22551264"/>
        <c:crosses val="autoZero"/>
        <c:auto val="1"/>
        <c:lblAlgn val="ctr"/>
        <c:lblOffset val="100"/>
        <c:noMultiLvlLbl val="0"/>
      </c:catAx>
      <c:valAx>
        <c:axId val="-10225512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22551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gradFill>
          <a:gsLst>
            <a:gs pos="78000">
              <a:schemeClr val="accent1">
                <a:lumMod val="5000"/>
                <a:lumOff val="95000"/>
              </a:schemeClr>
            </a:gs>
            <a:gs pos="100000">
              <a:schemeClr val="bg2">
                <a:lumMod val="90000"/>
              </a:schemeClr>
            </a:gs>
            <a:gs pos="66000">
              <a:schemeClr val="accent5">
                <a:lumMod val="40000"/>
                <a:lumOff val="60000"/>
              </a:schemeClr>
            </a:gs>
            <a:gs pos="3000">
              <a:schemeClr val="accent2">
                <a:lumMod val="40000"/>
                <a:lumOff val="60000"/>
              </a:schemeClr>
            </a:gs>
            <a:gs pos="36000">
              <a:schemeClr val="accent2">
                <a:lumMod val="40000"/>
                <a:lumOff val="60000"/>
              </a:schemeClr>
            </a:gs>
          </a:gsLst>
          <a:lin ang="2700000" scaled="1"/>
        </a:gra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7955">
          <a:schemeClr val="accent1">
            <a:lumMod val="5000"/>
            <a:lumOff val="95000"/>
          </a:schemeClr>
        </a:gs>
        <a:gs pos="27000">
          <a:schemeClr val="accent1">
            <a:lumMod val="5000"/>
            <a:lumOff val="95000"/>
          </a:schemeClr>
        </a:gs>
        <a:gs pos="100000">
          <a:schemeClr val="bg2">
            <a:lumMod val="90000"/>
          </a:schemeClr>
        </a:gs>
        <a:gs pos="83000">
          <a:schemeClr val="accent5">
            <a:lumMod val="40000"/>
            <a:lumOff val="60000"/>
          </a:schemeClr>
        </a:gs>
        <a:gs pos="82000">
          <a:schemeClr val="accent2">
            <a:lumMod val="40000"/>
            <a:lumOff val="60000"/>
          </a:schemeClr>
        </a:gs>
      </a:gsLst>
      <a:lin ang="2700000" scaled="1"/>
      <a:tileRect/>
    </a:gradFill>
    <a:ln>
      <a:noFill/>
    </a:ln>
    <a:effectLst/>
    <a:scene3d>
      <a:camera prst="orthographicFront"/>
      <a:lightRig rig="threePt" dir="t"/>
    </a:scene3d>
    <a:sp3d>
      <a:bevelT/>
    </a:sp3d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0.22246</cdr:x>
      <cdr:y>0.82779</cdr:y>
    </cdr:from>
    <cdr:to>
      <cdr:x>0.22246</cdr:x>
      <cdr:y>1</cdr:y>
    </cdr:to>
    <cdr:cxnSp macro="">
      <cdr:nvCxnSpPr>
        <cdr:cNvPr id="3" name="Straight Connector 2"/>
        <cdr:cNvCxnSpPr/>
      </cdr:nvCxnSpPr>
      <cdr:spPr>
        <a:xfrm xmlns:a="http://schemas.openxmlformats.org/drawingml/2006/main" flipH="1">
          <a:off x="2135875" y="3739487"/>
          <a:ext cx="1" cy="7779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0.50946</cdr:x>
      <cdr:y>0.82779</cdr:y>
    </cdr:from>
    <cdr:to>
      <cdr:x>0.51102</cdr:x>
      <cdr:y>1</cdr:y>
    </cdr:to>
    <cdr:cxnSp macro="">
      <cdr:nvCxnSpPr>
        <cdr:cNvPr id="7" name="Straight Connector 6"/>
        <cdr:cNvCxnSpPr/>
      </cdr:nvCxnSpPr>
      <cdr:spPr>
        <a:xfrm xmlns:a="http://schemas.openxmlformats.org/drawingml/2006/main" flipH="1">
          <a:off x="4891411" y="3739487"/>
          <a:ext cx="14960" cy="77792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0.74769</cdr:y>
    </cdr:from>
    <cdr:to>
      <cdr:x>0.24733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-887103" y="4323330"/>
          <a:ext cx="2703829" cy="1458905"/>
        </a:xfrm>
        <a:prstGeom xmlns:a="http://schemas.openxmlformats.org/drawingml/2006/main" prst="rect">
          <a:avLst/>
        </a:prstGeom>
        <a:gradFill xmlns:a="http://schemas.openxmlformats.org/drawingml/2006/main" flip="none" rotWithShape="1">
          <a:gsLst>
            <a:gs pos="78000">
              <a:schemeClr val="accent1">
                <a:lumMod val="5000"/>
                <a:lumOff val="95000"/>
              </a:schemeClr>
            </a:gs>
            <a:gs pos="100000">
              <a:schemeClr val="bg2">
                <a:lumMod val="90000"/>
              </a:schemeClr>
            </a:gs>
            <a:gs pos="1000">
              <a:schemeClr val="accent5">
                <a:lumMod val="40000"/>
                <a:lumOff val="60000"/>
              </a:schemeClr>
            </a:gs>
            <a:gs pos="98000">
              <a:srgbClr val="C00000"/>
            </a:gs>
          </a:gsLst>
          <a:path path="circle">
            <a:fillToRect l="50000" t="50000" r="50000" b="50000"/>
          </a:path>
          <a:tileRect/>
        </a:gra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100" dirty="0" smtClean="0"/>
            <a:t>Zbog cene se odustaje uglavnom od lekova</a:t>
          </a:r>
        </a:p>
        <a:p xmlns:a="http://schemas.openxmlformats.org/drawingml/2006/main">
          <a:r>
            <a:rPr lang="sr-Latn-RS" dirty="0" smtClean="0"/>
            <a:t>Ferovin</a:t>
          </a:r>
        </a:p>
        <a:p xmlns:a="http://schemas.openxmlformats.org/drawingml/2006/main">
          <a:r>
            <a:rPr lang="sr-Latn-RS" sz="1100" dirty="0" smtClean="0"/>
            <a:t>Fosrenol</a:t>
          </a:r>
        </a:p>
        <a:p xmlns:a="http://schemas.openxmlformats.org/drawingml/2006/main">
          <a:r>
            <a:rPr lang="sr-Latn-RS" dirty="0" smtClean="0"/>
            <a:t>Pavex</a:t>
          </a:r>
        </a:p>
        <a:p xmlns:a="http://schemas.openxmlformats.org/drawingml/2006/main">
          <a:r>
            <a:rPr lang="sr-Latn-RS" sz="1100" dirty="0" smtClean="0"/>
            <a:t>Vitamini i minerali, gvožda</a:t>
          </a:r>
        </a:p>
        <a:p xmlns:a="http://schemas.openxmlformats.org/drawingml/2006/main">
          <a:r>
            <a:rPr lang="sr-Latn-RS" dirty="0" smtClean="0"/>
            <a:t>Hepalpan mast</a:t>
          </a:r>
          <a:endParaRPr lang="sr-Latn-RS" sz="1100" dirty="0" smtClean="0"/>
        </a:p>
        <a:p xmlns:a="http://schemas.openxmlformats.org/drawingml/2006/main">
          <a:r>
            <a:rPr lang="sr-Latn-RS" dirty="0" smtClean="0"/>
            <a:t>Plavix</a:t>
          </a:r>
        </a:p>
        <a:p xmlns:a="http://schemas.openxmlformats.org/drawingml/2006/main">
          <a:r>
            <a:rPr lang="sr-Latn-RS" sz="1100" dirty="0" smtClean="0"/>
            <a:t>Renagel, Edemid forte... Ima ih dosta:</a:t>
          </a:r>
        </a:p>
        <a:p xmlns:a="http://schemas.openxmlformats.org/drawingml/2006/main">
          <a:endParaRPr lang="sr-Latn-R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6462764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04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970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40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554443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0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530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340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6/27/2022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071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6/27/2022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4398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6/27/2022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62967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43299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sz="2000" dirty="0" smtClean="0"/>
              <a:t>Zadovoljstvo korisnika Zbo stalnim programom dijalize</a:t>
            </a:r>
            <a:endParaRPr lang="sr-Latn-R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/>
              <a:t>o</a:t>
            </a:r>
            <a:r>
              <a:rPr lang="sr-Latn-RS" dirty="0" smtClean="0"/>
              <a:t>deljenje za hemodijalizu</a:t>
            </a:r>
          </a:p>
          <a:p>
            <a:r>
              <a:rPr lang="sr-Latn-RS" dirty="0" smtClean="0"/>
              <a:t>Sombor</a:t>
            </a:r>
          </a:p>
          <a:p>
            <a:r>
              <a:rPr lang="sr-Latn-RS" dirty="0" smtClean="0"/>
              <a:t>2021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76463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71902"/>
            <a:ext cx="9601200" cy="801805"/>
          </a:xfrm>
          <a:gradFill flip="none" rotWithShape="1">
            <a:gsLst>
              <a:gs pos="78000">
                <a:schemeClr val="accent1">
                  <a:lumMod val="5000"/>
                  <a:lumOff val="95000"/>
                </a:schemeClr>
              </a:gs>
              <a:gs pos="100000">
                <a:schemeClr val="bg2">
                  <a:lumMod val="90000"/>
                </a:schemeClr>
              </a:gs>
              <a:gs pos="66000">
                <a:schemeClr val="accent5">
                  <a:lumMod val="40000"/>
                  <a:lumOff val="60000"/>
                </a:schemeClr>
              </a:gs>
              <a:gs pos="3000">
                <a:schemeClr val="accent2">
                  <a:lumMod val="40000"/>
                  <a:lumOff val="60000"/>
                </a:schemeClr>
              </a:gs>
              <a:gs pos="36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2000" dirty="0" smtClean="0"/>
              <a:t>Ocenite usluge lekara:</a:t>
            </a:r>
            <a:endParaRPr lang="sr-Latn-RS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0811456"/>
              </p:ext>
            </p:extLst>
          </p:nvPr>
        </p:nvGraphicFramePr>
        <p:xfrm>
          <a:off x="1371600" y="1528549"/>
          <a:ext cx="9601200" cy="4338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426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7062716" cy="515203"/>
          </a:xfrm>
          <a:gradFill flip="none" rotWithShape="1">
            <a:gsLst>
              <a:gs pos="78000">
                <a:schemeClr val="accent1">
                  <a:lumMod val="5000"/>
                  <a:lumOff val="95000"/>
                </a:schemeClr>
              </a:gs>
              <a:gs pos="100000">
                <a:schemeClr val="bg2">
                  <a:lumMod val="90000"/>
                </a:schemeClr>
              </a:gs>
              <a:gs pos="23000">
                <a:schemeClr val="accent5">
                  <a:lumMod val="40000"/>
                  <a:lumOff val="60000"/>
                </a:schemeClr>
              </a:gs>
              <a:gs pos="45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2000" dirty="0" smtClean="0"/>
              <a:t>Zadovoljstvo organizacijom  i politikom pružanja usluge dijalize</a:t>
            </a:r>
            <a:endParaRPr lang="sr-Latn-RS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8635063"/>
              </p:ext>
            </p:extLst>
          </p:nvPr>
        </p:nvGraphicFramePr>
        <p:xfrm>
          <a:off x="1371600" y="1569493"/>
          <a:ext cx="9601200" cy="4831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815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4365" y="215153"/>
            <a:ext cx="9601200" cy="605118"/>
          </a:xfrm>
          <a:gradFill>
            <a:gsLst>
              <a:gs pos="78000">
                <a:schemeClr val="accent1">
                  <a:lumMod val="5000"/>
                  <a:lumOff val="95000"/>
                </a:schemeClr>
              </a:gs>
              <a:gs pos="100000">
                <a:schemeClr val="bg2">
                  <a:lumMod val="90000"/>
                </a:schemeClr>
              </a:gs>
              <a:gs pos="83000">
                <a:schemeClr val="accent5">
                  <a:lumMod val="40000"/>
                  <a:lumOff val="60000"/>
                </a:schemeClr>
              </a:gs>
              <a:gs pos="100000">
                <a:schemeClr val="accent2">
                  <a:lumMod val="40000"/>
                  <a:lumOff val="60000"/>
                </a:schemeClr>
              </a:gs>
            </a:gsLst>
            <a:path path="shape">
              <a:fillToRect l="50000" t="50000" r="50000" b="50000"/>
            </a:path>
          </a:gradFill>
        </p:spPr>
        <p:txBody>
          <a:bodyPr>
            <a:normAutofit/>
          </a:bodyPr>
          <a:lstStyle/>
          <a:p>
            <a:r>
              <a:rPr lang="sr-Latn-RS" sz="2000" dirty="0" smtClean="0"/>
              <a:t>pitanja, vezana za proces dijalize, kao i medikamentnu terapiju</a:t>
            </a:r>
            <a:endParaRPr lang="sr-Latn-RS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103947"/>
              </p:ext>
            </p:extLst>
          </p:nvPr>
        </p:nvGraphicFramePr>
        <p:xfrm>
          <a:off x="887103" y="712694"/>
          <a:ext cx="10931857" cy="5782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64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5123" y="153537"/>
            <a:ext cx="4510585" cy="524435"/>
          </a:xfrm>
          <a:gradFill flip="none" rotWithShape="1">
            <a:gsLst>
              <a:gs pos="78000">
                <a:schemeClr val="accent1">
                  <a:lumMod val="5000"/>
                  <a:lumOff val="95000"/>
                </a:schemeClr>
              </a:gs>
              <a:gs pos="100000">
                <a:schemeClr val="bg2">
                  <a:lumMod val="90000"/>
                </a:schemeClr>
              </a:gs>
              <a:gs pos="83000">
                <a:schemeClr val="accent5">
                  <a:lumMod val="40000"/>
                  <a:lumOff val="60000"/>
                </a:schemeClr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sr-Latn-RS" sz="2000" dirty="0" smtClean="0"/>
              <a:t>Pravovremenost i kvalitet informacija o:</a:t>
            </a:r>
            <a:endParaRPr lang="sr-Latn-RS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8809210"/>
              </p:ext>
            </p:extLst>
          </p:nvPr>
        </p:nvGraphicFramePr>
        <p:xfrm>
          <a:off x="1371600" y="709684"/>
          <a:ext cx="9601200" cy="6148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761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42749"/>
          </a:xfrm>
        </p:spPr>
        <p:txBody>
          <a:bodyPr>
            <a:normAutofit/>
          </a:bodyPr>
          <a:lstStyle/>
          <a:p>
            <a:pPr algn="ctr"/>
            <a:r>
              <a:rPr lang="sr-Latn-RS" sz="2000" dirty="0" smtClean="0"/>
              <a:t>Uzimajući u obzir sve navedeno, ocenite vaše zadovoljstvo uslugama dijalize koja vam se pruža na ovom mestu</a:t>
            </a:r>
            <a:endParaRPr lang="sr-Latn-RS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0521696"/>
              </p:ext>
            </p:extLst>
          </p:nvPr>
        </p:nvGraphicFramePr>
        <p:xfrm>
          <a:off x="928048" y="2286000"/>
          <a:ext cx="10044752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868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347457">
            <a:off x="2579428" y="1514902"/>
            <a:ext cx="3452882" cy="1050877"/>
          </a:xfrm>
          <a:prstGeom prst="rect">
            <a:avLst/>
          </a:prstGeom>
          <a:gradFill flip="none" rotWithShape="1">
            <a:gsLst>
              <a:gs pos="78000">
                <a:schemeClr val="accent1">
                  <a:lumMod val="5000"/>
                  <a:lumOff val="95000"/>
                </a:schemeClr>
              </a:gs>
              <a:gs pos="100000">
                <a:schemeClr val="bg2">
                  <a:lumMod val="90000"/>
                </a:schemeClr>
              </a:gs>
              <a:gs pos="36000">
                <a:schemeClr val="accent5">
                  <a:lumMod val="40000"/>
                  <a:lumOff val="60000"/>
                </a:schemeClr>
              </a:gs>
              <a:gs pos="98000">
                <a:schemeClr val="accent2">
                  <a:lumMod val="40000"/>
                  <a:lumOff val="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none" lIns="91440" tIns="45720" rIns="91440" bIns="45720">
            <a:prstTxWarp prst="textCurveUp">
              <a:avLst>
                <a:gd name="adj" fmla="val 30192"/>
              </a:avLst>
            </a:prstTxWarp>
            <a:spAutoFit/>
          </a:bodyPr>
          <a:lstStyle/>
          <a:p>
            <a:pPr algn="ctr"/>
            <a:r>
              <a:rPr lang="sr-Latn-R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hvala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7030A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02054" y="5117910"/>
            <a:ext cx="3010761" cy="646331"/>
          </a:xfrm>
          <a:prstGeom prst="rect">
            <a:avLst/>
          </a:prstGeom>
          <a:gradFill flip="none" rotWithShape="1">
            <a:gsLst>
              <a:gs pos="78000">
                <a:schemeClr val="accent1">
                  <a:lumMod val="5000"/>
                  <a:lumOff val="95000"/>
                </a:schemeClr>
              </a:gs>
              <a:gs pos="100000">
                <a:schemeClr val="bg2">
                  <a:lumMod val="90000"/>
                </a:schemeClr>
              </a:gs>
              <a:gs pos="83000">
                <a:schemeClr val="accent5">
                  <a:lumMod val="40000"/>
                  <a:lumOff val="60000"/>
                </a:schemeClr>
              </a:gs>
              <a:gs pos="4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sr-Latn-RS" dirty="0" smtClean="0">
                <a:solidFill>
                  <a:srgbClr val="002060"/>
                </a:solidFill>
                <a:latin typeface="Brush Script MT" panose="03060802040406070304" pitchFamily="66" charset="0"/>
              </a:rPr>
              <a:t>Davorka Bosnić</a:t>
            </a:r>
          </a:p>
          <a:p>
            <a:r>
              <a:rPr lang="sr-Latn-RS" dirty="0" smtClean="0">
                <a:solidFill>
                  <a:srgbClr val="002060"/>
                </a:solidFill>
                <a:latin typeface="Brush Script MT" panose="03060802040406070304" pitchFamily="66" charset="0"/>
              </a:rPr>
              <a:t>Dipl. Psiholog ZZJZ Sombor 2022</a:t>
            </a:r>
            <a:r>
              <a:rPr lang="sr-Latn-RS" dirty="0" smtClean="0">
                <a:solidFill>
                  <a:srgbClr val="0070C0"/>
                </a:solidFill>
                <a:latin typeface="Brush Script MT" panose="03060802040406070304" pitchFamily="66" charset="0"/>
              </a:rPr>
              <a:t>.</a:t>
            </a:r>
            <a:endParaRPr lang="sr-Latn-RS" dirty="0">
              <a:solidFill>
                <a:srgbClr val="0070C0"/>
              </a:solidFill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08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4824484" cy="924636"/>
          </a:xfr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1600" dirty="0" smtClean="0"/>
              <a:t>Struktura učesnika u istraživačkoj anketi</a:t>
            </a:r>
            <a:br>
              <a:rPr lang="sr-Latn-RS" sz="1600" dirty="0" smtClean="0"/>
            </a:br>
            <a:r>
              <a:rPr lang="sr-Latn-RS" sz="1600" dirty="0" smtClean="0"/>
              <a:t>N= 47</a:t>
            </a:r>
            <a:br>
              <a:rPr lang="sr-Latn-RS" sz="1600" dirty="0" smtClean="0"/>
            </a:br>
            <a:r>
              <a:rPr lang="sr-Latn-RS" sz="1600" dirty="0" smtClean="0"/>
              <a:t>starost  od 28-80 godine</a:t>
            </a:r>
            <a:endParaRPr lang="sr-Latn-RS" sz="1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2342874"/>
              </p:ext>
            </p:extLst>
          </p:nvPr>
        </p:nvGraphicFramePr>
        <p:xfrm>
          <a:off x="1330656" y="1869743"/>
          <a:ext cx="9601200" cy="45174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738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1"/>
            <a:ext cx="9601200" cy="433316"/>
          </a:xfrm>
        </p:spPr>
        <p:txBody>
          <a:bodyPr>
            <a:normAutofit/>
          </a:bodyPr>
          <a:lstStyle/>
          <a:p>
            <a:r>
              <a:rPr lang="sr-Latn-RS" sz="1400" dirty="0" smtClean="0"/>
              <a:t>Organizacija mesta za vršenje dijalize</a:t>
            </a:r>
            <a:endParaRPr lang="sr-Latn-RS" sz="14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3994845"/>
              </p:ext>
            </p:extLst>
          </p:nvPr>
        </p:nvGraphicFramePr>
        <p:xfrm>
          <a:off x="1371600" y="1828801"/>
          <a:ext cx="9601200" cy="4490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592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>
              <a:alpha val="13000"/>
            </a:srgbClr>
          </a:solidFill>
        </p:spPr>
        <p:txBody>
          <a:bodyPr>
            <a:normAutofit/>
          </a:bodyPr>
          <a:lstStyle/>
          <a:p>
            <a:pPr algn="ctr"/>
            <a:r>
              <a:rPr lang="sr-Latn-RS" sz="1800" dirty="0" smtClean="0"/>
              <a:t>Koju vrstu transporta koristite, kako bi stigli na dijalizu?</a:t>
            </a:r>
            <a:endParaRPr lang="sr-Latn-RS" sz="1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4392886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7700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8895" y="713094"/>
            <a:ext cx="4592472" cy="692625"/>
          </a:xfrm>
          <a:solidFill>
            <a:srgbClr val="0070C0">
              <a:alpha val="23000"/>
            </a:srgbClr>
          </a:solidFill>
        </p:spPr>
        <p:txBody>
          <a:bodyPr>
            <a:normAutofit/>
          </a:bodyPr>
          <a:lstStyle/>
          <a:p>
            <a:r>
              <a:rPr lang="sr-Latn-RS" sz="2000" dirty="0" smtClean="0"/>
              <a:t>Vreme koje provedete u prevozu  „do“ i „od“ mesta za dijalizu</a:t>
            </a:r>
            <a:endParaRPr lang="sr-Latn-RS" sz="20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4512283"/>
              </p:ext>
            </p:extLst>
          </p:nvPr>
        </p:nvGraphicFramePr>
        <p:xfrm>
          <a:off x="1371600" y="1433015"/>
          <a:ext cx="9601200" cy="44343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040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96788" y="336177"/>
            <a:ext cx="9601200" cy="685800"/>
          </a:xfrm>
          <a:gradFill flip="none" rotWithShape="1">
            <a:gsLst>
              <a:gs pos="78000">
                <a:schemeClr val="accent1">
                  <a:lumMod val="5000"/>
                  <a:lumOff val="95000"/>
                </a:schemeClr>
              </a:gs>
              <a:gs pos="62000">
                <a:schemeClr val="bg2">
                  <a:lumMod val="90000"/>
                </a:schemeClr>
              </a:gs>
              <a:gs pos="81000">
                <a:schemeClr val="accent5">
                  <a:lumMod val="40000"/>
                  <a:lumOff val="60000"/>
                </a:schemeClr>
              </a:gs>
              <a:gs pos="60000">
                <a:schemeClr val="accent1">
                  <a:lumMod val="5000"/>
                  <a:lumOff val="95000"/>
                </a:schemeClr>
              </a:gs>
              <a:gs pos="81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2000" dirty="0" smtClean="0"/>
              <a:t>Organizacija prostora i pružanja usluge dijalize</a:t>
            </a:r>
            <a:endParaRPr lang="sr-Latn-RS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1830569"/>
              </p:ext>
            </p:extLst>
          </p:nvPr>
        </p:nvGraphicFramePr>
        <p:xfrm>
          <a:off x="1371600" y="1132765"/>
          <a:ext cx="9601200" cy="4734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373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78000">
                <a:schemeClr val="accent1">
                  <a:lumMod val="5000"/>
                  <a:lumOff val="95000"/>
                </a:schemeClr>
              </a:gs>
              <a:gs pos="100000">
                <a:schemeClr val="bg2">
                  <a:lumMod val="90000"/>
                </a:schemeClr>
              </a:gs>
              <a:gs pos="63000">
                <a:schemeClr val="accent5">
                  <a:lumMod val="40000"/>
                  <a:lumOff val="60000"/>
                </a:schemeClr>
              </a:gs>
              <a:gs pos="26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1800" dirty="0" smtClean="0"/>
              <a:t>Ocenite:</a:t>
            </a:r>
            <a:endParaRPr lang="sr-Latn-RS" sz="1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4414877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37983" y="6196083"/>
            <a:ext cx="3878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„</a:t>
            </a:r>
            <a:r>
              <a:rPr lang="sr-Latn-RS" i="1" dirty="0" smtClean="0">
                <a:solidFill>
                  <a:srgbClr val="C00000"/>
                </a:solidFill>
              </a:rPr>
              <a:t>Kreveti i posteljina su katastrofalni</a:t>
            </a:r>
            <a:r>
              <a:rPr lang="sr-Latn-RS" dirty="0" smtClean="0"/>
              <a:t>...“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53916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0909" y="999698"/>
            <a:ext cx="2586251" cy="569794"/>
          </a:xfrm>
          <a:gradFill flip="none" rotWithShape="1">
            <a:gsLst>
              <a:gs pos="78000">
                <a:schemeClr val="accent1">
                  <a:lumMod val="5000"/>
                  <a:lumOff val="95000"/>
                </a:schemeClr>
              </a:gs>
              <a:gs pos="100000">
                <a:schemeClr val="bg2">
                  <a:lumMod val="90000"/>
                </a:schemeClr>
              </a:gs>
              <a:gs pos="66000">
                <a:schemeClr val="accent5">
                  <a:lumMod val="40000"/>
                  <a:lumOff val="60000"/>
                </a:schemeClr>
              </a:gs>
              <a:gs pos="17000">
                <a:schemeClr val="accent2">
                  <a:lumMod val="40000"/>
                  <a:lumOff val="60000"/>
                </a:schemeClr>
              </a:gs>
              <a:gs pos="30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2000" dirty="0" smtClean="0"/>
              <a:t>Ocenite zadovoljstvo:</a:t>
            </a:r>
            <a:endParaRPr lang="sr-Latn-RS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0699216"/>
              </p:ext>
            </p:extLst>
          </p:nvPr>
        </p:nvGraphicFramePr>
        <p:xfrm>
          <a:off x="1371600" y="1528549"/>
          <a:ext cx="9601200" cy="4899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813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74510"/>
          </a:xfrm>
          <a:gradFill flip="none" rotWithShape="1">
            <a:gsLst>
              <a:gs pos="78000">
                <a:schemeClr val="accent1">
                  <a:lumMod val="5000"/>
                  <a:lumOff val="95000"/>
                </a:schemeClr>
              </a:gs>
              <a:gs pos="100000">
                <a:schemeClr val="bg2">
                  <a:lumMod val="90000"/>
                </a:schemeClr>
              </a:gs>
              <a:gs pos="73000">
                <a:schemeClr val="accent5">
                  <a:lumMod val="40000"/>
                  <a:lumOff val="60000"/>
                </a:schemeClr>
              </a:gs>
              <a:gs pos="25000">
                <a:schemeClr val="accent2">
                  <a:lumMod val="40000"/>
                  <a:lumOff val="60000"/>
                </a:schemeClr>
              </a:gs>
            </a:gsLst>
            <a:lin ang="27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2000" dirty="0" smtClean="0"/>
              <a:t>Ocenite usluge sestara...</a:t>
            </a:r>
            <a:endParaRPr lang="sr-Latn-RS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1718726"/>
              </p:ext>
            </p:extLst>
          </p:nvPr>
        </p:nvGraphicFramePr>
        <p:xfrm>
          <a:off x="1371600" y="1665027"/>
          <a:ext cx="9601200" cy="4694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857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1388</TotalTime>
  <Words>170</Words>
  <Application>Microsoft Office PowerPoint</Application>
  <PresentationFormat>Widescreen</PresentationFormat>
  <Paragraphs>37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Brush Script MT</vt:lpstr>
      <vt:lpstr>Franklin Gothic Book</vt:lpstr>
      <vt:lpstr>Crop</vt:lpstr>
      <vt:lpstr>Zadovoljstvo korisnika Zbo stalnim programom dijalize</vt:lpstr>
      <vt:lpstr>Struktura učesnika u istraživačkoj anketi N= 47 starost  od 28-80 godine</vt:lpstr>
      <vt:lpstr>Organizacija mesta za vršenje dijalize</vt:lpstr>
      <vt:lpstr>Koju vrstu transporta koristite, kako bi stigli na dijalizu?</vt:lpstr>
      <vt:lpstr>Vreme koje provedete u prevozu  „do“ i „od“ mesta za dijalizu</vt:lpstr>
      <vt:lpstr>Organizacija prostora i pružanja usluge dijalize</vt:lpstr>
      <vt:lpstr>Ocenite:</vt:lpstr>
      <vt:lpstr>Ocenite zadovoljstvo:</vt:lpstr>
      <vt:lpstr>Ocenite usluge sestara...</vt:lpstr>
      <vt:lpstr>Ocenite usluge lekara:</vt:lpstr>
      <vt:lpstr>Zadovoljstvo organizacijom  i politikom pružanja usluge dijalize</vt:lpstr>
      <vt:lpstr>pitanja, vezana za proces dijalize, kao i medikamentnu terapiju</vt:lpstr>
      <vt:lpstr>Pravovremenost i kvalitet informacija o:</vt:lpstr>
      <vt:lpstr>Uzimajući u obzir sve navedeno, ocenite vaše zadovoljstvo uslugama dijalize koja vam se pruža na ovom mestu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Ispitivanje kvaliteta usluge lečenja „hroničnim programom dijalize“</dc:title>
  <dc:creator>Korisnik</dc:creator>
  <cp:lastModifiedBy>Korisnik</cp:lastModifiedBy>
  <cp:revision>81</cp:revision>
  <dcterms:created xsi:type="dcterms:W3CDTF">2021-04-23T05:45:39Z</dcterms:created>
  <dcterms:modified xsi:type="dcterms:W3CDTF">2022-06-27T07:45:24Z</dcterms:modified>
</cp:coreProperties>
</file>