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19000382275614"/>
          <c:y val="2.0428013999508717E-2"/>
          <c:w val="0.66059713314089019"/>
          <c:h val="0.815645790645715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nijednom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 1- 10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4961250576984246E-2"/>
                  <c:y val="7.58754805696038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432</c:v>
                </c:pt>
                <c:pt idx="1">
                  <c:v>178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od 11 do 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4961429071723828"/>
                  <c:y val="0.142996097996561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796324329975392"/>
                  <c:y val="-0.172178975138716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više od 20 puta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336039908567853E-2"/>
                  <c:y val="-0.195525276852440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883611318939504E-2"/>
                  <c:y val="-0.172178975138716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18872748601226"/>
                      <c:h val="0.11446190795812464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30</c:v>
                </c:pt>
                <c:pt idx="1">
                  <c:v>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008832"/>
        <c:axId val="1102000672"/>
      </c:barChart>
      <c:catAx>
        <c:axId val="110200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0672"/>
        <c:crosses val="autoZero"/>
        <c:auto val="1"/>
        <c:lblAlgn val="ctr"/>
        <c:lblOffset val="100"/>
        <c:noMultiLvlLbl val="0"/>
      </c:catAx>
      <c:valAx>
        <c:axId val="110200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900312115901636E-2"/>
          <c:y val="0.92607885305318383"/>
          <c:w val="0.96216277435087716"/>
          <c:h val="7.392114694681616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7195767195767195E-2"/>
                  <c:y val="3.8674033149171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164021164021163E-2"/>
                  <c:y val="3.8674033149171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164021164021163E-2"/>
                  <c:y val="-4.6961325966850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227513227513227E-3"/>
                  <c:y val="-7.73480662983425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9060773480662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</c:v>
                </c:pt>
                <c:pt idx="1">
                  <c:v>17</c:v>
                </c:pt>
                <c:pt idx="2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 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45</c:v>
                </c:pt>
                <c:pt idx="1">
                  <c:v>27</c:v>
                </c:pt>
                <c:pt idx="2">
                  <c:v>69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306</c:v>
                </c:pt>
                <c:pt idx="1">
                  <c:v>94</c:v>
                </c:pt>
                <c:pt idx="2">
                  <c:v>169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88</c:v>
                </c:pt>
                <c:pt idx="1">
                  <c:v>238</c:v>
                </c:pt>
                <c:pt idx="2">
                  <c:v>119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15</c:v>
                </c:pt>
                <c:pt idx="1">
                  <c:v>88</c:v>
                </c:pt>
                <c:pt idx="2">
                  <c:v>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07744"/>
        <c:axId val="1102009920"/>
      </c:barChart>
      <c:catAx>
        <c:axId val="110200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9920"/>
        <c:crosses val="autoZero"/>
        <c:auto val="1"/>
        <c:lblAlgn val="ctr"/>
        <c:lblOffset val="100"/>
        <c:noMultiLvlLbl val="0"/>
      </c:catAx>
      <c:valAx>
        <c:axId val="110200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51866433362497"/>
          <c:y val="0.92377756993083049"/>
          <c:w val="0.87765050202058059"/>
          <c:h val="5.964784443381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da, u vreme posete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148</c:v>
                </c:pt>
                <c:pt idx="1">
                  <c:v>128</c:v>
                </c:pt>
                <c:pt idx="2">
                  <c:v>92</c:v>
                </c:pt>
                <c:pt idx="3">
                  <c:v>107</c:v>
                </c:pt>
                <c:pt idx="4">
                  <c:v>94</c:v>
                </c:pt>
                <c:pt idx="5">
                  <c:v>84</c:v>
                </c:pt>
                <c:pt idx="6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u savetovalištu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27</c:v>
                </c:pt>
                <c:pt idx="2">
                  <c:v>13</c:v>
                </c:pt>
                <c:pt idx="3">
                  <c:v>13</c:v>
                </c:pt>
                <c:pt idx="4">
                  <c:v>19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66</c:v>
                </c:pt>
                <c:pt idx="1">
                  <c:v>71</c:v>
                </c:pt>
                <c:pt idx="2">
                  <c:v>96</c:v>
                </c:pt>
                <c:pt idx="3">
                  <c:v>79</c:v>
                </c:pt>
                <c:pt idx="4">
                  <c:v>93</c:v>
                </c:pt>
                <c:pt idx="5">
                  <c:v>101</c:v>
                </c:pt>
                <c:pt idx="6">
                  <c:v>102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bilo potrebno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154</c:v>
                </c:pt>
                <c:pt idx="1">
                  <c:v>155</c:v>
                </c:pt>
                <c:pt idx="2">
                  <c:v>178</c:v>
                </c:pt>
                <c:pt idx="3">
                  <c:v>180</c:v>
                </c:pt>
                <c:pt idx="4">
                  <c:v>170</c:v>
                </c:pt>
                <c:pt idx="5">
                  <c:v>190</c:v>
                </c:pt>
                <c:pt idx="6">
                  <c:v>190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sećam 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60</c:v>
                </c:pt>
                <c:pt idx="1">
                  <c:v>45</c:v>
                </c:pt>
                <c:pt idx="2">
                  <c:v>49</c:v>
                </c:pt>
                <c:pt idx="3">
                  <c:v>36</c:v>
                </c:pt>
                <c:pt idx="4">
                  <c:v>35</c:v>
                </c:pt>
                <c:pt idx="5">
                  <c:v>36</c:v>
                </c:pt>
                <c:pt idx="6">
                  <c:v>39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31</c:v>
                </c:pt>
                <c:pt idx="1">
                  <c:v>61</c:v>
                </c:pt>
                <c:pt idx="2">
                  <c:v>59</c:v>
                </c:pt>
                <c:pt idx="3">
                  <c:v>72</c:v>
                </c:pt>
                <c:pt idx="4">
                  <c:v>76</c:v>
                </c:pt>
                <c:pt idx="5">
                  <c:v>65</c:v>
                </c:pt>
                <c:pt idx="6">
                  <c:v>70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0464"/>
        <c:axId val="1101999584"/>
      </c:barChart>
      <c:catAx>
        <c:axId val="110201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1999584"/>
        <c:crosses val="autoZero"/>
        <c:auto val="1"/>
        <c:lblAlgn val="ctr"/>
        <c:lblOffset val="100"/>
        <c:noMultiLvlLbl val="0"/>
      </c:catAx>
      <c:valAx>
        <c:axId val="110199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27217431154434E-2"/>
          <c:y val="0.93237127528176622"/>
          <c:w val="0.90349466733325001"/>
          <c:h val="5.2922842365292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</c:v>
                </c:pt>
                <c:pt idx="1">
                  <c:v>102</c:v>
                </c:pt>
                <c:pt idx="2">
                  <c:v>84</c:v>
                </c:pt>
                <c:pt idx="3">
                  <c:v>71</c:v>
                </c:pt>
                <c:pt idx="4">
                  <c:v>56</c:v>
                </c:pt>
                <c:pt idx="5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248</c:v>
                </c:pt>
                <c:pt idx="1">
                  <c:v>205</c:v>
                </c:pt>
                <c:pt idx="2">
                  <c:v>209</c:v>
                </c:pt>
                <c:pt idx="3">
                  <c:v>237</c:v>
                </c:pt>
                <c:pt idx="4">
                  <c:v>257</c:v>
                </c:pt>
                <c:pt idx="5">
                  <c:v>285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85</c:v>
                </c:pt>
                <c:pt idx="1">
                  <c:v>100</c:v>
                </c:pt>
                <c:pt idx="2">
                  <c:v>106</c:v>
                </c:pt>
                <c:pt idx="3">
                  <c:v>88</c:v>
                </c:pt>
                <c:pt idx="4">
                  <c:v>84</c:v>
                </c:pt>
                <c:pt idx="5">
                  <c:v>83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75</c:v>
                </c:pt>
                <c:pt idx="1">
                  <c:v>64</c:v>
                </c:pt>
                <c:pt idx="2">
                  <c:v>76</c:v>
                </c:pt>
                <c:pt idx="3">
                  <c:v>78</c:v>
                </c:pt>
                <c:pt idx="4">
                  <c:v>76</c:v>
                </c:pt>
                <c:pt idx="5">
                  <c:v>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2640"/>
        <c:axId val="1102013184"/>
      </c:barChart>
      <c:catAx>
        <c:axId val="110201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3184"/>
        <c:crosses val="autoZero"/>
        <c:auto val="1"/>
        <c:lblAlgn val="ctr"/>
        <c:lblOffset val="100"/>
        <c:noMultiLvlLbl val="0"/>
      </c:catAx>
      <c:valAx>
        <c:axId val="110201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1900429486296E-2"/>
          <c:y val="0.92966979825987939"/>
          <c:w val="0.86783216057723978"/>
          <c:h val="5.6179255715951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7.1656053201516285E-3"/>
                  <c:y val="-2.12264150943397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85351067172095E-3"/>
                  <c:y val="-1.8867924528301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713377667931118E-3"/>
                  <c:y val="-1.41509433962264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31210640303257E-2"/>
                  <c:y val="-2.1226415094339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77070213434419E-3"/>
                  <c:y val="-2.1226415094339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136943086944653E-2"/>
                  <c:y val="-3.3018775070569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47612146660194E-2"/>
                      <c:h val="4.922169811320753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9.5541404268689265E-3"/>
                  <c:y val="-3.3018867924528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26</c:v>
                </c:pt>
                <c:pt idx="5">
                  <c:v>12</c:v>
                </c:pt>
                <c:pt idx="6">
                  <c:v>5</c:v>
                </c:pt>
                <c:pt idx="7">
                  <c:v>8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26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14</c:v>
                </c:pt>
                <c:pt idx="1">
                  <c:v>21</c:v>
                </c:pt>
                <c:pt idx="2">
                  <c:v>10</c:v>
                </c:pt>
                <c:pt idx="3">
                  <c:v>14</c:v>
                </c:pt>
                <c:pt idx="4">
                  <c:v>36</c:v>
                </c:pt>
                <c:pt idx="5">
                  <c:v>36</c:v>
                </c:pt>
                <c:pt idx="6">
                  <c:v>25</c:v>
                </c:pt>
                <c:pt idx="7">
                  <c:v>16</c:v>
                </c:pt>
                <c:pt idx="8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vrlodobro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45</c:v>
                </c:pt>
                <c:pt idx="1">
                  <c:v>48</c:v>
                </c:pt>
                <c:pt idx="2">
                  <c:v>52</c:v>
                </c:pt>
                <c:pt idx="3">
                  <c:v>68</c:v>
                </c:pt>
                <c:pt idx="4">
                  <c:v>64</c:v>
                </c:pt>
                <c:pt idx="5">
                  <c:v>69</c:v>
                </c:pt>
                <c:pt idx="6">
                  <c:v>81</c:v>
                </c:pt>
                <c:pt idx="7">
                  <c:v>80</c:v>
                </c:pt>
                <c:pt idx="8">
                  <c:v>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409</c:v>
                </c:pt>
                <c:pt idx="1">
                  <c:v>398</c:v>
                </c:pt>
                <c:pt idx="2">
                  <c:v>404</c:v>
                </c:pt>
                <c:pt idx="3">
                  <c:v>383</c:v>
                </c:pt>
                <c:pt idx="4">
                  <c:v>306</c:v>
                </c:pt>
                <c:pt idx="5">
                  <c:v>337</c:v>
                </c:pt>
                <c:pt idx="6">
                  <c:v>347</c:v>
                </c:pt>
                <c:pt idx="7">
                  <c:v>355</c:v>
                </c:pt>
                <c:pt idx="8">
                  <c:v>358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15</c:v>
                </c:pt>
                <c:pt idx="1">
                  <c:v>17</c:v>
                </c:pt>
                <c:pt idx="2">
                  <c:v>18</c:v>
                </c:pt>
                <c:pt idx="3">
                  <c:v>17</c:v>
                </c:pt>
                <c:pt idx="4">
                  <c:v>32</c:v>
                </c:pt>
                <c:pt idx="5">
                  <c:v>24</c:v>
                </c:pt>
                <c:pt idx="6">
                  <c:v>20</c:v>
                </c:pt>
                <c:pt idx="7">
                  <c:v>22</c:v>
                </c:pt>
                <c:pt idx="8">
                  <c:v>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3728"/>
        <c:axId val="1102014272"/>
      </c:barChart>
      <c:catAx>
        <c:axId val="11020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4272"/>
        <c:crosses val="autoZero"/>
        <c:auto val="1"/>
        <c:lblAlgn val="ctr"/>
        <c:lblOffset val="100"/>
        <c:noMultiLvlLbl val="0"/>
      </c:catAx>
      <c:valAx>
        <c:axId val="110201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678212006255267"/>
          <c:w val="0.99889450320021389"/>
          <c:h val="5.6588251139195044E-2"/>
        </c:manualLayout>
      </c:layout>
      <c:overlay val="0"/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</c:v>
                </c:pt>
                <c:pt idx="1">
                  <c:v>19</c:v>
                </c:pt>
                <c:pt idx="2">
                  <c:v>16</c:v>
                </c:pt>
                <c:pt idx="3">
                  <c:v>7</c:v>
                </c:pt>
                <c:pt idx="4">
                  <c:v>19</c:v>
                </c:pt>
                <c:pt idx="5">
                  <c:v>16</c:v>
                </c:pt>
                <c:pt idx="6">
                  <c:v>12</c:v>
                </c:pt>
                <c:pt idx="7">
                  <c:v>20</c:v>
                </c:pt>
                <c:pt idx="8">
                  <c:v>22</c:v>
                </c:pt>
                <c:pt idx="9">
                  <c:v>16</c:v>
                </c:pt>
                <c:pt idx="10">
                  <c:v>4</c:v>
                </c:pt>
                <c:pt idx="11">
                  <c:v>56</c:v>
                </c:pt>
                <c:pt idx="12">
                  <c:v>12</c:v>
                </c:pt>
                <c:pt idx="1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</c:v>
                </c:pt>
                <c:pt idx="1">
                  <c:v>17</c:v>
                </c:pt>
                <c:pt idx="2">
                  <c:v>9</c:v>
                </c:pt>
                <c:pt idx="3">
                  <c:v>9</c:v>
                </c:pt>
                <c:pt idx="4">
                  <c:v>12</c:v>
                </c:pt>
                <c:pt idx="5">
                  <c:v>17</c:v>
                </c:pt>
                <c:pt idx="6">
                  <c:v>10</c:v>
                </c:pt>
                <c:pt idx="7">
                  <c:v>37</c:v>
                </c:pt>
                <c:pt idx="8">
                  <c:v>9</c:v>
                </c:pt>
                <c:pt idx="9">
                  <c:v>24</c:v>
                </c:pt>
                <c:pt idx="10">
                  <c:v>12</c:v>
                </c:pt>
                <c:pt idx="11">
                  <c:v>28</c:v>
                </c:pt>
                <c:pt idx="12">
                  <c:v>6</c:v>
                </c:pt>
                <c:pt idx="1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11</c:v>
                </c:pt>
                <c:pt idx="1">
                  <c:v>26</c:v>
                </c:pt>
                <c:pt idx="2">
                  <c:v>16</c:v>
                </c:pt>
                <c:pt idx="3">
                  <c:v>26</c:v>
                </c:pt>
                <c:pt idx="4">
                  <c:v>47</c:v>
                </c:pt>
                <c:pt idx="5">
                  <c:v>40</c:v>
                </c:pt>
                <c:pt idx="6">
                  <c:v>22</c:v>
                </c:pt>
                <c:pt idx="7">
                  <c:v>74</c:v>
                </c:pt>
                <c:pt idx="8">
                  <c:v>29</c:v>
                </c:pt>
                <c:pt idx="9">
                  <c:v>27</c:v>
                </c:pt>
                <c:pt idx="10">
                  <c:v>23</c:v>
                </c:pt>
                <c:pt idx="11">
                  <c:v>47</c:v>
                </c:pt>
                <c:pt idx="12">
                  <c:v>19</c:v>
                </c:pt>
                <c:pt idx="1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 dobro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71</c:v>
                </c:pt>
                <c:pt idx="1">
                  <c:v>47</c:v>
                </c:pt>
                <c:pt idx="2">
                  <c:v>46</c:v>
                </c:pt>
                <c:pt idx="3">
                  <c:v>64</c:v>
                </c:pt>
                <c:pt idx="4">
                  <c:v>82</c:v>
                </c:pt>
                <c:pt idx="5">
                  <c:v>76</c:v>
                </c:pt>
                <c:pt idx="6">
                  <c:v>56</c:v>
                </c:pt>
                <c:pt idx="7">
                  <c:v>72</c:v>
                </c:pt>
                <c:pt idx="8">
                  <c:v>49</c:v>
                </c:pt>
                <c:pt idx="9">
                  <c:v>93</c:v>
                </c:pt>
                <c:pt idx="10">
                  <c:v>79</c:v>
                </c:pt>
                <c:pt idx="11">
                  <c:v>88</c:v>
                </c:pt>
                <c:pt idx="12">
                  <c:v>40</c:v>
                </c:pt>
                <c:pt idx="13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356</c:v>
                </c:pt>
                <c:pt idx="1">
                  <c:v>291</c:v>
                </c:pt>
                <c:pt idx="2">
                  <c:v>286</c:v>
                </c:pt>
                <c:pt idx="3">
                  <c:v>343</c:v>
                </c:pt>
                <c:pt idx="4">
                  <c:v>289</c:v>
                </c:pt>
                <c:pt idx="5">
                  <c:v>277</c:v>
                </c:pt>
                <c:pt idx="6">
                  <c:v>316</c:v>
                </c:pt>
                <c:pt idx="7">
                  <c:v>211</c:v>
                </c:pt>
                <c:pt idx="8">
                  <c:v>181</c:v>
                </c:pt>
                <c:pt idx="9">
                  <c:v>216</c:v>
                </c:pt>
                <c:pt idx="10">
                  <c:v>320</c:v>
                </c:pt>
                <c:pt idx="11">
                  <c:v>211</c:v>
                </c:pt>
                <c:pt idx="12">
                  <c:v>182</c:v>
                </c:pt>
                <c:pt idx="13">
                  <c:v>251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17</c:v>
                </c:pt>
                <c:pt idx="1">
                  <c:v>59</c:v>
                </c:pt>
                <c:pt idx="2">
                  <c:v>81</c:v>
                </c:pt>
                <c:pt idx="3">
                  <c:v>16</c:v>
                </c:pt>
                <c:pt idx="4">
                  <c:v>12</c:v>
                </c:pt>
                <c:pt idx="5">
                  <c:v>41</c:v>
                </c:pt>
                <c:pt idx="6">
                  <c:v>49</c:v>
                </c:pt>
                <c:pt idx="7">
                  <c:v>48</c:v>
                </c:pt>
                <c:pt idx="8">
                  <c:v>170</c:v>
                </c:pt>
                <c:pt idx="9">
                  <c:v>82</c:v>
                </c:pt>
                <c:pt idx="10">
                  <c:v>27</c:v>
                </c:pt>
                <c:pt idx="11">
                  <c:v>37</c:v>
                </c:pt>
                <c:pt idx="12">
                  <c:v>204</c:v>
                </c:pt>
                <c:pt idx="13">
                  <c:v>143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19</c:v>
                </c:pt>
                <c:pt idx="1">
                  <c:v>28</c:v>
                </c:pt>
                <c:pt idx="2">
                  <c:v>33</c:v>
                </c:pt>
                <c:pt idx="3">
                  <c:v>22</c:v>
                </c:pt>
                <c:pt idx="4">
                  <c:v>26</c:v>
                </c:pt>
                <c:pt idx="5">
                  <c:v>20</c:v>
                </c:pt>
                <c:pt idx="6">
                  <c:v>22</c:v>
                </c:pt>
                <c:pt idx="7">
                  <c:v>25</c:v>
                </c:pt>
                <c:pt idx="8">
                  <c:v>27</c:v>
                </c:pt>
                <c:pt idx="9">
                  <c:v>29</c:v>
                </c:pt>
                <c:pt idx="10">
                  <c:v>22</c:v>
                </c:pt>
                <c:pt idx="11">
                  <c:v>20</c:v>
                </c:pt>
                <c:pt idx="12">
                  <c:v>24</c:v>
                </c:pt>
                <c:pt idx="13">
                  <c:v>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00128"/>
        <c:axId val="879776736"/>
      </c:barChart>
      <c:catAx>
        <c:axId val="110200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9776736"/>
        <c:crosses val="autoZero"/>
        <c:auto val="1"/>
        <c:lblAlgn val="ctr"/>
        <c:lblOffset val="100"/>
        <c:noMultiLvlLbl val="0"/>
      </c:catAx>
      <c:valAx>
        <c:axId val="87977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098944284531627"/>
          <c:w val="0.9987978181428655"/>
          <c:h val="4.7137205614505934E-2"/>
        </c:manualLayout>
      </c:layout>
      <c:overlay val="0"/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63</c:v>
                </c:pt>
                <c:pt idx="2">
                  <c:v>81</c:v>
                </c:pt>
                <c:pt idx="3">
                  <c:v>49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259</c:v>
                </c:pt>
                <c:pt idx="1">
                  <c:v>238</c:v>
                </c:pt>
                <c:pt idx="2">
                  <c:v>220</c:v>
                </c:pt>
                <c:pt idx="3">
                  <c:v>250</c:v>
                </c:pt>
                <c:pt idx="4">
                  <c:v>231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98</c:v>
                </c:pt>
                <c:pt idx="1">
                  <c:v>90</c:v>
                </c:pt>
                <c:pt idx="2">
                  <c:v>93</c:v>
                </c:pt>
                <c:pt idx="3">
                  <c:v>89</c:v>
                </c:pt>
                <c:pt idx="4">
                  <c:v>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87</c:v>
                </c:pt>
                <c:pt idx="1">
                  <c:v>96</c:v>
                </c:pt>
                <c:pt idx="2">
                  <c:v>93</c:v>
                </c:pt>
                <c:pt idx="3">
                  <c:v>99</c:v>
                </c:pt>
                <c:pt idx="4">
                  <c:v>88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2327808"/>
        <c:axId val="1172331072"/>
      </c:barChart>
      <c:catAx>
        <c:axId val="11723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2331072"/>
        <c:crosses val="autoZero"/>
        <c:auto val="1"/>
        <c:lblAlgn val="ctr"/>
        <c:lblOffset val="100"/>
        <c:noMultiLvlLbl val="0"/>
      </c:catAx>
      <c:valAx>
        <c:axId val="117233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2327808"/>
        <c:crosses val="autoZero"/>
        <c:crossBetween val="between"/>
      </c:valAx>
      <c:spPr>
        <a:solidFill>
          <a:schemeClr val="accent1">
            <a:alpha val="39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96837789758389"/>
          <c:w val="0.96268870576813659"/>
          <c:h val="8.6031622102416161E-2"/>
        </c:manualLayout>
      </c:layout>
      <c:overlay val="0"/>
      <c:spPr>
        <a:solidFill>
          <a:schemeClr val="accent1">
            <a:alpha val="54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0737049860280968E-2"/>
                  <c:y val="0.118421052631578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053774231545328E-2"/>
                  <c:y val="-6.5789473684210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843611487037015E-2"/>
                  <c:y val="-5.26315789473684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737049860280969"/>
                  <c:y val="6.8421052631578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790824091826298E-2"/>
                  <c:y val="-4.4736842105263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95412045913149E-2"/>
                  <c:y val="-6.5789473684210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veoma loše</c:v>
                </c:pt>
                <c:pt idx="1">
                  <c:v>loše</c:v>
                </c:pt>
                <c:pt idx="2">
                  <c:v>dobro</c:v>
                </c:pt>
                <c:pt idx="3">
                  <c:v>veoma dobro</c:v>
                </c:pt>
                <c:pt idx="4">
                  <c:v>odlično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15</c:v>
                </c:pt>
                <c:pt idx="2">
                  <c:v>80</c:v>
                </c:pt>
                <c:pt idx="3">
                  <c:v>155</c:v>
                </c:pt>
                <c:pt idx="4">
                  <c:v>221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857142857142847"/>
                  <c:y val="9.0395500332643874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345241844769404"/>
                      <c:h val="0.124680396076426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571428571428573"/>
                  <c:y val="0.1129943754158049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24857142857142858"/>
                  <c:y val="3.092783756212657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9.7142857142857142E-2"/>
                  <c:y val="-9.278351268637979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-8.0000000000000057E-2"/>
                  <c:y val="-0.1515464040544203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veoma zadovolni</c:v>
                </c:pt>
                <c:pt idx="1">
                  <c:v>zadovoljni</c:v>
                </c:pt>
                <c:pt idx="2">
                  <c:v>nezadovoljni</c:v>
                </c:pt>
                <c:pt idx="3">
                  <c:v>veoma nezadovoljni</c:v>
                </c:pt>
                <c:pt idx="4">
                  <c:v>ni-ni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307</c:v>
                </c:pt>
                <c:pt idx="1">
                  <c:v>115</c:v>
                </c:pt>
                <c:pt idx="2">
                  <c:v>9</c:v>
                </c:pt>
                <c:pt idx="3">
                  <c:v>2</c:v>
                </c:pt>
                <c:pt idx="4">
                  <c:v>42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9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9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1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8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2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8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2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2400" dirty="0" smtClean="0"/>
              <a:t>Zadovoljstvo korisnika izabranim lekarima </a:t>
            </a:r>
            <a:br>
              <a:rPr lang="sr-Latn-RS" sz="2400" dirty="0" smtClean="0"/>
            </a:br>
            <a:r>
              <a:rPr lang="sr-Latn-RS" sz="2400" dirty="0" smtClean="0"/>
              <a:t>ZBO</a:t>
            </a:r>
            <a:endParaRPr lang="sr-Latn-R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2021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48043"/>
              </p:ext>
            </p:extLst>
          </p:nvPr>
        </p:nvGraphicFramePr>
        <p:xfrm>
          <a:off x="736979" y="1454727"/>
          <a:ext cx="10772127" cy="48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6" y="685800"/>
            <a:ext cx="10931857" cy="838200"/>
          </a:xfrm>
          <a:solidFill>
            <a:schemeClr val="accent1">
              <a:alpha val="2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 smtClean="0"/>
              <a:t>Da li se u proteklih godinu dana desilo da ste izbegli, odložili odlazak izabranom lekaru: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615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3066" y="596731"/>
            <a:ext cx="4443984" cy="823912"/>
          </a:xfrm>
        </p:spPr>
        <p:txBody>
          <a:bodyPr/>
          <a:lstStyle/>
          <a:p>
            <a:pPr algn="ctr"/>
            <a:r>
              <a:rPr lang="sr-Latn-RS" sz="2400" b="1" dirty="0" smtClean="0"/>
              <a:t>Ocenite vaše opšte zdravstveno stanje</a:t>
            </a:r>
            <a:endParaRPr lang="sr-Latn-RS" sz="2400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7329577"/>
              </p:ext>
            </p:extLst>
          </p:nvPr>
        </p:nvGraphicFramePr>
        <p:xfrm>
          <a:off x="1032933" y="1574800"/>
          <a:ext cx="4731281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076118" y="878995"/>
            <a:ext cx="4443984" cy="980376"/>
          </a:xfrm>
        </p:spPr>
        <p:txBody>
          <a:bodyPr/>
          <a:lstStyle/>
          <a:p>
            <a:pPr algn="ctr"/>
            <a:r>
              <a:rPr lang="sr-Latn-RS" sz="2400" b="1" dirty="0" smtClean="0"/>
              <a:t>Ocenite vaše zadovoljstvo lečenjem u ovoj </a:t>
            </a:r>
          </a:p>
          <a:p>
            <a:pPr algn="ctr"/>
            <a:r>
              <a:rPr lang="sr-Latn-RS" sz="2400" b="1" dirty="0" smtClean="0"/>
              <a:t>službi</a:t>
            </a:r>
            <a:endParaRPr lang="sr-Latn-RS" sz="2400" b="1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45402076"/>
              </p:ext>
            </p:extLst>
          </p:nvPr>
        </p:nvGraphicFramePr>
        <p:xfrm>
          <a:off x="7320493" y="1862667"/>
          <a:ext cx="44450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3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952" y="2967335"/>
            <a:ext cx="1760097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sr-Latn-R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hvala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1733" y="5825067"/>
            <a:ext cx="307007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Davorka Bosnić</a:t>
            </a:r>
          </a:p>
          <a:p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Dipl. Psiholog ZZJZ Sombor 2022.</a:t>
            </a:r>
            <a:endParaRPr lang="sr-Latn-RS" sz="2400" dirty="0">
              <a:solidFill>
                <a:schemeClr val="accent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8533" y="922867"/>
            <a:ext cx="7416799" cy="753533"/>
          </a:xfrm>
          <a:solidFill>
            <a:schemeClr val="accent1">
              <a:alpha val="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sr-Latn-RS" sz="2000" dirty="0" smtClean="0"/>
              <a:t>Zdravstvene ustanove i službe ZBO</a:t>
            </a:r>
            <a:endParaRPr lang="sr-Latn-R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3408250"/>
              </p:ext>
            </p:extLst>
          </p:nvPr>
        </p:nvGraphicFramePr>
        <p:xfrm>
          <a:off x="751637" y="2320120"/>
          <a:ext cx="5554133" cy="3979589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48294"/>
                <a:gridCol w="2734567"/>
                <a:gridCol w="1596694"/>
                <a:gridCol w="1174578"/>
              </a:tblGrid>
              <a:tr h="7058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Latn-R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naziv zdravstvene </a:t>
                      </a:r>
                      <a:r>
                        <a:rPr lang="sr-Latn-R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ustanove </a:t>
                      </a:r>
                    </a:p>
                    <a:p>
                      <a:pPr algn="ctr" fontAlgn="ctr"/>
                      <a:r>
                        <a:rPr lang="sr-Latn-R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ZBO</a:t>
                      </a:r>
                      <a:endParaRPr lang="sr-Latn-R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Frequency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Percent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Apatin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189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Kula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92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18,9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Odžaci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61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12,5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DZ "dr Đ.Lazić" Sombor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145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 smtClean="0">
                          <a:effectLst/>
                        </a:rPr>
                        <a:t>29,8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4505463"/>
              </p:ext>
            </p:extLst>
          </p:nvPr>
        </p:nvGraphicFramePr>
        <p:xfrm>
          <a:off x="6401053" y="2320370"/>
          <a:ext cx="5232399" cy="3903009"/>
        </p:xfrm>
        <a:graphic>
          <a:graphicData uri="http://schemas.openxmlformats.org/drawingml/2006/table">
            <a:tbl>
              <a:tblPr firstRow="1" firstCol="1" bandCol="1">
                <a:tableStyleId>{35758FB7-9AC5-4552-8A53-C91805E547FA}</a:tableStyleId>
              </a:tblPr>
              <a:tblGrid>
                <a:gridCol w="99510"/>
                <a:gridCol w="1796512"/>
                <a:gridCol w="2268601"/>
                <a:gridCol w="1067776"/>
              </a:tblGrid>
              <a:tr h="7906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ZBO </a:t>
                      </a:r>
                    </a:p>
                    <a:p>
                      <a:pPr algn="ctr" fontAlgn="ctr"/>
                      <a:r>
                        <a:rPr lang="sr-Latn-R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primarna zdravstvena zaštita</a:t>
                      </a:r>
                      <a:endParaRPr lang="sr-Latn-RS" sz="1800" b="1" i="0" u="none" strike="noStrike" dirty="0">
                        <a:solidFill>
                          <a:schemeClr val="tx1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704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strike="noStrike" dirty="0">
                          <a:effectLst/>
                        </a:rPr>
                        <a:t> </a:t>
                      </a:r>
                      <a:r>
                        <a:rPr lang="sr-Latn-RS" sz="2000" u="none" strike="noStrike" dirty="0" smtClean="0">
                          <a:effectLst/>
                        </a:rPr>
                        <a:t>služba</a:t>
                      </a:r>
                    </a:p>
                    <a:p>
                      <a:pPr algn="l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Frequency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Percent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5006">
                <a:tc rowSpan="5">
                  <a:txBody>
                    <a:bodyPr/>
                    <a:lstStyle/>
                    <a:p>
                      <a:pPr algn="l" fontAlgn="t"/>
                      <a:r>
                        <a:rPr lang="sr-Latn-RS" sz="900" u="none" strike="noStrike">
                          <a:effectLst/>
                        </a:rPr>
                        <a:t> </a:t>
                      </a:r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96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pedijatrija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66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Zdravstvena zaštita školske dece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47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68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3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66257"/>
            <a:ext cx="11327642" cy="804333"/>
          </a:xfrm>
          <a:solidFill>
            <a:schemeClr val="accent2">
              <a:lumMod val="60000"/>
              <a:lumOff val="40000"/>
              <a:alpha val="5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r-Latn-RS" sz="2400" b="1" dirty="0" smtClean="0"/>
              <a:t>Struktura ispitanika u ovom istraživanju     N = 487</a:t>
            </a:r>
            <a:br>
              <a:rPr lang="sr-Latn-RS" sz="2400" b="1" dirty="0" smtClean="0"/>
            </a:br>
            <a:r>
              <a:rPr lang="sr-Latn-RS" sz="2400" b="1" dirty="0"/>
              <a:t> </a:t>
            </a:r>
            <a:r>
              <a:rPr lang="sr-Latn-RS" sz="2400" b="1" dirty="0" smtClean="0"/>
              <a:t>                                                                      starosti od 1 do 91 godine</a:t>
            </a:r>
            <a:endParaRPr lang="sr-Latn-R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5258"/>
              </p:ext>
            </p:extLst>
          </p:nvPr>
        </p:nvGraphicFramePr>
        <p:xfrm>
          <a:off x="406651" y="1054596"/>
          <a:ext cx="11362268" cy="5441739"/>
        </p:xfrm>
        <a:graphic>
          <a:graphicData uri="http://schemas.openxmlformats.org/drawingml/2006/table">
            <a:tbl>
              <a:tblPr/>
              <a:tblGrid>
                <a:gridCol w="1036861"/>
                <a:gridCol w="1641698"/>
                <a:gridCol w="1036861"/>
                <a:gridCol w="1944114"/>
                <a:gridCol w="1296958"/>
                <a:gridCol w="1075094"/>
                <a:gridCol w="1454539"/>
                <a:gridCol w="1114143"/>
                <a:gridCol w="762000"/>
              </a:tblGrid>
              <a:tr h="138853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završena škola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materijalno stanje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muški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nepotpuna OŠ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veoma loše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OŠ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loše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srednja škola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osrednje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viša i visoka škola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veoma dobro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7683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291" y="590013"/>
            <a:ext cx="3454400" cy="1193800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000" dirty="0" smtClean="0"/>
              <a:t>Proj poseta izabranom lekaru u poslednjih godinu dana</a:t>
            </a:r>
            <a:endParaRPr lang="sr-Latn-R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343808"/>
              </p:ext>
            </p:extLst>
          </p:nvPr>
        </p:nvGraphicFramePr>
        <p:xfrm>
          <a:off x="518616" y="1876567"/>
          <a:ext cx="11204812" cy="43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32230" y="566041"/>
            <a:ext cx="54864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sr-Latn-RS" dirty="0" smtClean="0"/>
              <a:t>71% ispitanih korisnika telefonom zakazuje pregled, i</a:t>
            </a:r>
          </a:p>
          <a:p>
            <a:r>
              <a:rPr lang="sr-Latn-RS" dirty="0" smtClean="0"/>
              <a:t>54,8% je bilo primljeno istog dana, dok je 33,1% primljen do pet dana</a:t>
            </a:r>
          </a:p>
          <a:p>
            <a:r>
              <a:rPr lang="sr-Latn-RS" dirty="0" smtClean="0"/>
              <a:t>Bez zakazivanja je došlo svega 4,1%</a:t>
            </a:r>
            <a:endParaRPr lang="sr-Latn-RS" dirty="0"/>
          </a:p>
        </p:txBody>
      </p:sp>
      <p:sp>
        <p:nvSpPr>
          <p:cNvPr id="2" name="TextBox 1"/>
          <p:cNvSpPr txBox="1"/>
          <p:nvPr/>
        </p:nvSpPr>
        <p:spPr>
          <a:xfrm>
            <a:off x="11081982" y="450376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30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42094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89" y="655472"/>
            <a:ext cx="4775063" cy="7874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 smtClean="0"/>
              <a:t>Ocene kvaliteta usluga</a:t>
            </a:r>
            <a:endParaRPr lang="sr-Latn-R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78494"/>
              </p:ext>
            </p:extLst>
          </p:nvPr>
        </p:nvGraphicFramePr>
        <p:xfrm>
          <a:off x="1371600" y="1270000"/>
          <a:ext cx="96012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6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58906"/>
            <a:ext cx="3939988" cy="550333"/>
          </a:xfrm>
          <a:solidFill>
            <a:schemeClr val="accent1">
              <a:alpha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000" dirty="0" smtClean="0"/>
              <a:t>Od izabranog lekara dobijate savete o:</a:t>
            </a:r>
            <a:endParaRPr lang="sr-Latn-R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80975"/>
              </p:ext>
            </p:extLst>
          </p:nvPr>
        </p:nvGraphicFramePr>
        <p:xfrm>
          <a:off x="1330657" y="1017769"/>
          <a:ext cx="9601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924" y="668740"/>
            <a:ext cx="2814472" cy="368490"/>
          </a:xfrm>
          <a:solidFill>
            <a:srgbClr val="FF0000">
              <a:alpha val="3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r-Latn-RS" sz="2400" dirty="0" smtClean="0"/>
              <a:t>Skrining...</a:t>
            </a:r>
            <a:endParaRPr lang="sr-Latn-R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20491"/>
              </p:ext>
            </p:extLst>
          </p:nvPr>
        </p:nvGraphicFramePr>
        <p:xfrm>
          <a:off x="1232342" y="879016"/>
          <a:ext cx="10024534" cy="53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436"/>
            <a:ext cx="6762466" cy="651933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 smtClean="0"/>
              <a:t>Ocene kvaliteta pruženih usluga med.sestara i lekara</a:t>
            </a:r>
            <a:endParaRPr lang="sr-Latn-R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50470"/>
              </p:ext>
            </p:extLst>
          </p:nvPr>
        </p:nvGraphicFramePr>
        <p:xfrm>
          <a:off x="889379" y="1027625"/>
          <a:ext cx="10634133" cy="534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8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414867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l"/>
            <a:r>
              <a:rPr lang="sr-Latn-RS" sz="2400" dirty="0" smtClean="0"/>
              <a:t>Ocena organizacije sluzbi</a:t>
            </a:r>
            <a:endParaRPr lang="sr-Latn-R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103317"/>
              </p:ext>
            </p:extLst>
          </p:nvPr>
        </p:nvGraphicFramePr>
        <p:xfrm>
          <a:off x="0" y="440267"/>
          <a:ext cx="12191999" cy="641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8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</TotalTime>
  <Words>282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Calibri</vt:lpstr>
      <vt:lpstr>Freestyle Script</vt:lpstr>
      <vt:lpstr>Garamond</vt:lpstr>
      <vt:lpstr>Times New Roman</vt:lpstr>
      <vt:lpstr>Organic</vt:lpstr>
      <vt:lpstr>Zadovoljstvo korisnika izabranim lekarima  ZBO</vt:lpstr>
      <vt:lpstr>Zdravstvene ustanove i službe ZBO</vt:lpstr>
      <vt:lpstr>Struktura ispitanika u ovom istraživanju     N = 487                                                                        starosti od 1 do 91 godine</vt:lpstr>
      <vt:lpstr>Proj poseta izabranom lekaru u poslednjih godinu dana</vt:lpstr>
      <vt:lpstr>Ocene kvaliteta usluga</vt:lpstr>
      <vt:lpstr>Od izabranog lekara dobijate savete o:</vt:lpstr>
      <vt:lpstr>Skrining...</vt:lpstr>
      <vt:lpstr>Ocene kvaliteta pruženih usluga med.sestara i lekara</vt:lpstr>
      <vt:lpstr>Ocena organizacije sluzbi</vt:lpstr>
      <vt:lpstr>Da li se u proteklih godinu dana desilo da ste izbegli, odložili odlazak izabranom lekaru: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izabranim lekarima  ZBO</dc:title>
  <dc:creator>Korisnik</dc:creator>
  <cp:lastModifiedBy>Korisnik</cp:lastModifiedBy>
  <cp:revision>57</cp:revision>
  <dcterms:created xsi:type="dcterms:W3CDTF">2021-05-24T05:45:54Z</dcterms:created>
  <dcterms:modified xsi:type="dcterms:W3CDTF">2022-06-27T08:00:39Z</dcterms:modified>
</cp:coreProperties>
</file>