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risnik" initials="K" lastIdx="2" clrIdx="0">
    <p:extLst>
      <p:ext uri="{19B8F6BF-5375-455C-9EA6-DF929625EA0E}">
        <p15:presenceInfo xmlns:p15="http://schemas.microsoft.com/office/powerpoint/2012/main" userId="Korisn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7623894566720307E-2"/>
                  <c:y val="-3.5522180185628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559981564222138E-2"/>
                  <c:y val="-3.88211936663406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7295042487896116E-2"/>
                  <c:y val="-3.969191259058915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2080103973636572E-2"/>
                  <c:y val="-2.29335282272826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0705894865912575E-2"/>
                  <c:y val="-2.4754584981937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18</c:v>
                </c:pt>
                <c:pt idx="1">
                  <c:v>14</c:v>
                </c:pt>
                <c:pt idx="2">
                  <c:v>14</c:v>
                </c:pt>
                <c:pt idx="4">
                  <c:v>2</c:v>
                </c:pt>
                <c:pt idx="5">
                  <c:v>1</c:v>
                </c:pt>
                <c:pt idx="6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5"/>
              <c:layout>
                <c:manualLayout>
                  <c:x val="-1.0981912703305983E-2"/>
                  <c:y val="-3.335785923968376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8</c:v>
                </c:pt>
                <c:pt idx="1">
                  <c:v>8</c:v>
                </c:pt>
                <c:pt idx="2">
                  <c:v>20</c:v>
                </c:pt>
                <c:pt idx="4">
                  <c:v>1</c:v>
                </c:pt>
                <c:pt idx="5">
                  <c:v>3</c:v>
                </c:pt>
                <c:pt idx="6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61</c:v>
                </c:pt>
                <c:pt idx="1">
                  <c:v>51</c:v>
                </c:pt>
                <c:pt idx="2">
                  <c:v>35</c:v>
                </c:pt>
                <c:pt idx="3">
                  <c:v>7</c:v>
                </c:pt>
                <c:pt idx="4">
                  <c:v>9</c:v>
                </c:pt>
                <c:pt idx="5">
                  <c:v>24</c:v>
                </c:pt>
                <c:pt idx="6">
                  <c:v>27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196</c:v>
                </c:pt>
                <c:pt idx="1">
                  <c:v>187</c:v>
                </c:pt>
                <c:pt idx="2">
                  <c:v>142</c:v>
                </c:pt>
                <c:pt idx="3">
                  <c:v>72</c:v>
                </c:pt>
                <c:pt idx="4">
                  <c:v>74</c:v>
                </c:pt>
                <c:pt idx="5">
                  <c:v>103</c:v>
                </c:pt>
                <c:pt idx="6">
                  <c:v>84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FFC000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253</c:v>
                </c:pt>
                <c:pt idx="1">
                  <c:v>271</c:v>
                </c:pt>
                <c:pt idx="2">
                  <c:v>322</c:v>
                </c:pt>
                <c:pt idx="3">
                  <c:v>456</c:v>
                </c:pt>
                <c:pt idx="4">
                  <c:v>447</c:v>
                </c:pt>
                <c:pt idx="5">
                  <c:v>374</c:v>
                </c:pt>
                <c:pt idx="6">
                  <c:v>206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 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262626262626244E-2"/>
                  <c:y val="-9.870174002673229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26262626262624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1363636363636364E-2"/>
                  <c:y val="-2.69189673375424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8383838383838381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575757575757576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6">
                  <c:v>181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Sheet1!$H$2:$H$8</c:f>
              <c:numCache>
                <c:formatCode>General</c:formatCode>
                <c:ptCount val="7"/>
                <c:pt idx="0">
                  <c:v>5</c:v>
                </c:pt>
                <c:pt idx="1">
                  <c:v>10</c:v>
                </c:pt>
                <c:pt idx="2">
                  <c:v>8</c:v>
                </c:pt>
                <c:pt idx="3">
                  <c:v>6</c:v>
                </c:pt>
                <c:pt idx="4">
                  <c:v>8</c:v>
                </c:pt>
                <c:pt idx="5">
                  <c:v>36</c:v>
                </c:pt>
                <c:pt idx="6">
                  <c:v>27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25507104"/>
        <c:axId val="-1025506560"/>
      </c:barChart>
      <c:catAx>
        <c:axId val="-1025507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5506560"/>
        <c:crosses val="autoZero"/>
        <c:auto val="1"/>
        <c:lblAlgn val="ctr"/>
        <c:lblOffset val="100"/>
        <c:noMultiLvlLbl val="0"/>
      </c:catAx>
      <c:valAx>
        <c:axId val="-1025506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550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556271375169013E-2"/>
          <c:y val="0.93133222293687712"/>
          <c:w val="0.95867533603754074"/>
          <c:h val="5.59049484873885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nijednom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 5 puta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423</c:v>
                </c:pt>
                <c:pt idx="1">
                  <c:v>159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6-10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0.14646464646464646"/>
                  <c:y val="-0.1679451162277349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7020202020202017E-2"/>
                  <c:y val="-0.1356479784916321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70</c:v>
                </c:pt>
                <c:pt idx="1">
                  <c:v>15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od 11 do 20</c:v>
                </c:pt>
              </c:strCache>
            </c:strRef>
          </c:tx>
          <c:spPr>
            <a:solidFill>
              <a:srgbClr val="FF0000">
                <a:alpha val="85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4.4191919191919102E-2"/>
                  <c:y val="0.1485668335860732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4494949494949489E-2"/>
                  <c:y val="-0.1388776922652424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23</c:v>
                </c:pt>
                <c:pt idx="1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više od 20 puta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1363636363636364E-2"/>
                  <c:y val="-0.1711748300013452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elete val="1"/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24</c:v>
                </c:pt>
                <c:pt idx="1">
                  <c:v>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025506016"/>
        <c:axId val="-1025501120"/>
      </c:barChart>
      <c:catAx>
        <c:axId val="-1025506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5501120"/>
        <c:crosses val="autoZero"/>
        <c:auto val="1"/>
        <c:lblAlgn val="ctr"/>
        <c:lblOffset val="100"/>
        <c:noMultiLvlLbl val="0"/>
      </c:catAx>
      <c:valAx>
        <c:axId val="-1025501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5506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12T08:06:40.822" idx="1">
    <p:pos x="7008" y="830"/>
    <p:text>nezadovoljstva su u granici prihvatljivog, ali bi bilo uputno, skratiti vreme čekanja na neophodan termin, kao i čekanja na sam pregled u čekaonici. O nezadovoljstvu higijenom  i adekvatnošću čekaonice, danas ne bi trebalo ni da se misli, a kamoli diskutuje :( bez obzira koliko mali broj nezadovoljnih bio!</p:text>
    <p:extLst>
      <p:ext uri="{C676402C-5697-4E1C-873F-D02D1690AC5C}">
        <p15:threadingInfo xmlns:p15="http://schemas.microsoft.com/office/powerpoint/2012/main" timeZoneBias="-12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0.93405</cdr:x>
      <cdr:y>0.60384</cdr:y>
    </cdr:from>
    <cdr:to>
      <cdr:x>0.95945</cdr:x>
      <cdr:y>0.68591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95010" y="2374433"/>
          <a:ext cx="255495" cy="3227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100" dirty="0" smtClean="0"/>
            <a:t>24</a:t>
          </a:r>
          <a:endParaRPr lang="sr-Latn-R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142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4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26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70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96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140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436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69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5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14458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861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3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2000" dirty="0" smtClean="0"/>
              <a:t>Zadovoljstvo korisnika zdravstvenih usluga </a:t>
            </a:r>
            <a:br>
              <a:rPr lang="sr-Latn-RS" sz="2000" dirty="0" smtClean="0"/>
            </a:br>
            <a:r>
              <a:rPr lang="sr-Latn-RS" sz="2000" dirty="0" smtClean="0"/>
              <a:t>specijalističkih službi </a:t>
            </a:r>
            <a:br>
              <a:rPr lang="sr-Latn-RS" sz="2000" dirty="0" smtClean="0"/>
            </a:br>
            <a:r>
              <a:rPr lang="sr-Latn-RS" sz="2000" dirty="0" smtClean="0"/>
              <a:t>ZBO</a:t>
            </a:r>
            <a:endParaRPr lang="sr-Latn-R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2021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2934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3492768"/>
            <a:ext cx="4397189" cy="653943"/>
          </a:xfr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400" b="1" dirty="0" smtClean="0"/>
              <a:t>Struktura ispitanog uzorka</a:t>
            </a:r>
            <a:endParaRPr lang="sr-Latn-R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766601"/>
              </p:ext>
            </p:extLst>
          </p:nvPr>
        </p:nvGraphicFramePr>
        <p:xfrm>
          <a:off x="696037" y="563921"/>
          <a:ext cx="3470544" cy="2683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1947"/>
                <a:gridCol w="1087547"/>
                <a:gridCol w="881050"/>
              </a:tblGrid>
              <a:tr h="3832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Zdravstvena ustanova</a:t>
                      </a:r>
                      <a:r>
                        <a:rPr lang="sr-Latn-RS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sr-Latn-RS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Frequency</a:t>
                      </a:r>
                      <a:endParaRPr lang="sr-Latn-RS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Percent</a:t>
                      </a:r>
                      <a:endParaRPr lang="sr-Latn-RS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32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Dom zdravlja Apatin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35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6,5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832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Dom zdravlja Kula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34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6,3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832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Dom zdravlja Odžaci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70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12,9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832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Opšta bolnica Sombor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54,7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10229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Specijalna bolnica za rehabilitaciju</a:t>
                      </a:r>
                      <a:r>
                        <a:rPr lang="sr-Latn-R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Apatin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19,6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04278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1" u="none" strike="noStrike" dirty="0">
                          <a:effectLst/>
                        </a:rPr>
                        <a:t>Total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1" u="none" strike="noStrike" dirty="0" smtClean="0">
                          <a:effectLst/>
                        </a:rPr>
                        <a:t>541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1" u="none" strike="noStrike" dirty="0">
                          <a:effectLst/>
                        </a:rPr>
                        <a:t>100,0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031738"/>
              </p:ext>
            </p:extLst>
          </p:nvPr>
        </p:nvGraphicFramePr>
        <p:xfrm>
          <a:off x="5849471" y="450424"/>
          <a:ext cx="5851475" cy="3960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1435"/>
                <a:gridCol w="1710020"/>
                <a:gridCol w="1710020"/>
              </a:tblGrid>
              <a:tr h="625341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sr-Latn-RS" sz="12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Specijalističko konsultativne službe</a:t>
                      </a:r>
                      <a:r>
                        <a:rPr lang="sr-Latn-RS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sr-Latn-RS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sr-Latn-RS" sz="16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Frequency</a:t>
                      </a:r>
                      <a:endParaRPr lang="sr-Latn-R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sr-Latn-RS" sz="16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Percent</a:t>
                      </a:r>
                      <a:endParaRPr lang="sr-Latn-R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 dirty="0" smtClean="0">
                          <a:effectLst/>
                        </a:rPr>
                        <a:t>hirurgija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85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15,5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effectLst/>
                        </a:rPr>
                        <a:t>fizik.med.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133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24,6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effectLst/>
                        </a:rPr>
                        <a:t>interno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127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23,4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effectLst/>
                        </a:rPr>
                        <a:t>med.rada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13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2,4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 dirty="0">
                          <a:effectLst/>
                        </a:rPr>
                        <a:t>Oftalmologija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6,5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effectLst/>
                        </a:rPr>
                        <a:t>orl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22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4,1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 dirty="0">
                          <a:effectLst/>
                        </a:rPr>
                        <a:t>psihijatrija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49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9,1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dermatovenerologija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neurologija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onkologija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pedijatrija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effectLst/>
                        </a:rPr>
                        <a:t>Total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541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100,0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34211"/>
              </p:ext>
            </p:extLst>
          </p:nvPr>
        </p:nvGraphicFramePr>
        <p:xfrm>
          <a:off x="668739" y="4421874"/>
          <a:ext cx="3589362" cy="1656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6454"/>
                <a:gridCol w="1196454"/>
                <a:gridCol w="1196454"/>
              </a:tblGrid>
              <a:tr h="51556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 smtClean="0">
                          <a:effectLst/>
                        </a:rPr>
                        <a:t>pol</a:t>
                      </a:r>
                      <a:endParaRPr lang="sr-Latn-R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effectLst/>
                        </a:rPr>
                        <a:t>Frequency</a:t>
                      </a:r>
                      <a:endParaRPr lang="sr-Latn-R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effectLst/>
                        </a:rPr>
                        <a:t>Percent</a:t>
                      </a:r>
                      <a:endParaRPr lang="sr-Latn-R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>
                        <a:alpha val="40000"/>
                      </a:srgbClr>
                    </a:solidFill>
                  </a:tcPr>
                </a:tc>
              </a:tr>
              <a:tr h="3124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muški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245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45,3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</a:tr>
              <a:tr h="51556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ženski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296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54,7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</a:tr>
              <a:tr h="3124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total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effectLst/>
                        </a:rPr>
                        <a:t>541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100,0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98293" y="4632453"/>
            <a:ext cx="6861174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sr-Latn-RS" dirty="0" smtClean="0"/>
              <a:t>Godine: od 1-94</a:t>
            </a:r>
          </a:p>
          <a:p>
            <a:r>
              <a:rPr lang="sr-Latn-RS" dirty="0" smtClean="0"/>
              <a:t>59,1% sa završenom srednjom školom</a:t>
            </a:r>
          </a:p>
          <a:p>
            <a:r>
              <a:rPr lang="sr-Latn-RS" dirty="0" smtClean="0"/>
              <a:t>17,2% sa višom i visokom, dok je materijalno stanje porodica</a:t>
            </a:r>
          </a:p>
          <a:p>
            <a:r>
              <a:rPr lang="sr-Latn-RS" dirty="0" smtClean="0"/>
              <a:t>40,9% osrednje  a</a:t>
            </a:r>
          </a:p>
          <a:p>
            <a:r>
              <a:rPr lang="sr-Latn-RS" dirty="0" smtClean="0"/>
              <a:t>41% procenjeno kao dobro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9143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2725270" cy="376518"/>
          </a:xfrm>
        </p:spPr>
        <p:txBody>
          <a:bodyPr>
            <a:normAutofit/>
          </a:bodyPr>
          <a:lstStyle/>
          <a:p>
            <a:r>
              <a:rPr lang="sr-Latn-RS" sz="2000" dirty="0" smtClean="0"/>
              <a:t>Mišljenja i procene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383424"/>
              </p:ext>
            </p:extLst>
          </p:nvPr>
        </p:nvGraphicFramePr>
        <p:xfrm>
          <a:off x="497542" y="537882"/>
          <a:ext cx="11564470" cy="6091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184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Broj poseta specijalističkim službama u proteklih godinu dana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417952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83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654" y="1177636"/>
            <a:ext cx="4350328" cy="1094509"/>
          </a:xfr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sr-Latn-RS" sz="1600" dirty="0" smtClean="0"/>
              <a:t>Koliko ste čekali, na ovaj pregled?</a:t>
            </a:r>
            <a:endParaRPr lang="sr-Latn-RS" sz="1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11991"/>
              </p:ext>
            </p:extLst>
          </p:nvPr>
        </p:nvGraphicFramePr>
        <p:xfrm>
          <a:off x="1078174" y="2323428"/>
          <a:ext cx="4299044" cy="2465396"/>
        </p:xfrm>
        <a:graphic>
          <a:graphicData uri="http://schemas.openxmlformats.org/drawingml/2006/table">
            <a:tbl>
              <a:tblPr firstRow="1" firstCol="1">
                <a:tableStyleId>{7DF18680-E054-41AD-8BC1-D1AEF772440D}</a:tableStyleId>
              </a:tblPr>
              <a:tblGrid>
                <a:gridCol w="1935695"/>
                <a:gridCol w="1282961"/>
                <a:gridCol w="1080388"/>
              </a:tblGrid>
              <a:tr h="296731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Frequency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66090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</a:rPr>
                        <a:t>primljen istog dana, bez zakazivanja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14,6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64170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manje od 15 dana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170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31,4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6975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od 15 - 30 dana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133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24,6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20837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biše od 30 dana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133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24,6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6975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missing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4,8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8324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541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03735353"/>
              </p:ext>
            </p:extLst>
          </p:nvPr>
        </p:nvGraphicFramePr>
        <p:xfrm>
          <a:off x="6687402" y="2680130"/>
          <a:ext cx="4203510" cy="2030706"/>
        </p:xfrm>
        <a:graphic>
          <a:graphicData uri="http://schemas.openxmlformats.org/drawingml/2006/table">
            <a:tbl>
              <a:tblPr firstRow="1" firstCol="1">
                <a:tableStyleId>{00A15C55-8517-42AA-B614-E9B94910E393}</a:tableStyleId>
              </a:tblPr>
              <a:tblGrid>
                <a:gridCol w="1401170"/>
                <a:gridCol w="1401170"/>
                <a:gridCol w="1401170"/>
              </a:tblGrid>
              <a:tr h="342681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Frequency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27105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da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202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37,3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11528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222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41,0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410759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ne sećam se/ne znam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5,9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11528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missing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15,7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27105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541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74873" y="1240913"/>
            <a:ext cx="4128653" cy="923330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/>
              <a:t>Dali je epidemija covid19,uticala </a:t>
            </a:r>
          </a:p>
          <a:p>
            <a:pPr algn="ctr"/>
            <a:r>
              <a:rPr lang="sr-Latn-RS" dirty="0" smtClean="0"/>
              <a:t>na odlaganje pregleda ili lečenja od drugih bolesti, u ovoj službi?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5074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395152"/>
              </p:ext>
            </p:extLst>
          </p:nvPr>
        </p:nvGraphicFramePr>
        <p:xfrm>
          <a:off x="627798" y="1337481"/>
          <a:ext cx="4299042" cy="4995078"/>
        </p:xfrm>
        <a:graphic>
          <a:graphicData uri="http://schemas.openxmlformats.org/drawingml/2006/table">
            <a:tbl>
              <a:tblPr firstRow="1" bandCol="1">
                <a:tableStyleId>{327F97BB-C833-4FB7-BDE5-3F7075034690}</a:tableStyleId>
              </a:tblPr>
              <a:tblGrid>
                <a:gridCol w="423080"/>
                <a:gridCol w="1410640"/>
                <a:gridCol w="1232661"/>
                <a:gridCol w="1232661"/>
              </a:tblGrid>
              <a:tr h="104215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uzimajući sve navedeno u obzir, ocenite vaše zadovoljstvo, pruženim zdravstvenim uslugama ove specijalističke službe</a:t>
                      </a:r>
                      <a:endParaRPr lang="sr-Latn-RS" sz="900" b="1" i="0" u="none" strike="noStrike" dirty="0">
                        <a:solidFill>
                          <a:srgbClr val="000000"/>
                        </a:solidFill>
                        <a:effectLst/>
                        <a:latin typeface="Arial Bold" panose="020B07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7026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r-Latn-RS" sz="900" u="none" strike="noStrike" dirty="0">
                          <a:effectLst/>
                        </a:rPr>
                        <a:t> 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u="none" strike="noStrike">
                          <a:effectLst/>
                        </a:rPr>
                        <a:t>Frequency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u="none" strike="noStrike" dirty="0">
                          <a:effectLst/>
                        </a:rPr>
                        <a:t>Percent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</a:tr>
              <a:tr h="471562">
                <a:tc>
                  <a:txBody>
                    <a:bodyPr/>
                    <a:lstStyle/>
                    <a:p>
                      <a:pPr algn="ctr" fontAlgn="t"/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900" u="none" strike="noStrike" dirty="0" smtClean="0">
                          <a:effectLst/>
                        </a:rPr>
                        <a:t>Veoma nezadovoljan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9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1,7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471562">
                <a:tc>
                  <a:txBody>
                    <a:bodyPr/>
                    <a:lstStyle/>
                    <a:p>
                      <a:pPr algn="ctr" fontAlgn="t"/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nezadovoljan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3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,6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471562">
                <a:tc rowSpan="3">
                  <a:txBody>
                    <a:bodyPr/>
                    <a:lstStyle/>
                    <a:p>
                      <a:pPr algn="ctr"/>
                      <a:endParaRPr lang="sr-Latn-RS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ravnodušan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25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4,6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471562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zadovoljan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158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29,2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471562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veoma zadovoljan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329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60,8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420924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900" u="none" strike="noStrike" dirty="0">
                          <a:effectLst/>
                        </a:rPr>
                        <a:t>Missing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System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17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3,1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471562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sr-Latn-RS" sz="900" u="none" strike="noStrike" dirty="0">
                          <a:effectLst/>
                        </a:rPr>
                        <a:t>Total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541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100,0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1264024" y="1250577"/>
            <a:ext cx="0" cy="363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8141" y="443753"/>
            <a:ext cx="6615953" cy="593015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125843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365540"/>
              </p:ext>
            </p:extLst>
          </p:nvPr>
        </p:nvGraphicFramePr>
        <p:xfrm>
          <a:off x="363071" y="363072"/>
          <a:ext cx="11456893" cy="5811743"/>
        </p:xfrm>
        <a:graphic>
          <a:graphicData uri="http://schemas.openxmlformats.org/drawingml/2006/table">
            <a:tbl>
              <a:tblPr firstRow="1" firstCol="1" bandCol="1">
                <a:tableStyleId>{7DF18680-E054-41AD-8BC1-D1AEF772440D}</a:tableStyleId>
              </a:tblPr>
              <a:tblGrid>
                <a:gridCol w="3168813"/>
                <a:gridCol w="1398646"/>
                <a:gridCol w="983423"/>
                <a:gridCol w="1027133"/>
                <a:gridCol w="967034"/>
                <a:gridCol w="1048985"/>
                <a:gridCol w="1048985"/>
                <a:gridCol w="852301"/>
                <a:gridCol w="961573"/>
              </a:tblGrid>
              <a:tr h="212169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Correlations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Bold" panose="020B0704020202020204" pitchFamily="34" charset="0"/>
                      </a:endParaRPr>
                    </a:p>
                  </a:txBody>
                  <a:tcPr marL="6580" marR="6580" marT="658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2167959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 dirty="0">
                          <a:effectLst/>
                        </a:rPr>
                        <a:t> 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u="none" strike="noStrike">
                          <a:effectLst/>
                        </a:rPr>
                        <a:t>ocenite vase ukupno zadovoljstvo ovom specijalistickom sluzbom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ocenite vreme cekanja na termin,od zakazivanja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ocenite vreme cekanja u cekaonici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ocenite higijenu i udobnost cekaonice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ocenite ljubaznost med. sestara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ocenite ljubaznost lekara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ocenite posvecenost tokom pregleda, kao i objasnjenja vezana za bolest i plana lecenja, koje ste dobili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ocenite usluge dijagnostike i lecenja, u ovoj ustanovi u vezi sumnje ili potvrde COVID 19 bolesti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b"/>
                </a:tc>
              </a:tr>
              <a:tr h="477807">
                <a:tc>
                  <a:txBody>
                    <a:bodyPr/>
                    <a:lstStyle/>
                    <a:p>
                      <a:pPr algn="l" fontAlgn="t"/>
                      <a:r>
                        <a:rPr lang="sv-SE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ocenite vase ukupno zadovoljstvo ovom specijalistickom sluzbom</a:t>
                      </a:r>
                      <a:endParaRPr lang="sv-SE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sr-Latn-RS" sz="12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,558</a:t>
                      </a:r>
                      <a:r>
                        <a:rPr lang="sr-Latn-RS" sz="1200" b="1" u="none" strike="noStrike" baseline="30000" dirty="0">
                          <a:solidFill>
                            <a:srgbClr val="C00000"/>
                          </a:solidFill>
                          <a:effectLst/>
                        </a:rPr>
                        <a:t>**</a:t>
                      </a:r>
                      <a:endParaRPr lang="sr-Latn-RS" sz="12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,549</a:t>
                      </a:r>
                      <a:r>
                        <a:rPr lang="sr-Latn-RS" sz="1200" b="1" u="none" strike="noStrike" baseline="30000" dirty="0">
                          <a:solidFill>
                            <a:srgbClr val="C00000"/>
                          </a:solidFill>
                          <a:effectLst/>
                        </a:rPr>
                        <a:t>**</a:t>
                      </a:r>
                      <a:endParaRPr lang="sr-Latn-RS" sz="12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,538</a:t>
                      </a:r>
                      <a:r>
                        <a:rPr lang="sr-Latn-RS" sz="1200" b="1" u="none" strike="noStrike" baseline="30000" dirty="0">
                          <a:solidFill>
                            <a:srgbClr val="C00000"/>
                          </a:solidFill>
                          <a:effectLst/>
                        </a:rPr>
                        <a:t>**</a:t>
                      </a:r>
                      <a:endParaRPr lang="sr-Latn-RS" sz="12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,349</a:t>
                      </a:r>
                      <a:r>
                        <a:rPr lang="sr-Latn-RS" sz="1200" b="1" u="none" strike="noStrike" baseline="30000" dirty="0">
                          <a:solidFill>
                            <a:srgbClr val="C00000"/>
                          </a:solidFill>
                          <a:effectLst/>
                        </a:rPr>
                        <a:t>**</a:t>
                      </a:r>
                      <a:endParaRPr lang="sr-Latn-RS" sz="12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,210</a:t>
                      </a:r>
                      <a:r>
                        <a:rPr lang="sr-Latn-RS" sz="1200" b="1" u="none" strike="noStrike" baseline="30000" dirty="0">
                          <a:solidFill>
                            <a:srgbClr val="C00000"/>
                          </a:solidFill>
                          <a:effectLst/>
                        </a:rPr>
                        <a:t>**</a:t>
                      </a:r>
                      <a:endParaRPr lang="sr-Latn-RS" sz="12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,383</a:t>
                      </a:r>
                      <a:r>
                        <a:rPr lang="sr-Latn-RS" sz="1200" b="1" u="none" strike="noStrike" baseline="30000" dirty="0">
                          <a:solidFill>
                            <a:srgbClr val="C00000"/>
                          </a:solidFill>
                          <a:effectLst/>
                        </a:rPr>
                        <a:t>**</a:t>
                      </a:r>
                      <a:endParaRPr lang="sr-Latn-RS" sz="12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,601</a:t>
                      </a:r>
                      <a:r>
                        <a:rPr lang="sr-Latn-RS" sz="1200" b="1" u="none" strike="noStrike" baseline="30000" dirty="0">
                          <a:solidFill>
                            <a:srgbClr val="C00000"/>
                          </a:solidFill>
                          <a:effectLst/>
                        </a:rPr>
                        <a:t>**</a:t>
                      </a:r>
                      <a:endParaRPr lang="sr-Latn-RS" sz="12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</a:tr>
              <a:tr h="323306"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u="none" strike="noStrike" dirty="0">
                          <a:effectLst/>
                        </a:rPr>
                        <a:t>ocenite vreme cekanja na termin,od zakazivanja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,558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1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,717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,516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,304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,197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,317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,455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</a:tr>
              <a:tr h="383925">
                <a:tc>
                  <a:txBody>
                    <a:bodyPr/>
                    <a:lstStyle/>
                    <a:p>
                      <a:pPr algn="l" fontAlgn="t"/>
                      <a:r>
                        <a:rPr lang="sr-Latn-RS" sz="1200" u="none" strike="noStrike" dirty="0">
                          <a:effectLst/>
                        </a:rPr>
                        <a:t>ocenite vreme cekanja u cekaonici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,549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,717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1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,616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,354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,247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,324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,493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</a:tr>
              <a:tr h="319500"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u="none" strike="noStrike" dirty="0">
                          <a:effectLst/>
                        </a:rPr>
                        <a:t>ocenite higijenu i udobnost cekaonice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,538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,516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,616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1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,280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,190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,245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,445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</a:tr>
              <a:tr h="202066">
                <a:tc>
                  <a:txBody>
                    <a:bodyPr/>
                    <a:lstStyle/>
                    <a:p>
                      <a:pPr algn="l" fontAlgn="t"/>
                      <a:r>
                        <a:rPr lang="sr-Latn-RS" sz="1200" u="none" strike="noStrike" dirty="0">
                          <a:effectLst/>
                        </a:rPr>
                        <a:t>ocenite ljubaznost med. sestara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,349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,304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,354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,280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1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,563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,357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,252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</a:tr>
              <a:tr h="202066">
                <a:tc>
                  <a:txBody>
                    <a:bodyPr/>
                    <a:lstStyle/>
                    <a:p>
                      <a:pPr algn="l" fontAlgn="t"/>
                      <a:r>
                        <a:rPr lang="sr-Latn-RS" sz="1200" u="none" strike="noStrike" dirty="0">
                          <a:effectLst/>
                        </a:rPr>
                        <a:t>ocenite ljubaznost lekara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,210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,197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,247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,190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,563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1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,511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,142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</a:tr>
              <a:tr h="592054">
                <a:tc>
                  <a:txBody>
                    <a:bodyPr/>
                    <a:lstStyle/>
                    <a:p>
                      <a:pPr algn="l" fontAlgn="t"/>
                      <a:r>
                        <a:rPr lang="sr-Latn-RS" sz="1200" u="none" strike="noStrike" dirty="0">
                          <a:effectLst/>
                        </a:rPr>
                        <a:t>ocenite posvecenost tokom pregleda, kao i objasnjenja vezana za bolest i plana lecenja, koje ste dobili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,383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,317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,324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,245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,357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,511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1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,146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</a:tr>
              <a:tr h="636507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 dirty="0">
                          <a:effectLst/>
                        </a:rPr>
                        <a:t>ocenite usluge dijagnostike i lecenja, u ovoj ustanovi u vezi sumnje ili potvrde COVID 19 bolesti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 dirty="0">
                          <a:effectLst/>
                        </a:rPr>
                        <a:t>,601</a:t>
                      </a:r>
                      <a:r>
                        <a:rPr lang="sr-Latn-RS" sz="1200" u="none" strike="noStrike" baseline="30000" dirty="0">
                          <a:effectLst/>
                        </a:rPr>
                        <a:t>**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,455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>
                          <a:effectLst/>
                        </a:rPr>
                        <a:t>,493</a:t>
                      </a:r>
                      <a:r>
                        <a:rPr lang="sr-Latn-RS" sz="1200" u="none" strike="noStrike" baseline="30000">
                          <a:effectLst/>
                        </a:rPr>
                        <a:t>**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 dirty="0">
                          <a:effectLst/>
                        </a:rPr>
                        <a:t>,445</a:t>
                      </a:r>
                      <a:r>
                        <a:rPr lang="sr-Latn-RS" sz="1200" u="none" strike="noStrike" baseline="30000" dirty="0">
                          <a:effectLst/>
                        </a:rPr>
                        <a:t>**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 dirty="0">
                          <a:effectLst/>
                        </a:rPr>
                        <a:t>,252</a:t>
                      </a:r>
                      <a:r>
                        <a:rPr lang="sr-Latn-RS" sz="1200" u="none" strike="noStrike" baseline="30000" dirty="0">
                          <a:effectLst/>
                        </a:rPr>
                        <a:t>**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 dirty="0">
                          <a:effectLst/>
                        </a:rPr>
                        <a:t>,142</a:t>
                      </a:r>
                      <a:r>
                        <a:rPr lang="sr-Latn-RS" sz="1200" u="none" strike="noStrike" baseline="30000" dirty="0">
                          <a:effectLst/>
                        </a:rPr>
                        <a:t>**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 dirty="0">
                          <a:effectLst/>
                        </a:rPr>
                        <a:t>,146</a:t>
                      </a:r>
                      <a:r>
                        <a:rPr lang="sr-Latn-RS" sz="1200" u="none" strike="noStrike" baseline="30000" dirty="0">
                          <a:effectLst/>
                        </a:rPr>
                        <a:t>**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200" u="none" strike="noStrike" dirty="0">
                          <a:effectLst/>
                        </a:rPr>
                        <a:t>1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 anchor="ctr"/>
                </a:tc>
              </a:tr>
              <a:tr h="212169">
                <a:tc gridSpan="9"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**. Correlation is significant at the 0.01 level (2-tailed).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0" marR="6580" marT="6580" marB="0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4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2693" y="2967335"/>
            <a:ext cx="263854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5400" b="1" cap="none" spc="0" dirty="0" smtClean="0">
                <a:ln/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hvala</a:t>
            </a:r>
            <a:endParaRPr lang="en-US" sz="5400" b="1" cap="none" spc="0" dirty="0">
              <a:ln/>
              <a:solidFill>
                <a:schemeClr val="accent5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56494" y="5647765"/>
            <a:ext cx="33313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000" dirty="0" smtClean="0">
                <a:solidFill>
                  <a:schemeClr val="accent3">
                    <a:lumMod val="50000"/>
                  </a:schemeClr>
                </a:solidFill>
                <a:latin typeface="Brush Script MT" panose="03060802040406070304" pitchFamily="66" charset="0"/>
              </a:rPr>
              <a:t>Davorka Bosnić</a:t>
            </a:r>
          </a:p>
          <a:p>
            <a:r>
              <a:rPr lang="sr-Latn-RS" sz="2000" dirty="0" smtClean="0">
                <a:solidFill>
                  <a:schemeClr val="accent3">
                    <a:lumMod val="50000"/>
                  </a:schemeClr>
                </a:solidFill>
                <a:latin typeface="Brush Script MT" panose="03060802040406070304" pitchFamily="66" charset="0"/>
              </a:rPr>
              <a:t>Dipl. Psiholog ZZJZ Sombor 2022.</a:t>
            </a:r>
            <a:endParaRPr lang="sr-Latn-RS" sz="2000" dirty="0">
              <a:solidFill>
                <a:schemeClr val="accent3">
                  <a:lumMod val="50000"/>
                </a:schemeClr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92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1083</TotalTime>
  <Words>612</Words>
  <Application>Microsoft Office PowerPoint</Application>
  <PresentationFormat>Widescreen</PresentationFormat>
  <Paragraphs>248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Bold</vt:lpstr>
      <vt:lpstr>Brush Script MT</vt:lpstr>
      <vt:lpstr>Century Gothic</vt:lpstr>
      <vt:lpstr>Garamond</vt:lpstr>
      <vt:lpstr>Savon</vt:lpstr>
      <vt:lpstr>Zadovoljstvo korisnika zdravstvenih usluga  specijalističkih službi  ZBO</vt:lpstr>
      <vt:lpstr>Struktura ispitanog uzorka</vt:lpstr>
      <vt:lpstr>Mišljenja i procene</vt:lpstr>
      <vt:lpstr>Broj poseta specijalističkim službama u proteklih godinu dana</vt:lpstr>
      <vt:lpstr>Koliko ste čekali, na ovaj pregled?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korisnika usluga specijalističkih službi ZBO</dc:title>
  <dc:creator>Korisnik</dc:creator>
  <cp:lastModifiedBy>Korisnik</cp:lastModifiedBy>
  <cp:revision>50</cp:revision>
  <dcterms:created xsi:type="dcterms:W3CDTF">2021-05-10T08:30:40Z</dcterms:created>
  <dcterms:modified xsi:type="dcterms:W3CDTF">2022-06-27T08:17:10Z</dcterms:modified>
</cp:coreProperties>
</file>