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78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od 1-5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broj poseta stomatologu u državnoj ustanovi</c:v>
                </c:pt>
                <c:pt idx="1">
                  <c:v>broj poseta stomatologu u privatnoj praxi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48</c:v>
                </c:pt>
                <c:pt idx="1">
                  <c:v>10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od 6- 10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broj poseta stomatologu u državnoj ustanovi</c:v>
                </c:pt>
                <c:pt idx="1">
                  <c:v>broj poseta stomatologu u privatnoj praxi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11</c:v>
                </c:pt>
                <c:pt idx="1">
                  <c:v>1</c:v>
                </c:pt>
              </c:numCache>
            </c:numRef>
          </c:val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od 11-15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broj poseta stomatologu u državnoj ustanovi</c:v>
                </c:pt>
                <c:pt idx="1">
                  <c:v>broj poseta stomatologu u privatnoj praxi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od 16 do 20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broj poseta stomatologu u državnoj ustanovi</c:v>
                </c:pt>
                <c:pt idx="1">
                  <c:v>broj poseta stomatologu u privatnoj praxi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</c:numCache>
            </c:numRef>
          </c:val>
        </c:ser>
        <c:ser>
          <c:idx val="5"/>
          <c:order val="4"/>
          <c:tx>
            <c:strRef>
              <c:f>Sheet1!$F$1</c:f>
              <c:strCache>
                <c:ptCount val="1"/>
                <c:pt idx="0">
                  <c:v>20+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broj poseta stomatologu u državnoj ustanovi</c:v>
                </c:pt>
                <c:pt idx="1">
                  <c:v>broj poseta stomatologu u privatnoj praxi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</c:numCache>
            </c:numRef>
          </c:val>
        </c:ser>
        <c:ser>
          <c:idx val="6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broj poseta stomatologu u državnoj ustanovi</c:v>
                </c:pt>
                <c:pt idx="1">
                  <c:v>broj poseta stomatologu u privatnoj praxi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5</c:v>
                </c:pt>
                <c:pt idx="1">
                  <c:v>53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828035520"/>
        <c:axId val="-828045856"/>
      </c:barChart>
      <c:catAx>
        <c:axId val="-8280355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828045856"/>
        <c:crosses val="autoZero"/>
        <c:auto val="1"/>
        <c:lblAlgn val="ctr"/>
        <c:lblOffset val="100"/>
        <c:noMultiLvlLbl val="0"/>
      </c:catAx>
      <c:valAx>
        <c:axId val="-8280458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828035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nezadovoljan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nezadovoljan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ni-ni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zadovoljan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zadovoljan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03920960"/>
        <c:axId val="-703920416"/>
      </c:barChart>
      <c:catAx>
        <c:axId val="-7039209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03920416"/>
        <c:crosses val="autoZero"/>
        <c:auto val="1"/>
        <c:lblAlgn val="ctr"/>
        <c:lblOffset val="100"/>
        <c:noMultiLvlLbl val="0"/>
      </c:catAx>
      <c:valAx>
        <c:axId val="-7039204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03920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nemogućnost dobijanja uslugee u državnoj službi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PREGLEDA</c:v>
                </c:pt>
                <c:pt idx="1">
                  <c:v>plombiranje/lečenje</c:v>
                </c:pt>
                <c:pt idx="2">
                  <c:v>ZALIVANJE FISURA</c:v>
                </c:pt>
                <c:pt idx="3">
                  <c:v>ZBOG ORTODONSTKOG APARATA</c:v>
                </c:pt>
                <c:pt idx="4">
                  <c:v>VADJENJA ZUBA</c:v>
                </c:pt>
                <c:pt idx="5">
                  <c:v>PROTEZE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dugo vreme čekanja na termin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PREGLEDA</c:v>
                </c:pt>
                <c:pt idx="1">
                  <c:v>plombiranje/lečenje</c:v>
                </c:pt>
                <c:pt idx="2">
                  <c:v>ZALIVANJE FISURA</c:v>
                </c:pt>
                <c:pt idx="3">
                  <c:v>ZBOG ORTODONSTKOG APARATA</c:v>
                </c:pt>
                <c:pt idx="4">
                  <c:v>VADJENJA ZUBA</c:v>
                </c:pt>
                <c:pt idx="5">
                  <c:v>PROTEZE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zbog kvalitetnije usluge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PREGLEDA</c:v>
                </c:pt>
                <c:pt idx="1">
                  <c:v>plombiranje/lečenje</c:v>
                </c:pt>
                <c:pt idx="2">
                  <c:v>ZALIVANJE FISURA</c:v>
                </c:pt>
                <c:pt idx="3">
                  <c:v>ZBOG ORTODONSTKOG APARATA</c:v>
                </c:pt>
                <c:pt idx="4">
                  <c:v>VADJENJA ZUBA</c:v>
                </c:pt>
                <c:pt idx="5">
                  <c:v>PROTEZE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zbog blizine mestu stanovanja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PREGLEDA</c:v>
                </c:pt>
                <c:pt idx="1">
                  <c:v>plombiranje/lečenje</c:v>
                </c:pt>
                <c:pt idx="2">
                  <c:v>ZALIVANJE FISURA</c:v>
                </c:pt>
                <c:pt idx="3">
                  <c:v>ZBOG ORTODONSTKOG APARATA</c:v>
                </c:pt>
                <c:pt idx="4">
                  <c:v>VADJENJA ZUBA</c:v>
                </c:pt>
                <c:pt idx="5">
                  <c:v>PROTEZE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zbog epidemiološke situacije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PREGLEDA</c:v>
                </c:pt>
                <c:pt idx="1">
                  <c:v>plombiranje/lečenje</c:v>
                </c:pt>
                <c:pt idx="2">
                  <c:v>ZALIVANJE FISURA</c:v>
                </c:pt>
                <c:pt idx="3">
                  <c:v>ZBOG ORTODONSTKOG APARATA</c:v>
                </c:pt>
                <c:pt idx="4">
                  <c:v>VADJENJA ZUBA</c:v>
                </c:pt>
                <c:pt idx="5">
                  <c:v>PROTEZE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2">
                  <c:v>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iz drugih razloga</c:v>
                </c:pt>
              </c:strCache>
            </c:strRef>
          </c:tx>
          <c:spPr>
            <a:solidFill>
              <a:srgbClr val="E17805"/>
            </a:solidFill>
            <a:ln>
              <a:solidFill>
                <a:srgbClr val="FF0000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PREGLEDA</c:v>
                </c:pt>
                <c:pt idx="1">
                  <c:v>plombiranje/lečenje</c:v>
                </c:pt>
                <c:pt idx="2">
                  <c:v>ZALIVANJE FISURA</c:v>
                </c:pt>
                <c:pt idx="3">
                  <c:v>ZBOG ORTODONSTKOG APARATA</c:v>
                </c:pt>
                <c:pt idx="4">
                  <c:v>VADJENJA ZUBA</c:v>
                </c:pt>
                <c:pt idx="5">
                  <c:v>PROTEZE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  <c:pt idx="0">
                  <c:v>6</c:v>
                </c:pt>
                <c:pt idx="1">
                  <c:v>6</c:v>
                </c:pt>
                <c:pt idx="2">
                  <c:v>5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PREGLEDA</c:v>
                </c:pt>
                <c:pt idx="1">
                  <c:v>plombiranje/lečenje</c:v>
                </c:pt>
                <c:pt idx="2">
                  <c:v>ZALIVANJE FISURA</c:v>
                </c:pt>
                <c:pt idx="3">
                  <c:v>ZBOG ORTODONSTKOG APARATA</c:v>
                </c:pt>
                <c:pt idx="4">
                  <c:v>VADJENJA ZUBA</c:v>
                </c:pt>
                <c:pt idx="5">
                  <c:v>PROTEZE</c:v>
                </c:pt>
              </c:strCache>
            </c:strRef>
          </c:cat>
          <c:val>
            <c:numRef>
              <c:f>Sheet1!$H$2:$H$7</c:f>
              <c:numCache>
                <c:formatCode>General</c:formatCode>
                <c:ptCount val="6"/>
                <c:pt idx="0">
                  <c:v>57</c:v>
                </c:pt>
                <c:pt idx="1">
                  <c:v>58</c:v>
                </c:pt>
                <c:pt idx="2">
                  <c:v>58</c:v>
                </c:pt>
                <c:pt idx="3">
                  <c:v>58</c:v>
                </c:pt>
                <c:pt idx="4">
                  <c:v>58</c:v>
                </c:pt>
                <c:pt idx="5">
                  <c:v>58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828033344"/>
        <c:axId val="-828047488"/>
      </c:barChart>
      <c:catAx>
        <c:axId val="-828033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828047488"/>
        <c:crosses val="autoZero"/>
        <c:auto val="1"/>
        <c:lblAlgn val="ctr"/>
        <c:lblOffset val="100"/>
        <c:noMultiLvlLbl val="0"/>
      </c:catAx>
      <c:valAx>
        <c:axId val="-8280474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828033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583458820076278E-2"/>
          <c:y val="0.79005711244045762"/>
          <c:w val="0.95437212563026519"/>
          <c:h val="0.195118088667083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rgbClr val="E17805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značaju redovnih pregleda</c:v>
                </c:pt>
                <c:pt idx="1">
                  <c:v>upotrebi fluora</c:v>
                </c:pt>
                <c:pt idx="2">
                  <c:v>pravilnom pranju zuba</c:v>
                </c:pt>
                <c:pt idx="3">
                  <c:v>nepravilnostima zuba i vilice</c:v>
                </c:pt>
                <c:pt idx="4">
                  <c:v>nastanku karijesa</c:v>
                </c:pt>
                <c:pt idx="5">
                  <c:v>krvarenju desni i paradentozi</c:v>
                </c:pt>
                <c:pt idx="6">
                  <c:v>značaju dojenja za zdravlje zuba</c:v>
                </c:pt>
                <c:pt idx="7">
                  <c:v>značaju pravilne ishrane za oralno zdravlje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42</c:v>
                </c:pt>
                <c:pt idx="1">
                  <c:v>27</c:v>
                </c:pt>
                <c:pt idx="2">
                  <c:v>34</c:v>
                </c:pt>
                <c:pt idx="3">
                  <c:v>23</c:v>
                </c:pt>
                <c:pt idx="4">
                  <c:v>30</c:v>
                </c:pt>
                <c:pt idx="5">
                  <c:v>23</c:v>
                </c:pt>
                <c:pt idx="6">
                  <c:v>12</c:v>
                </c:pt>
                <c:pt idx="7">
                  <c:v>20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značaju redovnih pregleda</c:v>
                </c:pt>
                <c:pt idx="1">
                  <c:v>upotrebi fluora</c:v>
                </c:pt>
                <c:pt idx="2">
                  <c:v>pravilnom pranju zuba</c:v>
                </c:pt>
                <c:pt idx="3">
                  <c:v>nepravilnostima zuba i vilice</c:v>
                </c:pt>
                <c:pt idx="4">
                  <c:v>nastanku karijesa</c:v>
                </c:pt>
                <c:pt idx="5">
                  <c:v>krvarenju desni i paradentozi</c:v>
                </c:pt>
                <c:pt idx="6">
                  <c:v>značaju dojenja za zdravlje zuba</c:v>
                </c:pt>
                <c:pt idx="7">
                  <c:v>značaju pravilne ishrane za oralno zdravlje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3</c:v>
                </c:pt>
                <c:pt idx="1">
                  <c:v>4</c:v>
                </c:pt>
                <c:pt idx="2">
                  <c:v>1</c:v>
                </c:pt>
                <c:pt idx="3">
                  <c:v>6</c:v>
                </c:pt>
                <c:pt idx="4">
                  <c:v>6</c:v>
                </c:pt>
                <c:pt idx="5">
                  <c:v>8</c:v>
                </c:pt>
                <c:pt idx="6">
                  <c:v>8</c:v>
                </c:pt>
                <c:pt idx="7">
                  <c:v>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NIJE BILO POTREBNO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značaju redovnih pregleda</c:v>
                </c:pt>
                <c:pt idx="1">
                  <c:v>upotrebi fluora</c:v>
                </c:pt>
                <c:pt idx="2">
                  <c:v>pravilnom pranju zuba</c:v>
                </c:pt>
                <c:pt idx="3">
                  <c:v>nepravilnostima zuba i vilice</c:v>
                </c:pt>
                <c:pt idx="4">
                  <c:v>nastanku karijesa</c:v>
                </c:pt>
                <c:pt idx="5">
                  <c:v>krvarenju desni i paradentozi</c:v>
                </c:pt>
                <c:pt idx="6">
                  <c:v>značaju dojenja za zdravlje zuba</c:v>
                </c:pt>
                <c:pt idx="7">
                  <c:v>značaju pravilne ishrane za oralno zdravlje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7</c:v>
                </c:pt>
                <c:pt idx="1">
                  <c:v>11</c:v>
                </c:pt>
                <c:pt idx="2">
                  <c:v>9</c:v>
                </c:pt>
                <c:pt idx="3">
                  <c:v>10</c:v>
                </c:pt>
                <c:pt idx="4">
                  <c:v>6</c:v>
                </c:pt>
                <c:pt idx="5">
                  <c:v>10</c:v>
                </c:pt>
                <c:pt idx="6">
                  <c:v>16</c:v>
                </c:pt>
                <c:pt idx="7">
                  <c:v>12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 NE SEĆAM SE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značaju redovnih pregleda</c:v>
                </c:pt>
                <c:pt idx="1">
                  <c:v>upotrebi fluora</c:v>
                </c:pt>
                <c:pt idx="2">
                  <c:v>pravilnom pranju zuba</c:v>
                </c:pt>
                <c:pt idx="3">
                  <c:v>nepravilnostima zuba i vilice</c:v>
                </c:pt>
                <c:pt idx="4">
                  <c:v>nastanku karijesa</c:v>
                </c:pt>
                <c:pt idx="5">
                  <c:v>krvarenju desni i paradentozi</c:v>
                </c:pt>
                <c:pt idx="6">
                  <c:v>značaju dojenja za zdravlje zuba</c:v>
                </c:pt>
                <c:pt idx="7">
                  <c:v>značaju pravilne ishrane za oralno zdravlje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0">
                  <c:v>2</c:v>
                </c:pt>
                <c:pt idx="1">
                  <c:v>5</c:v>
                </c:pt>
                <c:pt idx="4">
                  <c:v>2</c:v>
                </c:pt>
                <c:pt idx="5">
                  <c:v>1</c:v>
                </c:pt>
                <c:pt idx="6">
                  <c:v>3</c:v>
                </c:pt>
                <c:pt idx="7">
                  <c:v>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 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značaju redovnih pregleda</c:v>
                </c:pt>
                <c:pt idx="1">
                  <c:v>upotrebi fluora</c:v>
                </c:pt>
                <c:pt idx="2">
                  <c:v>pravilnom pranju zuba</c:v>
                </c:pt>
                <c:pt idx="3">
                  <c:v>nepravilnostima zuba i vilice</c:v>
                </c:pt>
                <c:pt idx="4">
                  <c:v>nastanku karijesa</c:v>
                </c:pt>
                <c:pt idx="5">
                  <c:v>krvarenju desni i paradentozi</c:v>
                </c:pt>
                <c:pt idx="6">
                  <c:v>značaju dojenja za zdravlje zuba</c:v>
                </c:pt>
                <c:pt idx="7">
                  <c:v>značaju pravilne ishrane za oralno zdravlje</c:v>
                </c:pt>
              </c:strCache>
            </c:strRef>
          </c:cat>
          <c:val>
            <c:numRef>
              <c:f>Sheet1!$F$2:$F$9</c:f>
              <c:numCache>
                <c:formatCode>General</c:formatCode>
                <c:ptCount val="8"/>
                <c:pt idx="0">
                  <c:v>10</c:v>
                </c:pt>
                <c:pt idx="1">
                  <c:v>17</c:v>
                </c:pt>
                <c:pt idx="2">
                  <c:v>20</c:v>
                </c:pt>
                <c:pt idx="3">
                  <c:v>25</c:v>
                </c:pt>
                <c:pt idx="4">
                  <c:v>20</c:v>
                </c:pt>
                <c:pt idx="5">
                  <c:v>22</c:v>
                </c:pt>
                <c:pt idx="6">
                  <c:v>25</c:v>
                </c:pt>
                <c:pt idx="7">
                  <c:v>26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828032256"/>
        <c:axId val="-828046944"/>
      </c:barChart>
      <c:catAx>
        <c:axId val="-828032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828046944"/>
        <c:crosses val="autoZero"/>
        <c:auto val="1"/>
        <c:lblAlgn val="ctr"/>
        <c:lblOffset val="100"/>
        <c:noMultiLvlLbl val="0"/>
      </c:catAx>
      <c:valAx>
        <c:axId val="-828046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828032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upoznat s problemima i bolestima koje imam</c:v>
                </c:pt>
                <c:pt idx="1">
                  <c:v>odvaja dovoljno vremena za razgovor sa mnom</c:v>
                </c:pt>
                <c:pt idx="2">
                  <c:v>daje jasna objašnjenja intervencija koje planira</c:v>
                </c:pt>
                <c:pt idx="3">
                  <c:v>daje jasna objašnjenja mog oralnog zdravlja</c:v>
                </c:pt>
                <c:pt idx="4">
                  <c:v>poziva na preventivne preglede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upoznat s problemima i bolestima koje imam</c:v>
                </c:pt>
                <c:pt idx="1">
                  <c:v>odvaja dovoljno vremena za razgovor sa mnom</c:v>
                </c:pt>
                <c:pt idx="2">
                  <c:v>daje jasna objašnjenja intervencija koje planira</c:v>
                </c:pt>
                <c:pt idx="3">
                  <c:v>daje jasna objašnjenja mog oralnog zdravlja</c:v>
                </c:pt>
                <c:pt idx="4">
                  <c:v>poziva na preventivne preglede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</c:v>
                </c:pt>
                <c:pt idx="4">
                  <c:v>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upoznat s problemima i bolestima koje imam</c:v>
                </c:pt>
                <c:pt idx="1">
                  <c:v>odvaja dovoljno vremena za razgovor sa mnom</c:v>
                </c:pt>
                <c:pt idx="2">
                  <c:v>daje jasna objašnjenja intervencija koje planira</c:v>
                </c:pt>
                <c:pt idx="3">
                  <c:v>daje jasna objašnjenja mog oralnog zdravlja</c:v>
                </c:pt>
                <c:pt idx="4">
                  <c:v>poziva na preventivne preglede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upoznat s problemima i bolestima koje imam</c:v>
                </c:pt>
                <c:pt idx="1">
                  <c:v>odvaja dovoljno vremena za razgovor sa mnom</c:v>
                </c:pt>
                <c:pt idx="2">
                  <c:v>daje jasna objašnjenja intervencija koje planira</c:v>
                </c:pt>
                <c:pt idx="3">
                  <c:v>daje jasna objašnjenja mog oralnog zdravlja</c:v>
                </c:pt>
                <c:pt idx="4">
                  <c:v>poziva na preventivne preglede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12</c:v>
                </c:pt>
                <c:pt idx="1">
                  <c:v>9</c:v>
                </c:pt>
                <c:pt idx="2">
                  <c:v>7</c:v>
                </c:pt>
                <c:pt idx="3">
                  <c:v>5</c:v>
                </c:pt>
                <c:pt idx="4">
                  <c:v>8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upoznat s problemima i bolestima koje imam</c:v>
                </c:pt>
                <c:pt idx="1">
                  <c:v>odvaja dovoljno vremena za razgovor sa mnom</c:v>
                </c:pt>
                <c:pt idx="2">
                  <c:v>daje jasna objašnjenja intervencija koje planira</c:v>
                </c:pt>
                <c:pt idx="3">
                  <c:v>daje jasna objašnjenja mog oralnog zdravlja</c:v>
                </c:pt>
                <c:pt idx="4">
                  <c:v>poziva na preventivne preglede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38</c:v>
                </c:pt>
                <c:pt idx="1">
                  <c:v>41</c:v>
                </c:pt>
                <c:pt idx="2">
                  <c:v>38</c:v>
                </c:pt>
                <c:pt idx="3">
                  <c:v>37</c:v>
                </c:pt>
                <c:pt idx="4">
                  <c:v>30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upoznat s problemima i bolestima koje imam</c:v>
                </c:pt>
                <c:pt idx="1">
                  <c:v>odvaja dovoljno vremena za razgovor sa mnom</c:v>
                </c:pt>
                <c:pt idx="2">
                  <c:v>daje jasna objašnjenja intervencija koje planira</c:v>
                </c:pt>
                <c:pt idx="3">
                  <c:v>daje jasna objašnjenja mog oralnog zdravlja</c:v>
                </c:pt>
                <c:pt idx="4">
                  <c:v>poziva na preventivne preglede</c:v>
                </c:pt>
              </c:strCache>
            </c:strRef>
          </c:cat>
          <c:val>
            <c:numRef>
              <c:f>Sheet1!$G$2:$G$6</c:f>
              <c:numCache>
                <c:formatCode>General</c:formatCode>
                <c:ptCount val="5"/>
                <c:pt idx="0">
                  <c:v>9</c:v>
                </c:pt>
                <c:pt idx="1">
                  <c:v>11</c:v>
                </c:pt>
                <c:pt idx="2">
                  <c:v>14</c:v>
                </c:pt>
                <c:pt idx="3">
                  <c:v>16</c:v>
                </c:pt>
                <c:pt idx="4">
                  <c:v>19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828046400"/>
        <c:axId val="-1041285328"/>
      </c:barChart>
      <c:catAx>
        <c:axId val="-828046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41285328"/>
        <c:crosses val="autoZero"/>
        <c:auto val="1"/>
        <c:lblAlgn val="ctr"/>
        <c:lblOffset val="100"/>
        <c:noMultiLvlLbl val="0"/>
      </c:catAx>
      <c:valAx>
        <c:axId val="-10412853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82804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accent1">
            <a:alpha val="33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</c:v>
                </c:pt>
                <c:pt idx="1">
                  <c:v>dostupnost službe i vikendom</c:v>
                </c:pt>
                <c:pt idx="2">
                  <c:v>dostupnost službe osobama sa invaliditetom</c:v>
                </c:pt>
                <c:pt idx="3">
                  <c:v>ljubaznost osoblja</c:v>
                </c:pt>
                <c:pt idx="4">
                  <c:v>broj mesta za sedenje u čekaonici</c:v>
                </c:pt>
                <c:pt idx="5">
                  <c:v>čekanje na pregled (u čekaonici)</c:v>
                </c:pt>
                <c:pt idx="6">
                  <c:v>mogućnost prijema istog dana, kada je hitno</c:v>
                </c:pt>
                <c:pt idx="7">
                  <c:v>mogućnost telefonskog savetovanja</c:v>
                </c:pt>
                <c:pt idx="8">
                  <c:v>raspoloživost odgovarajućeg kadra</c:v>
                </c:pt>
                <c:pt idx="9">
                  <c:v>stanje stomatološke opreme</c:v>
                </c:pt>
                <c:pt idx="10">
                  <c:v>saradnja stomatologa s drugim specijalistima</c:v>
                </c:pt>
                <c:pt idx="11">
                  <c:v>higijena</c:v>
                </c:pt>
                <c:pt idx="12">
                  <c:v>procedure  kod povrede prava pacijenata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1">
                  <c:v>4</c:v>
                </c:pt>
                <c:pt idx="2">
                  <c:v>1</c:v>
                </c:pt>
                <c:pt idx="5">
                  <c:v>1</c:v>
                </c:pt>
                <c:pt idx="9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</c:v>
                </c:pt>
                <c:pt idx="1">
                  <c:v>dostupnost službe i vikendom</c:v>
                </c:pt>
                <c:pt idx="2">
                  <c:v>dostupnost službe osobama sa invaliditetom</c:v>
                </c:pt>
                <c:pt idx="3">
                  <c:v>ljubaznost osoblja</c:v>
                </c:pt>
                <c:pt idx="4">
                  <c:v>broj mesta za sedenje u čekaonici</c:v>
                </c:pt>
                <c:pt idx="5">
                  <c:v>čekanje na pregled (u čekaonici)</c:v>
                </c:pt>
                <c:pt idx="6">
                  <c:v>mogućnost prijema istog dana, kada je hitno</c:v>
                </c:pt>
                <c:pt idx="7">
                  <c:v>mogućnost telefonskog savetovanja</c:v>
                </c:pt>
                <c:pt idx="8">
                  <c:v>raspoloživost odgovarajućeg kadra</c:v>
                </c:pt>
                <c:pt idx="9">
                  <c:v>stanje stomatološke opreme</c:v>
                </c:pt>
                <c:pt idx="10">
                  <c:v>saradnja stomatologa s drugim specijalistima</c:v>
                </c:pt>
                <c:pt idx="11">
                  <c:v>higijena</c:v>
                </c:pt>
                <c:pt idx="12">
                  <c:v>procedure  kod povrede prava pacijenata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6">
                  <c:v>1</c:v>
                </c:pt>
                <c:pt idx="8">
                  <c:v>1</c:v>
                </c:pt>
                <c:pt idx="9">
                  <c:v>2</c:v>
                </c:pt>
                <c:pt idx="10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</c:v>
                </c:pt>
                <c:pt idx="1">
                  <c:v>dostupnost službe i vikendom</c:v>
                </c:pt>
                <c:pt idx="2">
                  <c:v>dostupnost službe osobama sa invaliditetom</c:v>
                </c:pt>
                <c:pt idx="3">
                  <c:v>ljubaznost osoblja</c:v>
                </c:pt>
                <c:pt idx="4">
                  <c:v>broj mesta za sedenje u čekaonici</c:v>
                </c:pt>
                <c:pt idx="5">
                  <c:v>čekanje na pregled (u čekaonici)</c:v>
                </c:pt>
                <c:pt idx="6">
                  <c:v>mogućnost prijema istog dana, kada je hitno</c:v>
                </c:pt>
                <c:pt idx="7">
                  <c:v>mogućnost telefonskog savetovanja</c:v>
                </c:pt>
                <c:pt idx="8">
                  <c:v>raspoloživost odgovarajućeg kadra</c:v>
                </c:pt>
                <c:pt idx="9">
                  <c:v>stanje stomatološke opreme</c:v>
                </c:pt>
                <c:pt idx="10">
                  <c:v>saradnja stomatologa s drugim specijalistima</c:v>
                </c:pt>
                <c:pt idx="11">
                  <c:v>higijena</c:v>
                </c:pt>
                <c:pt idx="12">
                  <c:v>procedure  kod povrede prava pacijenata</c:v>
                </c:pt>
              </c:strCache>
            </c:str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1</c:v>
                </c:pt>
                <c:pt idx="1">
                  <c:v>7</c:v>
                </c:pt>
                <c:pt idx="2">
                  <c:v>4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2</c:v>
                </c:pt>
                <c:pt idx="9">
                  <c:v>5</c:v>
                </c:pt>
                <c:pt idx="10">
                  <c:v>1</c:v>
                </c:pt>
                <c:pt idx="11">
                  <c:v>3</c:v>
                </c:pt>
                <c:pt idx="12">
                  <c:v>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</c:v>
                </c:pt>
                <c:pt idx="1">
                  <c:v>dostupnost službe i vikendom</c:v>
                </c:pt>
                <c:pt idx="2">
                  <c:v>dostupnost službe osobama sa invaliditetom</c:v>
                </c:pt>
                <c:pt idx="3">
                  <c:v>ljubaznost osoblja</c:v>
                </c:pt>
                <c:pt idx="4">
                  <c:v>broj mesta za sedenje u čekaonici</c:v>
                </c:pt>
                <c:pt idx="5">
                  <c:v>čekanje na pregled (u čekaonici)</c:v>
                </c:pt>
                <c:pt idx="6">
                  <c:v>mogućnost prijema istog dana, kada je hitno</c:v>
                </c:pt>
                <c:pt idx="7">
                  <c:v>mogućnost telefonskog savetovanja</c:v>
                </c:pt>
                <c:pt idx="8">
                  <c:v>raspoloživost odgovarajućeg kadra</c:v>
                </c:pt>
                <c:pt idx="9">
                  <c:v>stanje stomatološke opreme</c:v>
                </c:pt>
                <c:pt idx="10">
                  <c:v>saradnja stomatologa s drugim specijalistima</c:v>
                </c:pt>
                <c:pt idx="11">
                  <c:v>higijena</c:v>
                </c:pt>
                <c:pt idx="12">
                  <c:v>procedure  kod povrede prava pacijenata</c:v>
                </c:pt>
              </c:strCache>
            </c:strRef>
          </c:cat>
          <c:val>
            <c:numRef>
              <c:f>Sheet1!$E$2:$E$14</c:f>
              <c:numCache>
                <c:formatCode>General</c:formatCode>
                <c:ptCount val="13"/>
                <c:pt idx="0">
                  <c:v>24</c:v>
                </c:pt>
                <c:pt idx="1">
                  <c:v>10</c:v>
                </c:pt>
                <c:pt idx="2">
                  <c:v>12</c:v>
                </c:pt>
                <c:pt idx="3">
                  <c:v>13</c:v>
                </c:pt>
                <c:pt idx="4">
                  <c:v>14</c:v>
                </c:pt>
                <c:pt idx="5">
                  <c:v>21</c:v>
                </c:pt>
                <c:pt idx="6">
                  <c:v>13</c:v>
                </c:pt>
                <c:pt idx="7">
                  <c:v>12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12</c:v>
                </c:pt>
                <c:pt idx="12">
                  <c:v>16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</c:v>
                </c:pt>
                <c:pt idx="1">
                  <c:v>dostupnost službe i vikendom</c:v>
                </c:pt>
                <c:pt idx="2">
                  <c:v>dostupnost službe osobama sa invaliditetom</c:v>
                </c:pt>
                <c:pt idx="3">
                  <c:v>ljubaznost osoblja</c:v>
                </c:pt>
                <c:pt idx="4">
                  <c:v>broj mesta za sedenje u čekaonici</c:v>
                </c:pt>
                <c:pt idx="5">
                  <c:v>čekanje na pregled (u čekaonici)</c:v>
                </c:pt>
                <c:pt idx="6">
                  <c:v>mogućnost prijema istog dana, kada je hitno</c:v>
                </c:pt>
                <c:pt idx="7">
                  <c:v>mogućnost telefonskog savetovanja</c:v>
                </c:pt>
                <c:pt idx="8">
                  <c:v>raspoloživost odgovarajućeg kadra</c:v>
                </c:pt>
                <c:pt idx="9">
                  <c:v>stanje stomatološke opreme</c:v>
                </c:pt>
                <c:pt idx="10">
                  <c:v>saradnja stomatologa s drugim specijalistima</c:v>
                </c:pt>
                <c:pt idx="11">
                  <c:v>higijena</c:v>
                </c:pt>
                <c:pt idx="12">
                  <c:v>procedure  kod povrede prava pacijenata</c:v>
                </c:pt>
              </c:strCache>
            </c:strRef>
          </c:cat>
          <c:val>
            <c:numRef>
              <c:f>Sheet1!$F$2:$F$14</c:f>
              <c:numCache>
                <c:formatCode>General</c:formatCode>
                <c:ptCount val="13"/>
                <c:pt idx="0">
                  <c:v>32</c:v>
                </c:pt>
                <c:pt idx="1">
                  <c:v>26</c:v>
                </c:pt>
                <c:pt idx="2">
                  <c:v>31</c:v>
                </c:pt>
                <c:pt idx="3">
                  <c:v>47</c:v>
                </c:pt>
                <c:pt idx="4">
                  <c:v>40</c:v>
                </c:pt>
                <c:pt idx="5">
                  <c:v>33</c:v>
                </c:pt>
                <c:pt idx="6">
                  <c:v>39</c:v>
                </c:pt>
                <c:pt idx="7">
                  <c:v>41</c:v>
                </c:pt>
                <c:pt idx="8">
                  <c:v>40</c:v>
                </c:pt>
                <c:pt idx="9">
                  <c:v>33</c:v>
                </c:pt>
                <c:pt idx="10">
                  <c:v>37</c:v>
                </c:pt>
                <c:pt idx="11">
                  <c:v>45</c:v>
                </c:pt>
                <c:pt idx="12">
                  <c:v>25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ne znam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</c:v>
                </c:pt>
                <c:pt idx="1">
                  <c:v>dostupnost službe i vikendom</c:v>
                </c:pt>
                <c:pt idx="2">
                  <c:v>dostupnost službe osobama sa invaliditetom</c:v>
                </c:pt>
                <c:pt idx="3">
                  <c:v>ljubaznost osoblja</c:v>
                </c:pt>
                <c:pt idx="4">
                  <c:v>broj mesta za sedenje u čekaonici</c:v>
                </c:pt>
                <c:pt idx="5">
                  <c:v>čekanje na pregled (u čekaonici)</c:v>
                </c:pt>
                <c:pt idx="6">
                  <c:v>mogućnost prijema istog dana, kada je hitno</c:v>
                </c:pt>
                <c:pt idx="7">
                  <c:v>mogućnost telefonskog savetovanja</c:v>
                </c:pt>
                <c:pt idx="8">
                  <c:v>raspoloživost odgovarajućeg kadra</c:v>
                </c:pt>
                <c:pt idx="9">
                  <c:v>stanje stomatološke opreme</c:v>
                </c:pt>
                <c:pt idx="10">
                  <c:v>saradnja stomatologa s drugim specijalistima</c:v>
                </c:pt>
                <c:pt idx="11">
                  <c:v>higijena</c:v>
                </c:pt>
                <c:pt idx="12">
                  <c:v>procedure  kod povrede prava pacijenata</c:v>
                </c:pt>
              </c:strCache>
            </c:strRef>
          </c:cat>
          <c:val>
            <c:numRef>
              <c:f>Sheet1!$G$2:$G$14</c:f>
              <c:numCache>
                <c:formatCode>General</c:formatCode>
                <c:ptCount val="13"/>
                <c:pt idx="0">
                  <c:v>4</c:v>
                </c:pt>
                <c:pt idx="1">
                  <c:v>12</c:v>
                </c:pt>
                <c:pt idx="2">
                  <c:v>10</c:v>
                </c:pt>
                <c:pt idx="3">
                  <c:v>1</c:v>
                </c:pt>
                <c:pt idx="4">
                  <c:v>4</c:v>
                </c:pt>
                <c:pt idx="5">
                  <c:v>4</c:v>
                </c:pt>
                <c:pt idx="6">
                  <c:v>5</c:v>
                </c:pt>
                <c:pt idx="7">
                  <c:v>4</c:v>
                </c:pt>
                <c:pt idx="8">
                  <c:v>3</c:v>
                </c:pt>
                <c:pt idx="9">
                  <c:v>4</c:v>
                </c:pt>
                <c:pt idx="10">
                  <c:v>5</c:v>
                </c:pt>
                <c:pt idx="12">
                  <c:v>16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</c:v>
                </c:pt>
                <c:pt idx="1">
                  <c:v>dostupnost službe i vikendom</c:v>
                </c:pt>
                <c:pt idx="2">
                  <c:v>dostupnost službe osobama sa invaliditetom</c:v>
                </c:pt>
                <c:pt idx="3">
                  <c:v>ljubaznost osoblja</c:v>
                </c:pt>
                <c:pt idx="4">
                  <c:v>broj mesta za sedenje u čekaonici</c:v>
                </c:pt>
                <c:pt idx="5">
                  <c:v>čekanje na pregled (u čekaonici)</c:v>
                </c:pt>
                <c:pt idx="6">
                  <c:v>mogućnost prijema istog dana, kada je hitno</c:v>
                </c:pt>
                <c:pt idx="7">
                  <c:v>mogućnost telefonskog savetovanja</c:v>
                </c:pt>
                <c:pt idx="8">
                  <c:v>raspoloživost odgovarajućeg kadra</c:v>
                </c:pt>
                <c:pt idx="9">
                  <c:v>stanje stomatološke opreme</c:v>
                </c:pt>
                <c:pt idx="10">
                  <c:v>saradnja stomatologa s drugim specijalistima</c:v>
                </c:pt>
                <c:pt idx="11">
                  <c:v>higijena</c:v>
                </c:pt>
                <c:pt idx="12">
                  <c:v>procedure  kod povrede prava pacijenata</c:v>
                </c:pt>
              </c:strCache>
            </c:strRef>
          </c:cat>
          <c:val>
            <c:numRef>
              <c:f>Sheet1!$H$2:$H$14</c:f>
              <c:numCache>
                <c:formatCode>General</c:formatCode>
                <c:ptCount val="13"/>
                <c:pt idx="0">
                  <c:v>3</c:v>
                </c:pt>
                <c:pt idx="1">
                  <c:v>5</c:v>
                </c:pt>
                <c:pt idx="2">
                  <c:v>6</c:v>
                </c:pt>
                <c:pt idx="3">
                  <c:v>2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041284784"/>
        <c:axId val="-703928032"/>
      </c:barChart>
      <c:catAx>
        <c:axId val="-1041284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03928032"/>
        <c:crosses val="autoZero"/>
        <c:auto val="1"/>
        <c:lblAlgn val="ctr"/>
        <c:lblOffset val="100"/>
        <c:noMultiLvlLbl val="0"/>
      </c:catAx>
      <c:valAx>
        <c:axId val="-7039280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41284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404558404558417E-3"/>
          <c:y val="0.92971625168475558"/>
          <c:w val="0.94415954415954417"/>
          <c:h val="5.6770234801730865E-2"/>
        </c:manualLayout>
      </c:layout>
      <c:overlay val="0"/>
      <c:spPr>
        <a:solidFill>
          <a:srgbClr val="00B050">
            <a:alpha val="38000"/>
          </a:srgb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pokriveno zdravstvenim osiguranjem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 kod stomatologa</c:v>
                </c:pt>
                <c:pt idx="1">
                  <c:v>plombiranje zuba</c:v>
                </c:pt>
                <c:pt idx="2">
                  <c:v>lečenje zuba</c:v>
                </c:pt>
                <c:pt idx="3">
                  <c:v>vadjenje zuba</c:v>
                </c:pt>
                <c:pt idx="4">
                  <c:v>ortodontski aparat</c:v>
                </c:pt>
                <c:pt idx="5">
                  <c:v>totalne i parcijalne proteze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37</c:v>
                </c:pt>
                <c:pt idx="1">
                  <c:v>33</c:v>
                </c:pt>
                <c:pt idx="2">
                  <c:v>26</c:v>
                </c:pt>
                <c:pt idx="3">
                  <c:v>32</c:v>
                </c:pt>
                <c:pt idx="4">
                  <c:v>19</c:v>
                </c:pt>
                <c:pt idx="5">
                  <c:v>13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participacija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 kod stomatologa</c:v>
                </c:pt>
                <c:pt idx="1">
                  <c:v>plombiranje zuba</c:v>
                </c:pt>
                <c:pt idx="2">
                  <c:v>lečenje zuba</c:v>
                </c:pt>
                <c:pt idx="3">
                  <c:v>vadjenje zuba</c:v>
                </c:pt>
                <c:pt idx="4">
                  <c:v>ortodontski aparat</c:v>
                </c:pt>
                <c:pt idx="5">
                  <c:v>totalne i parcijalne proteze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3</c:v>
                </c:pt>
                <c:pt idx="5">
                  <c:v>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puna cena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 kod stomatologa</c:v>
                </c:pt>
                <c:pt idx="1">
                  <c:v>plombiranje zuba</c:v>
                </c:pt>
                <c:pt idx="2">
                  <c:v>lečenje zuba</c:v>
                </c:pt>
                <c:pt idx="3">
                  <c:v>vadjenje zuba</c:v>
                </c:pt>
                <c:pt idx="4">
                  <c:v>ortodontski aparat</c:v>
                </c:pt>
                <c:pt idx="5">
                  <c:v>totalne i parcijalne proteze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6</c:v>
                </c:pt>
                <c:pt idx="1">
                  <c:v>7</c:v>
                </c:pt>
                <c:pt idx="2">
                  <c:v>9</c:v>
                </c:pt>
                <c:pt idx="3">
                  <c:v>10</c:v>
                </c:pt>
                <c:pt idx="4">
                  <c:v>5</c:v>
                </c:pt>
                <c:pt idx="5">
                  <c:v>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ne znam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 kod stomatologa</c:v>
                </c:pt>
                <c:pt idx="1">
                  <c:v>plombiranje zuba</c:v>
                </c:pt>
                <c:pt idx="2">
                  <c:v>lečenje zuba</c:v>
                </c:pt>
                <c:pt idx="3">
                  <c:v>vadjenje zuba</c:v>
                </c:pt>
                <c:pt idx="4">
                  <c:v>ortodontski aparat</c:v>
                </c:pt>
                <c:pt idx="5">
                  <c:v>totalne i parcijalne proteze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6</c:v>
                </c:pt>
                <c:pt idx="1">
                  <c:v>7</c:v>
                </c:pt>
                <c:pt idx="2">
                  <c:v>5</c:v>
                </c:pt>
                <c:pt idx="3">
                  <c:v>7</c:v>
                </c:pt>
                <c:pt idx="4">
                  <c:v>11</c:v>
                </c:pt>
                <c:pt idx="5">
                  <c:v>16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 kod stomatologa</c:v>
                </c:pt>
                <c:pt idx="1">
                  <c:v>plombiranje zuba</c:v>
                </c:pt>
                <c:pt idx="2">
                  <c:v>lečenje zuba</c:v>
                </c:pt>
                <c:pt idx="3">
                  <c:v>vadjenje zuba</c:v>
                </c:pt>
                <c:pt idx="4">
                  <c:v>ortodontski aparat</c:v>
                </c:pt>
                <c:pt idx="5">
                  <c:v>totalne i parcijalne proteze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13</c:v>
                </c:pt>
                <c:pt idx="1">
                  <c:v>14</c:v>
                </c:pt>
                <c:pt idx="2">
                  <c:v>21</c:v>
                </c:pt>
                <c:pt idx="3">
                  <c:v>13</c:v>
                </c:pt>
                <c:pt idx="4">
                  <c:v>26</c:v>
                </c:pt>
                <c:pt idx="5">
                  <c:v>24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03932384"/>
        <c:axId val="-703925312"/>
      </c:barChart>
      <c:catAx>
        <c:axId val="-703932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03925312"/>
        <c:crosses val="autoZero"/>
        <c:auto val="1"/>
        <c:lblAlgn val="ctr"/>
        <c:lblOffset val="100"/>
        <c:noMultiLvlLbl val="0"/>
      </c:catAx>
      <c:valAx>
        <c:axId val="-7039253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03932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9065661664086831E-3"/>
          <c:y val="0.76401192119026362"/>
          <c:w val="0.96169683917715409"/>
          <c:h val="0.21831503020885276"/>
        </c:manualLayout>
      </c:layout>
      <c:overlay val="0"/>
      <c:spPr>
        <a:solidFill>
          <a:srgbClr val="00B050">
            <a:alpha val="49000"/>
          </a:srgb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finansijskih problema</c:v>
                </c:pt>
                <c:pt idx="1">
                  <c:v>predugog čekanja</c:v>
                </c:pt>
                <c:pt idx="2">
                  <c:v>nedostatka vremena</c:v>
                </c:pt>
                <c:pt idx="3">
                  <c:v>zbog udaljenosti</c:v>
                </c:pt>
                <c:pt idx="4">
                  <c:v>zbog epidemiološke situacije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13</c:v>
                </c:pt>
                <c:pt idx="3">
                  <c:v>2</c:v>
                </c:pt>
                <c:pt idx="4">
                  <c:v>16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finansijskih problema</c:v>
                </c:pt>
                <c:pt idx="1">
                  <c:v>predugog čekanja</c:v>
                </c:pt>
                <c:pt idx="2">
                  <c:v>nedostatka vremena</c:v>
                </c:pt>
                <c:pt idx="3">
                  <c:v>zbog udaljenosti</c:v>
                </c:pt>
                <c:pt idx="4">
                  <c:v>zbog epidemiološke situacije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26</c:v>
                </c:pt>
                <c:pt idx="1">
                  <c:v>25</c:v>
                </c:pt>
                <c:pt idx="2">
                  <c:v>15</c:v>
                </c:pt>
                <c:pt idx="3">
                  <c:v>24</c:v>
                </c:pt>
                <c:pt idx="4">
                  <c:v>17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 odnosi se na mene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finansijskih problema</c:v>
                </c:pt>
                <c:pt idx="1">
                  <c:v>predugog čekanja</c:v>
                </c:pt>
                <c:pt idx="2">
                  <c:v>nedostatka vremena</c:v>
                </c:pt>
                <c:pt idx="3">
                  <c:v>zbog udaljenosti</c:v>
                </c:pt>
                <c:pt idx="4">
                  <c:v>zbog epidemiološke situacije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14</c:v>
                </c:pt>
                <c:pt idx="1">
                  <c:v>11</c:v>
                </c:pt>
                <c:pt idx="2">
                  <c:v>11</c:v>
                </c:pt>
                <c:pt idx="3">
                  <c:v>11</c:v>
                </c:pt>
                <c:pt idx="4">
                  <c:v>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finansijskih problema</c:v>
                </c:pt>
                <c:pt idx="1">
                  <c:v>predugog čekanja</c:v>
                </c:pt>
                <c:pt idx="2">
                  <c:v>nedostatka vremena</c:v>
                </c:pt>
                <c:pt idx="3">
                  <c:v>zbog udaljenosti</c:v>
                </c:pt>
                <c:pt idx="4">
                  <c:v>zbog epidemiološke situacije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23</c:v>
                </c:pt>
                <c:pt idx="1">
                  <c:v>26</c:v>
                </c:pt>
                <c:pt idx="2">
                  <c:v>25</c:v>
                </c:pt>
                <c:pt idx="3">
                  <c:v>27</c:v>
                </c:pt>
                <c:pt idx="4">
                  <c:v>23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03922592"/>
        <c:axId val="-703929664"/>
      </c:barChart>
      <c:catAx>
        <c:axId val="-7039225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03929664"/>
        <c:crosses val="autoZero"/>
        <c:auto val="1"/>
        <c:lblAlgn val="ctr"/>
        <c:lblOffset val="100"/>
        <c:noMultiLvlLbl val="0"/>
      </c:catAx>
      <c:valAx>
        <c:axId val="-7039296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03922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86858693945306E-2"/>
          <c:y val="0.89510593528750082"/>
          <c:w val="0.96226282612109382"/>
          <c:h val="8.4725997485608412E-2"/>
        </c:manualLayout>
      </c:layout>
      <c:overlay val="0"/>
      <c:spPr>
        <a:solidFill>
          <a:srgbClr val="FF0000">
            <a:alpha val="30000"/>
          </a:srgb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usluge u vreme covid19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usluge u vreme covid19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8.6823536972127878E-3"/>
                  <c:y val="-0.1717099397902372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usluge u vreme covid19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usluge u vreme covid19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usluge u vreme covid19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45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ne odnosi se na mene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1.5917464564981239E-16"/>
                  <c:y val="-0.1585014828832959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usluge u vreme covid19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usluge u vreme covid19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03922048"/>
        <c:axId val="-703929120"/>
      </c:barChart>
      <c:catAx>
        <c:axId val="-7039220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03929120"/>
        <c:crosses val="autoZero"/>
        <c:auto val="1"/>
        <c:lblAlgn val="ctr"/>
        <c:lblOffset val="100"/>
        <c:noMultiLvlLbl val="0"/>
      </c:catAx>
      <c:valAx>
        <c:axId val="-7039291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03922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solidFill>
        <a:schemeClr val="bg2">
          <a:lumMod val="25000"/>
        </a:schemeClr>
      </a:solidFill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vrlo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vaše oralno zdravlje je: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vaše oralno zdravlje je: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vaše oralno zdravlje je: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vaše oralno zdravlje je: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vaše oralno zdravlje je: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33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vaše oralno zdravlje je: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03921504"/>
        <c:axId val="-703928576"/>
      </c:barChart>
      <c:catAx>
        <c:axId val="-7039215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03928576"/>
        <c:crosses val="autoZero"/>
        <c:auto val="1"/>
        <c:lblAlgn val="ctr"/>
        <c:lblOffset val="100"/>
        <c:noMultiLvlLbl val="0"/>
      </c:catAx>
      <c:valAx>
        <c:axId val="-7039285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03921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solidFill>
        <a:schemeClr val="bg2">
          <a:lumMod val="25000"/>
        </a:schemeClr>
      </a:solidFill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2800" dirty="0" smtClean="0"/>
              <a:t>Zadovoljstvo korisnika stomatoloških usluga ZBO</a:t>
            </a:r>
            <a:endParaRPr lang="sr-Latn-R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sr-Latn-RS" dirty="0" smtClean="0"/>
              <a:t>2021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43445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Content Placeholder 1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0149636"/>
              </p:ext>
            </p:extLst>
          </p:nvPr>
        </p:nvGraphicFramePr>
        <p:xfrm>
          <a:off x="304800" y="1260764"/>
          <a:ext cx="6137564" cy="5209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1" name="Content Placeholder 2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158803135"/>
              </p:ext>
            </p:extLst>
          </p:nvPr>
        </p:nvGraphicFramePr>
        <p:xfrm>
          <a:off x="6677891" y="1274619"/>
          <a:ext cx="5417127" cy="5167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6772338" y="1332166"/>
            <a:ext cx="5322680" cy="898415"/>
          </a:xfrm>
          <a:solidFill>
            <a:srgbClr val="FFC000">
              <a:alpha val="60000"/>
            </a:srgbClr>
          </a:solidFill>
        </p:spPr>
        <p:txBody>
          <a:bodyPr/>
          <a:lstStyle/>
          <a:p>
            <a:r>
              <a:rPr lang="sr-Latn-RS" sz="1600" b="1" dirty="0" smtClean="0">
                <a:solidFill>
                  <a:schemeClr val="tx1"/>
                </a:solidFill>
              </a:rPr>
              <a:t>Ocenite vaše oralno zdravlje</a:t>
            </a:r>
            <a:endParaRPr lang="sr-Latn-RS" sz="1600" b="1" dirty="0">
              <a:solidFill>
                <a:schemeClr val="tx1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03989" y="1357745"/>
            <a:ext cx="5678155" cy="817147"/>
          </a:xfrm>
          <a:solidFill>
            <a:srgbClr val="92D050">
              <a:alpha val="43000"/>
            </a:srgbClr>
          </a:solidFill>
        </p:spPr>
        <p:txBody>
          <a:bodyPr/>
          <a:lstStyle/>
          <a:p>
            <a:r>
              <a:rPr lang="sr-Latn-RS" sz="1600" b="1" dirty="0" smtClean="0">
                <a:solidFill>
                  <a:schemeClr val="tx1"/>
                </a:solidFill>
              </a:rPr>
              <a:t>Ocenite usluge stomatološke službe, u ovoj ustanovi, tokom epidemiološke situacije</a:t>
            </a:r>
            <a:endParaRPr lang="sr-Latn-R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16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803216" y="236182"/>
            <a:ext cx="9543657" cy="1280890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sr-Latn-RS" sz="2400" b="1" dirty="0" smtClean="0">
                <a:solidFill>
                  <a:schemeClr val="tx1"/>
                </a:solidFill>
              </a:rPr>
              <a:t>Uzimajući sve u obzir, ocenite vaše zadovoljstvo lečenjem u ovoj stomatološkoj službi</a:t>
            </a:r>
            <a:endParaRPr lang="sr-Latn-RS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9696948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9741" y="993631"/>
            <a:ext cx="5143500" cy="132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34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61902" y="2967335"/>
            <a:ext cx="2821334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sr-Latn-RS" sz="5400" b="1" cap="none" spc="0" dirty="0" smtClean="0">
                <a:ln/>
                <a:solidFill>
                  <a:srgbClr val="92D050"/>
                </a:solidFill>
                <a:effectLst/>
              </a:rPr>
              <a:t>hvala</a:t>
            </a:r>
            <a:endParaRPr lang="en-US" sz="5400" b="1" cap="none" spc="0" dirty="0">
              <a:ln/>
              <a:solidFill>
                <a:srgbClr val="92D050"/>
              </a:soli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0" y="5929745"/>
            <a:ext cx="2895344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convex"/>
            </a:sp3d>
          </a:bodyPr>
          <a:lstStyle/>
          <a:p>
            <a:r>
              <a:rPr lang="sr-Latn-RS" dirty="0" smtClean="0">
                <a:solidFill>
                  <a:srgbClr val="00B050"/>
                </a:solidFill>
                <a:latin typeface="Brush Script MT" panose="03060802040406070304" pitchFamily="66" charset="0"/>
              </a:rPr>
              <a:t>Davorka Bosnić</a:t>
            </a:r>
          </a:p>
          <a:p>
            <a:r>
              <a:rPr lang="sr-Latn-RS" dirty="0" smtClean="0">
                <a:solidFill>
                  <a:srgbClr val="00B050"/>
                </a:solidFill>
                <a:latin typeface="Brush Script MT" panose="03060802040406070304" pitchFamily="66" charset="0"/>
              </a:rPr>
              <a:t>Dipl.psiholog ZZJZ Sombor 2022.</a:t>
            </a:r>
            <a:endParaRPr lang="sr-Latn-RS" dirty="0">
              <a:solidFill>
                <a:srgbClr val="00B050"/>
              </a:solidFill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31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2797" y="99675"/>
            <a:ext cx="3296885" cy="747489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sr-Latn-RS" sz="1400" b="1" dirty="0" smtClean="0"/>
              <a:t>Struktura ispitanika:</a:t>
            </a:r>
            <a:br>
              <a:rPr lang="sr-Latn-RS" sz="1400" b="1" dirty="0" smtClean="0"/>
            </a:br>
            <a:r>
              <a:rPr lang="sr-Latn-RS" sz="1400" dirty="0" smtClean="0"/>
              <a:t>Starost ispitanih korisnika je  </a:t>
            </a:r>
            <a:br>
              <a:rPr lang="sr-Latn-RS" sz="1400" dirty="0" smtClean="0"/>
            </a:br>
            <a:r>
              <a:rPr lang="sr-Latn-RS" sz="1400" dirty="0" smtClean="0"/>
              <a:t>od 9 do 77godine</a:t>
            </a:r>
            <a:endParaRPr lang="sr-Latn-RS" sz="1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2723531"/>
              </p:ext>
            </p:extLst>
          </p:nvPr>
        </p:nvGraphicFramePr>
        <p:xfrm>
          <a:off x="376518" y="2474260"/>
          <a:ext cx="4195483" cy="2356245"/>
        </p:xfrm>
        <a:graphic>
          <a:graphicData uri="http://schemas.openxmlformats.org/drawingml/2006/table">
            <a:tbl>
              <a:tblPr firstRow="1" firstCol="1" bandCol="1">
                <a:tableStyleId>{3C2FFA5D-87B4-456A-9821-1D502468CF0F}</a:tableStyleId>
              </a:tblPr>
              <a:tblGrid>
                <a:gridCol w="2208599"/>
                <a:gridCol w="993442"/>
                <a:gridCol w="993442"/>
              </a:tblGrid>
              <a:tr h="353585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sr-Latn-RS" sz="900" u="none" strike="noStrike" dirty="0">
                          <a:effectLst/>
                        </a:rPr>
                        <a:t> </a:t>
                      </a:r>
                      <a:r>
                        <a:rPr lang="sr-Latn-RS" sz="900" u="none" strike="noStrike" dirty="0" smtClean="0">
                          <a:effectLst/>
                        </a:rPr>
                        <a:t>zdravstvena ustanova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sr-Latn-RS" sz="900" u="none" strike="noStrike" dirty="0">
                          <a:effectLst/>
                        </a:rPr>
                        <a:t>Frequency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sr-Latn-RS" sz="900" u="none" strike="noStrike" dirty="0">
                          <a:effectLst/>
                        </a:rPr>
                        <a:t>Percent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3585"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900" u="none" strike="noStrike">
                          <a:effectLst/>
                        </a:rPr>
                        <a:t>Dom zdravlja Apatin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900" u="none" strike="noStrike">
                          <a:effectLst/>
                        </a:rPr>
                        <a:t>11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900" u="none" strike="noStrike" dirty="0" smtClean="0">
                          <a:effectLst/>
                        </a:rPr>
                        <a:t>17,2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87158"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900" u="none" strike="noStrike" dirty="0">
                          <a:effectLst/>
                        </a:rPr>
                        <a:t>Dom zdravlja Kula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900" u="none" strike="noStrike" dirty="0" smtClean="0">
                          <a:effectLst/>
                        </a:rPr>
                        <a:t>20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900" u="none" strike="noStrike" dirty="0" smtClean="0">
                          <a:effectLst/>
                        </a:rPr>
                        <a:t>31,3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87158"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Dom zdravlja Odžaci</a:t>
                      </a:r>
                      <a:endParaRPr lang="sr-Latn-R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21,9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21174"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900" u="none" strike="noStrike" dirty="0">
                          <a:effectLst/>
                        </a:rPr>
                        <a:t>DZ </a:t>
                      </a:r>
                      <a:r>
                        <a:rPr lang="sr-Latn-RS" sz="900" u="none" strike="noStrike" baseline="0" dirty="0" smtClean="0">
                          <a:effectLst/>
                        </a:rPr>
                        <a:t> Sombor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900" u="none" strike="noStrike" dirty="0" smtClean="0">
                          <a:effectLst/>
                        </a:rPr>
                        <a:t>19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900" u="none" strike="noStrike" dirty="0" smtClean="0">
                          <a:effectLst/>
                        </a:rPr>
                        <a:t>29,7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53585"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900" u="none" strike="noStrike" dirty="0">
                          <a:effectLst/>
                        </a:rPr>
                        <a:t>Total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900" u="none" strike="noStrike" dirty="0" smtClean="0">
                          <a:effectLst/>
                        </a:rPr>
                        <a:t>64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900" u="none" strike="noStrike" dirty="0">
                          <a:effectLst/>
                        </a:rPr>
                        <a:t>100,0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854743"/>
              </p:ext>
            </p:extLst>
          </p:nvPr>
        </p:nvGraphicFramePr>
        <p:xfrm>
          <a:off x="1922927" y="5069540"/>
          <a:ext cx="3186955" cy="1348474"/>
        </p:xfrm>
        <a:graphic>
          <a:graphicData uri="http://schemas.openxmlformats.org/drawingml/2006/table">
            <a:tbl>
              <a:tblPr firstRow="1" firstCol="1" bandCol="1">
                <a:tableStyleId>{5C22544A-7EE6-4342-B048-85BDC9FD1C3A}</a:tableStyleId>
              </a:tblPr>
              <a:tblGrid>
                <a:gridCol w="1169896"/>
                <a:gridCol w="949972"/>
                <a:gridCol w="1067087"/>
              </a:tblGrid>
              <a:tr h="457201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sr-Latn-R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sr-Latn-RS" sz="11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pol</a:t>
                      </a:r>
                      <a:endParaRPr lang="sr-Latn-RS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sr-Latn-R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Frequency</a:t>
                      </a:r>
                      <a:endParaRPr lang="sr-Latn-RS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sr-Latn-R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Percent</a:t>
                      </a:r>
                      <a:endParaRPr lang="sr-Latn-RS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56505"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900" u="none" strike="noStrike" dirty="0">
                          <a:effectLst/>
                        </a:rPr>
                        <a:t>MUŠKI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900" u="none" strike="noStrike" dirty="0" smtClean="0">
                          <a:effectLst/>
                        </a:rPr>
                        <a:t>27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900" u="none" strike="noStrike" dirty="0" smtClean="0">
                          <a:effectLst/>
                        </a:rPr>
                        <a:t>42,2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34768"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900" u="none" strike="noStrike">
                          <a:effectLst/>
                        </a:rPr>
                        <a:t>ŽENSKI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900" u="none" strike="noStrike" dirty="0" smtClean="0">
                          <a:effectLst/>
                        </a:rPr>
                        <a:t>37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900" u="none" strike="noStrike" dirty="0" smtClean="0">
                          <a:effectLst/>
                        </a:rPr>
                        <a:t>57,8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668983"/>
              </p:ext>
            </p:extLst>
          </p:nvPr>
        </p:nvGraphicFramePr>
        <p:xfrm>
          <a:off x="866498" y="161365"/>
          <a:ext cx="4243386" cy="2028276"/>
        </p:xfrm>
        <a:graphic>
          <a:graphicData uri="http://schemas.openxmlformats.org/drawingml/2006/table">
            <a:tbl>
              <a:tblPr firstRow="1" firstCol="1" bandCol="1">
                <a:tableStyleId>{5C22544A-7EE6-4342-B048-85BDC9FD1C3A}</a:tableStyleId>
              </a:tblPr>
              <a:tblGrid>
                <a:gridCol w="2146270"/>
                <a:gridCol w="1048558"/>
                <a:gridCol w="1048558"/>
              </a:tblGrid>
              <a:tr h="36307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r-Latn-R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old" panose="020B0704020202020204" pitchFamily="34" charset="0"/>
                        </a:rPr>
                        <a:t>Podaci o školovanju</a:t>
                      </a:r>
                      <a:endParaRPr lang="sr-Latn-RS" sz="900" b="1" i="0" u="none" strike="noStrike" dirty="0">
                        <a:solidFill>
                          <a:srgbClr val="000000"/>
                        </a:solidFill>
                        <a:effectLst/>
                        <a:latin typeface="Arial Bold" panose="020B07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</a:tr>
              <a:tr h="447862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škola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Frequency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>
                          <a:effectLst/>
                        </a:rPr>
                        <a:t>Percent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5607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nepotpuna OŠ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5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effectLst/>
                        </a:rPr>
                        <a:t>7,8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0579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OŠ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effectLst/>
                        </a:rPr>
                        <a:t>4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effectLst/>
                        </a:rPr>
                        <a:t>6,3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0579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>
                          <a:effectLst/>
                        </a:rPr>
                        <a:t>srednja škola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effectLst/>
                        </a:rPr>
                        <a:t>40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effectLst/>
                        </a:rPr>
                        <a:t>62,5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0579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viša i visoka škola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effectLst/>
                        </a:rPr>
                        <a:t>15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effectLst/>
                        </a:rPr>
                        <a:t>23,4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616345"/>
              </p:ext>
            </p:extLst>
          </p:nvPr>
        </p:nvGraphicFramePr>
        <p:xfrm>
          <a:off x="5731715" y="1237128"/>
          <a:ext cx="4098083" cy="1540208"/>
        </p:xfrm>
        <a:graphic>
          <a:graphicData uri="http://schemas.openxmlformats.org/drawingml/2006/table">
            <a:tbl>
              <a:tblPr firstRow="1" firstCol="1" bandCol="1">
                <a:tableStyleId>{5C22544A-7EE6-4342-B048-85BDC9FD1C3A}</a:tableStyleId>
              </a:tblPr>
              <a:tblGrid>
                <a:gridCol w="2178981"/>
                <a:gridCol w="959551"/>
                <a:gridCol w="959551"/>
              </a:tblGrid>
              <a:tr h="24728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>
                          <a:effectLst/>
                        </a:rPr>
                        <a:t>porodično materijalno stanje</a:t>
                      </a:r>
                      <a:endParaRPr lang="sr-Latn-RS" sz="900" b="1" i="0" u="none" strike="noStrike" dirty="0">
                        <a:solidFill>
                          <a:srgbClr val="000000"/>
                        </a:solidFill>
                        <a:effectLst/>
                        <a:latin typeface="Arial Bold" panose="020B07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</a:tr>
              <a:tr h="350903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>
                          <a:effectLst/>
                        </a:rPr>
                        <a:t> 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Frequency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>
                          <a:effectLst/>
                        </a:rPr>
                        <a:t>Percent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5506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>
                          <a:effectLst/>
                        </a:rPr>
                        <a:t>loše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effectLst/>
                        </a:rPr>
                        <a:t>1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effectLst/>
                        </a:rPr>
                        <a:t>1,6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5506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osrednje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effectLst/>
                        </a:rPr>
                        <a:t>23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effectLst/>
                        </a:rPr>
                        <a:t>35,9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5506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dobro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effectLst/>
                        </a:rPr>
                        <a:t>37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effectLst/>
                        </a:rPr>
                        <a:t>57,8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5506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veoma dobro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effectLst/>
                        </a:rPr>
                        <a:t>3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effectLst/>
                        </a:rPr>
                        <a:t>4,7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8085"/>
              </p:ext>
            </p:extLst>
          </p:nvPr>
        </p:nvGraphicFramePr>
        <p:xfrm>
          <a:off x="5849470" y="3388659"/>
          <a:ext cx="5446060" cy="3014944"/>
        </p:xfrm>
        <a:graphic>
          <a:graphicData uri="http://schemas.openxmlformats.org/drawingml/2006/table">
            <a:tbl>
              <a:tblPr firstRow="1" firstCol="1" bandCol="1">
                <a:tableStyleId>{7DF18680-E054-41AD-8BC1-D1AEF772440D}</a:tableStyleId>
              </a:tblPr>
              <a:tblGrid>
                <a:gridCol w="3249328"/>
                <a:gridCol w="1098366"/>
                <a:gridCol w="1098366"/>
              </a:tblGrid>
              <a:tr h="386044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sr-Latn-RS" sz="11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pripadnost jednoj od definisanih grupa</a:t>
                      </a:r>
                      <a:endParaRPr lang="sr-Latn-RS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Frequency</a:t>
                      </a:r>
                      <a:endParaRPr lang="sr-Latn-RS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Percent</a:t>
                      </a:r>
                      <a:endParaRPr lang="sr-Latn-RS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dete 0-18god.</a:t>
                      </a:r>
                      <a:endParaRPr lang="sr-Latn-R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sr-Latn-R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35,9</a:t>
                      </a:r>
                      <a:endParaRPr lang="sr-Latn-R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solidFill>
                            <a:schemeClr val="tx1"/>
                          </a:solidFill>
                          <a:effectLst/>
                        </a:rPr>
                        <a:t>student 19-26</a:t>
                      </a:r>
                      <a:endParaRPr lang="sr-Latn-R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sr-Latn-R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7,8</a:t>
                      </a:r>
                      <a:endParaRPr lang="sr-Latn-R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6225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lice u hitnoj potrebi</a:t>
                      </a:r>
                      <a:endParaRPr lang="sr-Latn-R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sr-Latn-R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9,4</a:t>
                      </a:r>
                      <a:endParaRPr lang="sr-Latn-R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6225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porodilja</a:t>
                      </a:r>
                      <a:endParaRPr lang="sr-Latn-RS" sz="9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sr-Latn-R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1,6</a:t>
                      </a:r>
                      <a:endParaRPr lang="sr-Latn-R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6225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Stariji od 65 godina</a:t>
                      </a:r>
                      <a:endParaRPr lang="sr-Latn-RS" sz="9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sr-Latn-R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6,3</a:t>
                      </a:r>
                      <a:endParaRPr lang="sr-Latn-R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47700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solidFill>
                            <a:schemeClr val="tx1"/>
                          </a:solidFill>
                          <a:effectLst/>
                        </a:rPr>
                        <a:t>ostale kategorije obuhvaćene obaveznim zdravstvenim osiguranjem</a:t>
                      </a:r>
                      <a:endParaRPr lang="sr-Latn-R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sr-Latn-R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23,4</a:t>
                      </a:r>
                      <a:endParaRPr lang="sr-Latn-R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solidFill>
                            <a:schemeClr val="tx1"/>
                          </a:solidFill>
                          <a:effectLst/>
                        </a:rPr>
                        <a:t>ne pripadam ni jednoj od navednih grupa</a:t>
                      </a:r>
                      <a:endParaRPr lang="pl-PL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sr-Latn-R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10,9</a:t>
                      </a:r>
                      <a:endParaRPr lang="sr-Latn-R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missing</a:t>
                      </a:r>
                      <a:endParaRPr lang="sr-Latn-R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sr-Latn-R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4,7</a:t>
                      </a:r>
                      <a:endParaRPr lang="sr-Latn-R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sr-Latn-R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64</a:t>
                      </a:r>
                      <a:endParaRPr lang="sr-Latn-R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sr-Latn-R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95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7907" y="484095"/>
            <a:ext cx="8950764" cy="766482"/>
          </a:xfrm>
          <a:gradFill>
            <a:gsLst>
              <a:gs pos="0">
                <a:schemeClr val="bg2">
                  <a:tint val="90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sr-Latn-RS" sz="2400" b="1" dirty="0" smtClean="0"/>
              <a:t>Broj poseta stomatologu u poslednjih 12 meseci</a:t>
            </a:r>
            <a:endParaRPr lang="sr-Latn-RS" sz="2400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4256705"/>
              </p:ext>
            </p:extLst>
          </p:nvPr>
        </p:nvGraphicFramePr>
        <p:xfrm>
          <a:off x="1813358" y="2244436"/>
          <a:ext cx="8915400" cy="4183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177118" y="4087906"/>
            <a:ext cx="4421403" cy="369332"/>
          </a:xfrm>
          <a:prstGeom prst="rect">
            <a:avLst/>
          </a:prstGeom>
          <a:solidFill>
            <a:schemeClr val="accent1">
              <a:alpha val="22000"/>
            </a:schemeClr>
          </a:solidFill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sr-Latn-RS" dirty="0" smtClean="0"/>
              <a:t>56,3% korisnika je primljeno istog dana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02604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800" dirty="0" smtClean="0"/>
              <a:t>Kod privatnika stomatologa idete zbog</a:t>
            </a:r>
            <a:endParaRPr lang="sr-Latn-RS" sz="2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0151046"/>
              </p:ext>
            </p:extLst>
          </p:nvPr>
        </p:nvGraphicFramePr>
        <p:xfrm>
          <a:off x="997527" y="1482437"/>
          <a:ext cx="10507086" cy="51400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89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9137" y="193804"/>
            <a:ext cx="8911687" cy="599572"/>
          </a:xfrm>
          <a:solidFill>
            <a:schemeClr val="accent1">
              <a:alpha val="23000"/>
            </a:schemeClr>
          </a:solidFill>
        </p:spPr>
        <p:txBody>
          <a:bodyPr>
            <a:normAutofit/>
          </a:bodyPr>
          <a:lstStyle/>
          <a:p>
            <a:r>
              <a:rPr lang="sr-Latn-RS" sz="2000" b="1" dirty="0" smtClean="0">
                <a:solidFill>
                  <a:schemeClr val="tx1"/>
                </a:solidFill>
              </a:rPr>
              <a:t>Saveti vašeg stomatologa o:</a:t>
            </a:r>
            <a:endParaRPr lang="sr-Latn-RS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3698884"/>
              </p:ext>
            </p:extLst>
          </p:nvPr>
        </p:nvGraphicFramePr>
        <p:xfrm>
          <a:off x="2589213" y="1482436"/>
          <a:ext cx="8915400" cy="4429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23683" y="5916706"/>
            <a:ext cx="4421403" cy="646331"/>
          </a:xfrm>
          <a:prstGeom prst="rect">
            <a:avLst/>
          </a:prstGeom>
          <a:solidFill>
            <a:schemeClr val="accent1">
              <a:alpha val="44000"/>
            </a:schemeClr>
          </a:solidFill>
        </p:spPr>
        <p:txBody>
          <a:bodyPr wrap="none" rtlCol="0">
            <a:spAutoFit/>
          </a:bodyPr>
          <a:lstStyle/>
          <a:p>
            <a:r>
              <a:rPr lang="sr-Latn-RS" dirty="0" smtClean="0"/>
              <a:t>56,6% korisnika je primljeno istog dana</a:t>
            </a:r>
          </a:p>
          <a:p>
            <a:r>
              <a:rPr lang="sr-Latn-RS" dirty="0" smtClean="0"/>
              <a:t>Dok je 29,7% čekalo do pet dana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99639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7797" y="236182"/>
            <a:ext cx="8911687" cy="1280890"/>
          </a:xfrm>
          <a:solidFill>
            <a:schemeClr val="accent1">
              <a:alpha val="21000"/>
            </a:schemeClr>
          </a:solidFill>
        </p:spPr>
        <p:txBody>
          <a:bodyPr>
            <a:normAutofit/>
          </a:bodyPr>
          <a:lstStyle/>
          <a:p>
            <a:r>
              <a:rPr lang="sr-Latn-RS" sz="2400" b="1" dirty="0" smtClean="0">
                <a:solidFill>
                  <a:schemeClr val="tx1"/>
                </a:solidFill>
              </a:rPr>
              <a:t>Moj stomatolog :</a:t>
            </a:r>
            <a:endParaRPr lang="sr-Latn-RS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8683538"/>
              </p:ext>
            </p:extLst>
          </p:nvPr>
        </p:nvGraphicFramePr>
        <p:xfrm>
          <a:off x="1704109" y="1620982"/>
          <a:ext cx="9800504" cy="4682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700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6292" y="180764"/>
            <a:ext cx="9717376" cy="664363"/>
          </a:xfrm>
          <a:solidFill>
            <a:srgbClr val="00B050">
              <a:alpha val="17000"/>
            </a:srgbClr>
          </a:solidFill>
        </p:spPr>
        <p:txBody>
          <a:bodyPr>
            <a:normAutofit/>
          </a:bodyPr>
          <a:lstStyle/>
          <a:p>
            <a:r>
              <a:rPr lang="sr-Latn-RS" sz="2400" b="1" dirty="0" smtClean="0">
                <a:solidFill>
                  <a:schemeClr val="tx1"/>
                </a:solidFill>
              </a:rPr>
              <a:t>Ocene organizacije stomatološke službe</a:t>
            </a:r>
            <a:endParaRPr lang="sr-Latn-RS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3331997"/>
              </p:ext>
            </p:extLst>
          </p:nvPr>
        </p:nvGraphicFramePr>
        <p:xfrm>
          <a:off x="2589213" y="928255"/>
          <a:ext cx="89154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980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235" y="263892"/>
            <a:ext cx="9488238" cy="1280890"/>
          </a:xfrm>
          <a:solidFill>
            <a:srgbClr val="00B050">
              <a:alpha val="28000"/>
            </a:srgbClr>
          </a:solidFill>
        </p:spPr>
        <p:txBody>
          <a:bodyPr>
            <a:normAutofit/>
          </a:bodyPr>
          <a:lstStyle/>
          <a:p>
            <a:r>
              <a:rPr lang="sr-Latn-RS" sz="2400" b="1" dirty="0" smtClean="0">
                <a:solidFill>
                  <a:schemeClr val="tx1"/>
                </a:solidFill>
              </a:rPr>
              <a:t>Kako se plaćaju usluge?</a:t>
            </a:r>
            <a:endParaRPr lang="sr-Latn-RS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7148990"/>
              </p:ext>
            </p:extLst>
          </p:nvPr>
        </p:nvGraphicFramePr>
        <p:xfrm>
          <a:off x="2589213" y="1600200"/>
          <a:ext cx="8915400" cy="4311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554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>
              <a:alpha val="34000"/>
            </a:srgbClr>
          </a:solidFill>
        </p:spPr>
        <p:txBody>
          <a:bodyPr>
            <a:normAutofit/>
          </a:bodyPr>
          <a:lstStyle/>
          <a:p>
            <a:r>
              <a:rPr lang="sr-Latn-RS" sz="2400" b="1" dirty="0" smtClean="0">
                <a:solidFill>
                  <a:schemeClr val="tx1"/>
                </a:solidFill>
              </a:rPr>
              <a:t>Da li ste u poslednjih godinu dana, izbegli posetu stomatologu zbog:</a:t>
            </a:r>
            <a:endParaRPr lang="sr-Latn-RS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8158407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804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940</TotalTime>
  <Words>234</Words>
  <Application>Microsoft Office PowerPoint</Application>
  <PresentationFormat>Widescreen</PresentationFormat>
  <Paragraphs>110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Bold</vt:lpstr>
      <vt:lpstr>Brush Script MT</vt:lpstr>
      <vt:lpstr>Century Gothic</vt:lpstr>
      <vt:lpstr>Wingdings 3</vt:lpstr>
      <vt:lpstr>Wisp</vt:lpstr>
      <vt:lpstr>Zadovoljstvo korisnika stomatoloških usluga ZBO</vt:lpstr>
      <vt:lpstr>Struktura ispitanika: Starost ispitanih korisnika je   od 9 do 77godine</vt:lpstr>
      <vt:lpstr>Broj poseta stomatologu u poslednjih 12 meseci</vt:lpstr>
      <vt:lpstr>Kod privatnika stomatologa idete zbog</vt:lpstr>
      <vt:lpstr>Saveti vašeg stomatologa o:</vt:lpstr>
      <vt:lpstr>Moj stomatolog :</vt:lpstr>
      <vt:lpstr>Ocene organizacije stomatološke službe</vt:lpstr>
      <vt:lpstr>Kako se plaćaju usluge?</vt:lpstr>
      <vt:lpstr>Da li ste u poslednjih godinu dana, izbegli posetu stomatologu zbog:</vt:lpstr>
      <vt:lpstr>PowerPoint Presentation</vt:lpstr>
      <vt:lpstr>Uzimajući sve u obzir, ocenite vaše zadovoljstvo lečenjem u ovoj stomatološkoj službi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Zadovoljstvo korisnika stomatoloških usluga ZBO</dc:title>
  <dc:creator>Korisnik</dc:creator>
  <cp:lastModifiedBy>Korisnik</cp:lastModifiedBy>
  <cp:revision>56</cp:revision>
  <dcterms:created xsi:type="dcterms:W3CDTF">2021-06-21T09:20:04Z</dcterms:created>
  <dcterms:modified xsi:type="dcterms:W3CDTF">2022-06-27T08:10:14Z</dcterms:modified>
</cp:coreProperties>
</file>