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58" r:id="rId4"/>
    <p:sldId id="259" r:id="rId5"/>
    <p:sldId id="257" r:id="rId6"/>
    <p:sldId id="260" r:id="rId7"/>
    <p:sldId id="267" r:id="rId8"/>
    <p:sldId id="268" r:id="rId9"/>
    <p:sldId id="26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4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frekvencije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</c:dPt>
          <c:dPt>
            <c:idx val="2"/>
            <c:invertIfNegative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  <a:effectLst/>
            </c:spPr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</c:dPt>
          <c:dPt>
            <c:idx val="4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</c:dPt>
          <c:dPt>
            <c:idx val="5"/>
            <c:invertIfNegative val="0"/>
            <c:bubble3D val="0"/>
            <c:spPr>
              <a:solidFill>
                <a:srgbClr val="6A4C2E"/>
              </a:solidFill>
              <a:ln>
                <a:noFill/>
              </a:ln>
              <a:effectLst/>
            </c:spPr>
          </c:dPt>
          <c:dPt>
            <c:idx val="6"/>
            <c:invertIfNegative val="0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DZ Apatin</c:v>
                </c:pt>
                <c:pt idx="1">
                  <c:v>DZ Kula</c:v>
                </c:pt>
                <c:pt idx="2">
                  <c:v>DZ Odžaci</c:v>
                </c:pt>
                <c:pt idx="3">
                  <c:v>DZ Sombor</c:v>
                </c:pt>
                <c:pt idx="4">
                  <c:v>OB Sombor</c:v>
                </c:pt>
                <c:pt idx="5">
                  <c:v>specijalna bolnica Apatin-Junaković</c:v>
                </c:pt>
                <c:pt idx="6">
                  <c:v>ZZJZ Sombor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109</c:v>
                </c:pt>
                <c:pt idx="1">
                  <c:v>98</c:v>
                </c:pt>
                <c:pt idx="2">
                  <c:v>18</c:v>
                </c:pt>
                <c:pt idx="3">
                  <c:v>314</c:v>
                </c:pt>
                <c:pt idx="4">
                  <c:v>503</c:v>
                </c:pt>
                <c:pt idx="5">
                  <c:v>112</c:v>
                </c:pt>
                <c:pt idx="6">
                  <c:v>55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procenat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1.1396011396011397E-2"/>
                  <c:y val="-5.002986034184182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DZ Apatin</c:v>
                </c:pt>
                <c:pt idx="1">
                  <c:v>DZ Kula</c:v>
                </c:pt>
                <c:pt idx="2">
                  <c:v>DZ Odžaci</c:v>
                </c:pt>
                <c:pt idx="3">
                  <c:v>DZ Sombor</c:v>
                </c:pt>
                <c:pt idx="4">
                  <c:v>OB Sombor</c:v>
                </c:pt>
                <c:pt idx="5">
                  <c:v>specijalna bolnica Apatin-Junaković</c:v>
                </c:pt>
                <c:pt idx="6">
                  <c:v>ZZJZ Sombor</c:v>
                </c:pt>
              </c:strCache>
            </c:strRef>
          </c:cat>
          <c:val>
            <c:numRef>
              <c:f>Sheet1!$C$2:$C$8</c:f>
              <c:numCache>
                <c:formatCode>0.00%</c:formatCode>
                <c:ptCount val="7"/>
                <c:pt idx="0" formatCode="0%">
                  <c:v>0.09</c:v>
                </c:pt>
                <c:pt idx="1">
                  <c:v>8.1000000000000003E-2</c:v>
                </c:pt>
                <c:pt idx="2">
                  <c:v>1.4999999999999999E-2</c:v>
                </c:pt>
                <c:pt idx="3" formatCode="0%">
                  <c:v>0.26</c:v>
                </c:pt>
                <c:pt idx="4">
                  <c:v>0.41599999999999998</c:v>
                </c:pt>
                <c:pt idx="5">
                  <c:v>9.2999999999999999E-2</c:v>
                </c:pt>
                <c:pt idx="6">
                  <c:v>4.4999999999999998E-2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604869536"/>
        <c:axId val="-1604867904"/>
      </c:barChart>
      <c:catAx>
        <c:axId val="-16048695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7904"/>
        <c:crosses val="autoZero"/>
        <c:auto val="1"/>
        <c:lblAlgn val="ctr"/>
        <c:lblOffset val="100"/>
        <c:noMultiLvlLbl val="0"/>
      </c:catAx>
      <c:valAx>
        <c:axId val="-1604867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veoma nezadovoljni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62</c:v>
                </c:pt>
                <c:pt idx="1">
                  <c:v>72</c:v>
                </c:pt>
                <c:pt idx="2">
                  <c:v>35</c:v>
                </c:pt>
                <c:pt idx="3">
                  <c:v>74</c:v>
                </c:pt>
                <c:pt idx="4">
                  <c:v>100</c:v>
                </c:pt>
                <c:pt idx="5">
                  <c:v>30</c:v>
                </c:pt>
                <c:pt idx="6">
                  <c:v>34</c:v>
                </c:pt>
                <c:pt idx="7">
                  <c:v>118</c:v>
                </c:pt>
                <c:pt idx="8">
                  <c:v>197</c:v>
                </c:pt>
                <c:pt idx="9">
                  <c:v>115</c:v>
                </c:pt>
                <c:pt idx="10">
                  <c:v>97</c:v>
                </c:pt>
                <c:pt idx="11">
                  <c:v>86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nezadovoljni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155</c:v>
                </c:pt>
                <c:pt idx="1">
                  <c:v>146</c:v>
                </c:pt>
                <c:pt idx="2">
                  <c:v>84</c:v>
                </c:pt>
                <c:pt idx="3">
                  <c:v>102</c:v>
                </c:pt>
                <c:pt idx="4">
                  <c:v>103</c:v>
                </c:pt>
                <c:pt idx="5">
                  <c:v>40</c:v>
                </c:pt>
                <c:pt idx="6">
                  <c:v>74</c:v>
                </c:pt>
                <c:pt idx="7">
                  <c:v>115</c:v>
                </c:pt>
                <c:pt idx="8">
                  <c:v>187</c:v>
                </c:pt>
                <c:pt idx="9">
                  <c:v>112</c:v>
                </c:pt>
                <c:pt idx="10">
                  <c:v>129</c:v>
                </c:pt>
                <c:pt idx="11">
                  <c:v>108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ravnodušni</c:v>
                </c:pt>
              </c:strCache>
            </c:strRef>
          </c:tx>
          <c:spPr>
            <a:solidFill>
              <a:schemeClr val="accent4">
                <a:lumMod val="50000"/>
                <a:alpha val="57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357</c:v>
                </c:pt>
                <c:pt idx="1">
                  <c:v>292</c:v>
                </c:pt>
                <c:pt idx="2">
                  <c:v>236</c:v>
                </c:pt>
                <c:pt idx="3">
                  <c:v>245</c:v>
                </c:pt>
                <c:pt idx="4">
                  <c:v>222</c:v>
                </c:pt>
                <c:pt idx="5">
                  <c:v>173</c:v>
                </c:pt>
                <c:pt idx="6">
                  <c:v>256</c:v>
                </c:pt>
                <c:pt idx="7">
                  <c:v>255</c:v>
                </c:pt>
                <c:pt idx="8">
                  <c:v>275</c:v>
                </c:pt>
                <c:pt idx="9">
                  <c:v>283</c:v>
                </c:pt>
                <c:pt idx="10">
                  <c:v>282</c:v>
                </c:pt>
                <c:pt idx="11">
                  <c:v>286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zadovoljni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387</c:v>
                </c:pt>
                <c:pt idx="1">
                  <c:v>308</c:v>
                </c:pt>
                <c:pt idx="2">
                  <c:v>418</c:v>
                </c:pt>
                <c:pt idx="3">
                  <c:v>413</c:v>
                </c:pt>
                <c:pt idx="4">
                  <c:v>343</c:v>
                </c:pt>
                <c:pt idx="5">
                  <c:v>328</c:v>
                </c:pt>
                <c:pt idx="6">
                  <c:v>386</c:v>
                </c:pt>
                <c:pt idx="7">
                  <c:v>363</c:v>
                </c:pt>
                <c:pt idx="8">
                  <c:v>321</c:v>
                </c:pt>
                <c:pt idx="9">
                  <c:v>323</c:v>
                </c:pt>
                <c:pt idx="10">
                  <c:v>281</c:v>
                </c:pt>
                <c:pt idx="11">
                  <c:v>270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zadovoljni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203</c:v>
                </c:pt>
                <c:pt idx="1">
                  <c:v>353</c:v>
                </c:pt>
                <c:pt idx="2">
                  <c:v>389</c:v>
                </c:pt>
                <c:pt idx="3">
                  <c:v>318</c:v>
                </c:pt>
                <c:pt idx="4">
                  <c:v>402</c:v>
                </c:pt>
                <c:pt idx="5">
                  <c:v>597</c:v>
                </c:pt>
                <c:pt idx="6">
                  <c:v>328</c:v>
                </c:pt>
                <c:pt idx="7">
                  <c:v>262</c:v>
                </c:pt>
                <c:pt idx="8">
                  <c:v>185</c:v>
                </c:pt>
                <c:pt idx="9">
                  <c:v>304</c:v>
                </c:pt>
                <c:pt idx="10">
                  <c:v>356</c:v>
                </c:pt>
                <c:pt idx="11">
                  <c:v>409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ne odnosi se na mene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Sheet1!$G$2:$G$13</c:f>
              <c:numCache>
                <c:formatCode>General</c:formatCode>
                <c:ptCount val="12"/>
                <c:pt idx="0">
                  <c:v>11</c:v>
                </c:pt>
                <c:pt idx="1">
                  <c:v>5</c:v>
                </c:pt>
                <c:pt idx="2">
                  <c:v>6</c:v>
                </c:pt>
                <c:pt idx="3">
                  <c:v>22</c:v>
                </c:pt>
                <c:pt idx="4">
                  <c:v>4</c:v>
                </c:pt>
                <c:pt idx="5">
                  <c:v>5</c:v>
                </c:pt>
                <c:pt idx="6">
                  <c:v>95</c:v>
                </c:pt>
                <c:pt idx="7">
                  <c:v>51</c:v>
                </c:pt>
                <c:pt idx="8">
                  <c:v>8</c:v>
                </c:pt>
                <c:pt idx="9">
                  <c:v>37</c:v>
                </c:pt>
                <c:pt idx="10">
                  <c:v>27</c:v>
                </c:pt>
                <c:pt idx="11">
                  <c:v>12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adekvatnošću opreme za rad</c:v>
                </c:pt>
                <c:pt idx="1">
                  <c:v>adekvatnošću prostora za rad</c:v>
                </c:pt>
                <c:pt idx="2">
                  <c:v>raspoloživim vremenom za rad</c:v>
                </c:pt>
                <c:pt idx="3">
                  <c:v>autonomijom u obavljanju posla i odlučivanju</c:v>
                </c:pt>
                <c:pt idx="4">
                  <c:v>uvažavanjem i vrednovanjem rada od strane pretpostavljenih</c:v>
                </c:pt>
                <c:pt idx="5">
                  <c:v>neposrednom saradnjom s kolegama</c:v>
                </c:pt>
                <c:pt idx="6">
                  <c:v>odnosom pacijenata prema njima</c:v>
                </c:pt>
                <c:pt idx="7">
                  <c:v>mogućnošću prof. Razvoja i edukacijama</c:v>
                </c:pt>
                <c:pt idx="8">
                  <c:v>finansijama</c:v>
                </c:pt>
                <c:pt idx="9">
                  <c:v>rukovodjenjem i organizacijom rada</c:v>
                </c:pt>
                <c:pt idx="10">
                  <c:v>higijenom i prevencijom infekcija</c:v>
                </c:pt>
                <c:pt idx="11">
                  <c:v>sprovodjenjem anti covid mera</c:v>
                </c:pt>
              </c:strCache>
            </c:strRef>
          </c:cat>
          <c:val>
            <c:numRef>
              <c:f>Sheet1!$H$2:$H$13</c:f>
              <c:numCache>
                <c:formatCode>General</c:formatCode>
                <c:ptCount val="12"/>
                <c:pt idx="0">
                  <c:v>34</c:v>
                </c:pt>
                <c:pt idx="1">
                  <c:v>33</c:v>
                </c:pt>
                <c:pt idx="2">
                  <c:v>41</c:v>
                </c:pt>
                <c:pt idx="3">
                  <c:v>35</c:v>
                </c:pt>
                <c:pt idx="4">
                  <c:v>35</c:v>
                </c:pt>
                <c:pt idx="5">
                  <c:v>36</c:v>
                </c:pt>
                <c:pt idx="6">
                  <c:v>36</c:v>
                </c:pt>
                <c:pt idx="7">
                  <c:v>45</c:v>
                </c:pt>
                <c:pt idx="8">
                  <c:v>36</c:v>
                </c:pt>
                <c:pt idx="9">
                  <c:v>35</c:v>
                </c:pt>
                <c:pt idx="10">
                  <c:v>37</c:v>
                </c:pt>
                <c:pt idx="11">
                  <c:v>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-1604875520"/>
        <c:axId val="-1604872800"/>
        <c:axId val="0"/>
      </c:bar3DChart>
      <c:catAx>
        <c:axId val="-16048755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2800"/>
        <c:crosses val="autoZero"/>
        <c:auto val="1"/>
        <c:lblAlgn val="ctr"/>
        <c:lblOffset val="100"/>
        <c:noMultiLvlLbl val="0"/>
      </c:catAx>
      <c:valAx>
        <c:axId val="-160487280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5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sr-Latn-R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nimalo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82</c:v>
                </c:pt>
                <c:pt idx="1">
                  <c:v>87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malo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143</c:v>
                </c:pt>
                <c:pt idx="1">
                  <c:v>112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umereno</c:v>
                </c:pt>
              </c:strCache>
            </c:strRef>
          </c:tx>
          <c:spPr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Sheet1!$D$2:$D$3</c:f>
              <c:numCache>
                <c:formatCode>General</c:formatCode>
                <c:ptCount val="2"/>
                <c:pt idx="0">
                  <c:v>476</c:v>
                </c:pt>
                <c:pt idx="1">
                  <c:v>445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mnogo</c:v>
                </c:pt>
              </c:strCache>
            </c:strRef>
          </c:tx>
          <c:spPr>
            <a:solidFill>
              <a:schemeClr val="accent5">
                <a:lumMod val="7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Sheet1!$E$2:$E$3</c:f>
              <c:numCache>
                <c:formatCode>General</c:formatCode>
                <c:ptCount val="2"/>
                <c:pt idx="0">
                  <c:v>259</c:v>
                </c:pt>
                <c:pt idx="1">
                  <c:v>284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veoma mnogo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Sheet1!$F$2:$F$3</c:f>
              <c:numCache>
                <c:formatCode>General</c:formatCode>
                <c:ptCount val="2"/>
                <c:pt idx="0">
                  <c:v>213</c:v>
                </c:pt>
                <c:pt idx="1">
                  <c:v>237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miss.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koliko ste napeti pri redovnom obavljanju posla</c:v>
                </c:pt>
                <c:pt idx="1">
                  <c:v>koliko ste napeti pri obavljanju posla u uslovima epidemije COVID 19</c:v>
                </c:pt>
              </c:strCache>
            </c:strRef>
          </c:cat>
          <c:val>
            <c:numRef>
              <c:f>Sheet1!$G$2:$G$3</c:f>
              <c:numCache>
                <c:formatCode>General</c:formatCode>
                <c:ptCount val="2"/>
                <c:pt idx="0">
                  <c:v>36</c:v>
                </c:pt>
                <c:pt idx="1">
                  <c:v>44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604872256"/>
        <c:axId val="-1604868992"/>
      </c:barChart>
      <c:catAx>
        <c:axId val="-16048722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8992"/>
        <c:crosses val="autoZero"/>
        <c:auto val="1"/>
        <c:lblAlgn val="ctr"/>
        <c:lblOffset val="100"/>
        <c:noMultiLvlLbl val="0"/>
      </c:catAx>
      <c:valAx>
        <c:axId val="-16048689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7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169851822689207"/>
          <c:y val="9.4587302902052736E-2"/>
          <c:w val="0.32092325162209673"/>
          <c:h val="0.63136571216491955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gradFill flip="none" rotWithShape="1">
                <a:gsLst>
                  <a:gs pos="0">
                    <a:schemeClr val="accent2">
                      <a:lumMod val="5000"/>
                      <a:lumOff val="95000"/>
                    </a:schemeClr>
                  </a:gs>
                  <a:gs pos="100000">
                    <a:schemeClr val="accent2">
                      <a:lumMod val="45000"/>
                      <a:lumOff val="55000"/>
                    </a:schemeClr>
                  </a:gs>
                  <a:gs pos="100000">
                    <a:schemeClr val="accent2">
                      <a:lumMod val="30000"/>
                      <a:lumOff val="7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gradFill flip="none" rotWithShape="1">
                <a:gsLst>
                  <a:gs pos="0">
                    <a:schemeClr val="bg2">
                      <a:tint val="90000"/>
                      <a:lumMod val="120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gradFill flip="none" rotWithShape="1">
                <a:gsLst>
                  <a:gs pos="0">
                    <a:schemeClr val="bg2">
                      <a:tint val="90000"/>
                      <a:lumMod val="120000"/>
                    </a:schemeClr>
                  </a:gs>
                  <a:gs pos="100000">
                    <a:schemeClr val="accent5">
                      <a:lumMod val="50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FFC000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gradFill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0">
                    <a:schemeClr val="accent5">
                      <a:lumMod val="0"/>
                      <a:lumOff val="100000"/>
                      <a:alpha val="39000"/>
                    </a:schemeClr>
                  </a:gs>
                  <a:gs pos="88000">
                    <a:srgbClr val="FF0000">
                      <a:alpha val="93000"/>
                      <a:lumMod val="88000"/>
                    </a:srgb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5"/>
            <c:bubble3D val="0"/>
            <c:spPr>
              <a:gradFill>
                <a:gsLst>
                  <a:gs pos="0">
                    <a:schemeClr val="accent5">
                      <a:lumMod val="0"/>
                      <a:lumOff val="100000"/>
                    </a:schemeClr>
                  </a:gs>
                  <a:gs pos="5000">
                    <a:schemeClr val="accent5">
                      <a:lumMod val="0"/>
                      <a:lumOff val="100000"/>
                    </a:schemeClr>
                  </a:gs>
                  <a:gs pos="52500">
                    <a:srgbClr val="F8C2EC"/>
                  </a:gs>
                  <a:gs pos="100000">
                    <a:schemeClr val="accent6">
                      <a:lumMod val="60000"/>
                      <a:lumOff val="40000"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6"/>
            <c:bubble3D val="0"/>
            <c:spPr>
              <a:gradFill>
                <a:gsLst>
                  <a:gs pos="100000">
                    <a:srgbClr val="00B050"/>
                  </a:gs>
                  <a:gs pos="9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7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5.3983865564588854E-2"/>
                  <c:y val="-0.103676029034863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786608884161392"/>
                  <c:y val="-0.18206522171975978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3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2"/>
              <c:layout>
                <c:manualLayout>
                  <c:x val="0.20950881159590426"/>
                  <c:y val="-3.540157088995327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34638E-A8CF-4371-8586-AAA2A2C8D0D4}" type="CATEGORYNAME">
                      <a:rPr lang="en-US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[CATEGORY NAME]</a:t>
                    </a:fld>
                    <a:r>
                      <a:rPr lang="en-US" baseline="0" dirty="0" smtClean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t>; 120; </a:t>
                    </a:r>
                    <a:fld id="{0DB30979-F4AF-4817-9CFC-3E58603027AE}" type="PERCENTAGE">
                      <a:rPr lang="en-US" baseline="0">
                        <a:solidFill>
                          <a:schemeClr val="accent4">
                            <a:lumMod val="75000"/>
                          </a:schemeClr>
                        </a:solidFill>
                      </a:rPr>
                      <a:pPr>
                        <a:defRPr>
                          <a:solidFill>
                            <a:schemeClr val="accent4">
                              <a:lumMod val="75000"/>
                            </a:schemeClr>
                          </a:solidFill>
                        </a:defRPr>
                      </a:pPr>
                      <a:t>[PERCENTAGE]</a:t>
                    </a:fld>
                    <a:endParaRPr lang="en-US" baseline="0" dirty="0" smtClean="0">
                      <a:solidFill>
                        <a:schemeClr val="accent4">
                          <a:lumMod val="75000"/>
                        </a:schemeClr>
                      </a:solidFill>
                    </a:endParaRPr>
                  </a:p>
                </c:rich>
              </c:tx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4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0.22878876358325742"/>
                  <c:y val="0.1385514253154371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5.5269195697079061E-2"/>
                  <c:y val="0.2534584004273163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5"/>
              <c:layout>
                <c:manualLayout>
                  <c:x val="-0.17351956788617845"/>
                  <c:y val="0.1875818369722801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6"/>
              <c:layout>
                <c:manualLayout>
                  <c:x val="-0.21850612252333582"/>
                  <c:y val="-7.5860509049899888E-3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  <c15:layout/>
              </c:ext>
            </c:extLst>
          </c:dLbls>
          <c:cat>
            <c:strRef>
              <c:f>Sheet1!$A$2:$A$9</c:f>
              <c:strCache>
                <c:ptCount val="8"/>
                <c:pt idx="0">
                  <c:v>rad u potpuno novim uslovima</c:v>
                </c:pt>
                <c:pt idx="1">
                  <c:v>iscrpljenost zbog rada pod zaštitnom opremom</c:v>
                </c:pt>
                <c:pt idx="2">
                  <c:v>iscrpljenost zbog obima posla</c:v>
                </c:pt>
                <c:pt idx="3">
                  <c:v>raspoloživost zaštitne opreme</c:v>
                </c:pt>
                <c:pt idx="4">
                  <c:v>dostupnost informacija</c:v>
                </c:pt>
                <c:pt idx="5">
                  <c:v>neizvesnost i strah od zaraze</c:v>
                </c:pt>
                <c:pt idx="6">
                  <c:v>suočavanje s iskustvom pacijenata</c:v>
                </c:pt>
                <c:pt idx="7">
                  <c:v>missing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376</c:v>
                </c:pt>
                <c:pt idx="1">
                  <c:v>75</c:v>
                </c:pt>
                <c:pt idx="2">
                  <c:v>120</c:v>
                </c:pt>
                <c:pt idx="3">
                  <c:v>31</c:v>
                </c:pt>
                <c:pt idx="4">
                  <c:v>28</c:v>
                </c:pt>
                <c:pt idx="5">
                  <c:v>58</c:v>
                </c:pt>
                <c:pt idx="6">
                  <c:v>41</c:v>
                </c:pt>
                <c:pt idx="7">
                  <c:v>480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8356380529434033"/>
          <c:y val="7.5573827607832211E-2"/>
          <c:w val="0.61308168715752631"/>
          <c:h val="0.6185071888137876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effectLst>
              <a:outerShdw blurRad="50800" dist="50800" dir="5400000" sx="1000" sy="1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FF0000">
                    <a:alpha val="4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>
                <a:outerShdw blurRad="50800" dist="50800" dir="5400000" sx="1000" sy="1000" algn="ctr" rotWithShape="0">
                  <a:srgbClr val="000000">
                    <a:alpha val="43137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dLbl>
              <c:idx val="0"/>
              <c:layout>
                <c:manualLayout>
                  <c:x val="-4.1585232330880927E-2"/>
                  <c:y val="0.19764011799410028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351520050753629"/>
                  <c:y val="-6.4896639026316399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2131161296264082"/>
                      <c:h val="0.14007153973010009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2475569699264268"/>
                  <c:y val="4.4247787610619468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19677142330892849"/>
                      <c:h val="0.14597124474484938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-0.20532708463372459"/>
                  <c:y val="5.8998211506746416E-3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00B05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33511442648616285"/>
                      <c:h val="0.13309990012310405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013640038065223"/>
                  <c:y val="-7.669616519174041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Sheet1!$A$2:$A$6</c:f>
              <c:strCache>
                <c:ptCount val="5"/>
                <c:pt idx="0">
                  <c:v>otišli u privatni sektor</c:v>
                </c:pt>
                <c:pt idx="1">
                  <c:v>radili van zdravstva</c:v>
                </c:pt>
                <c:pt idx="2">
                  <c:v>otišli u inostranstvo</c:v>
                </c:pt>
                <c:pt idx="3">
                  <c:v>ne razmišljate o promeni</c:v>
                </c:pt>
                <c:pt idx="4">
                  <c:v>miss.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66</c:v>
                </c:pt>
                <c:pt idx="1">
                  <c:v>112</c:v>
                </c:pt>
                <c:pt idx="2">
                  <c:v>126</c:v>
                </c:pt>
                <c:pt idx="3">
                  <c:v>804</c:v>
                </c:pt>
                <c:pt idx="4">
                  <c:v>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9239766081871343E-3"/>
          <c:y val="0.80800292662532225"/>
          <c:w val="0.99407745084496013"/>
          <c:h val="0.1831475158525538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rgbClr val="C0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5">
                  <a:lumMod val="5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rgbClr val="00B05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rgbClr val="FFFF00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3.2509560882669084E-2"/>
                  <c:y val="0.2310394168472586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C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4544757848075793"/>
                      <c:h val="0.13971094510903961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17505148167591011"/>
                  <c:y val="-7.7013138949086207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3294390121819292"/>
                      <c:h val="9.6111538935578888E-2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14504265624575399"/>
                  <c:y val="3.4228061755149371E-2"/>
                </c:manualLayout>
              </c:layout>
              <c:spPr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accent5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r-Latn-RS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wedgeRectCallou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3"/>
              <c:layout>
                <c:manualLayout>
                  <c:x val="-0.14504265624575419"/>
                  <c:y val="3.4228061755149322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0.17005001077088422"/>
                  <c:y val="-4.5637415673532591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8255368803344926"/>
                  <c:y val="-7.1308461989894656E-2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Sheet1!$A$2:$A$7</c:f>
              <c:strCache>
                <c:ptCount val="6"/>
                <c:pt idx="0">
                  <c:v>veoma nezadovoljni</c:v>
                </c:pt>
                <c:pt idx="1">
                  <c:v>nezadovoljni</c:v>
                </c:pt>
                <c:pt idx="2">
                  <c:v>ravnodušni</c:v>
                </c:pt>
                <c:pt idx="3">
                  <c:v>zadovoljni</c:v>
                </c:pt>
                <c:pt idx="4">
                  <c:v>veoma zadovoljni</c:v>
                </c:pt>
                <c:pt idx="5">
                  <c:v>miss.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57</c:v>
                </c:pt>
                <c:pt idx="1">
                  <c:v>92</c:v>
                </c:pt>
                <c:pt idx="2">
                  <c:v>347</c:v>
                </c:pt>
                <c:pt idx="3">
                  <c:v>442</c:v>
                </c:pt>
                <c:pt idx="4">
                  <c:v>202</c:v>
                </c:pt>
                <c:pt idx="5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4408127114549044E-2"/>
          <c:y val="0.81501956097794337"/>
          <c:w val="0.89118374577090187"/>
          <c:h val="0.16786640814448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r-Latn-R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63895032060126E-2"/>
          <c:y val="4.924242424242424E-2"/>
          <c:w val="0.82404959248514986"/>
          <c:h val="0.8503409090909090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muško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618512039435617E-2"/>
                  <c:y val="-0.1931818181818182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Sheet1!$B$2</c:f>
              <c:numCache>
                <c:formatCode>General</c:formatCode>
                <c:ptCount val="1"/>
                <c:pt idx="0">
                  <c:v>224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žensko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Sheet1!$C$2</c:f>
              <c:numCache>
                <c:formatCode>General</c:formatCode>
                <c:ptCount val="1"/>
                <c:pt idx="0">
                  <c:v>886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missing</c:v>
                </c:pt>
              </c:strCache>
            </c:strRef>
          </c:tx>
          <c:spPr>
            <a:solidFill>
              <a:schemeClr val="bg1">
                <a:lumMod val="85000"/>
                <a:alpha val="6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8.0925601971780971E-3"/>
                  <c:y val="0.18560606060606061"/>
                </c:manualLayout>
              </c:layout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r-Latn-RS"/>
              </a:p>
            </c:txPr>
            <c:showLegendKey val="0"/>
            <c:showVal val="1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pol</c:v>
                </c:pt>
              </c:strCache>
            </c:strRef>
          </c:cat>
          <c:val>
            <c:numRef>
              <c:f>Sheet1!$D$2</c:f>
              <c:numCache>
                <c:formatCode>General</c:formatCode>
                <c:ptCount val="1"/>
                <c:pt idx="0">
                  <c:v>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overlap val="100"/>
        <c:axId val="-1604862464"/>
        <c:axId val="-1604865728"/>
      </c:barChart>
      <c:catAx>
        <c:axId val="-16048624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5728"/>
        <c:crosses val="autoZero"/>
        <c:auto val="1"/>
        <c:lblAlgn val="ctr"/>
        <c:lblOffset val="100"/>
        <c:noMultiLvlLbl val="0"/>
      </c:catAx>
      <c:valAx>
        <c:axId val="-16048657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r-Latn-RS"/>
          </a:p>
        </c:txPr>
        <c:crossAx val="-16048624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r-Latn-R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lumMod val="12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sr-Latn-RS" sz="3200" dirty="0" smtClean="0"/>
              <a:t>   Zadovoljstvo zaposlenih zdravstvenih radnika ZBO</a:t>
            </a:r>
            <a:endParaRPr lang="sr-Latn-R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 smtClean="0"/>
              <a:t>                                                                2021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88120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20301" y="1419367"/>
            <a:ext cx="381672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sr-Latn-R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5"/>
                </a:solidFill>
                <a:effectLst/>
              </a:rPr>
              <a:t>hvala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5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01467" y="5825067"/>
            <a:ext cx="42659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2800" dirty="0" smtClean="0">
                <a:solidFill>
                  <a:schemeClr val="accent3">
                    <a:lumMod val="75000"/>
                  </a:schemeClr>
                </a:solidFill>
                <a:latin typeface="Brush Script MT" panose="03060802040406070304" pitchFamily="66" charset="0"/>
              </a:rPr>
              <a:t>Davorka Bosnić</a:t>
            </a:r>
          </a:p>
          <a:p>
            <a:r>
              <a:rPr lang="sr-Latn-RS" sz="2800" dirty="0" smtClean="0">
                <a:solidFill>
                  <a:schemeClr val="accent3">
                    <a:lumMod val="75000"/>
                  </a:schemeClr>
                </a:solidFill>
                <a:latin typeface="Brush Script MT" panose="03060802040406070304" pitchFamily="66" charset="0"/>
              </a:rPr>
              <a:t>Dipl psiholog ZZJZ Sombor 2022</a:t>
            </a:r>
            <a:endParaRPr lang="sr-Latn-RS" sz="2800" dirty="0">
              <a:solidFill>
                <a:schemeClr val="accent3">
                  <a:lumMod val="75000"/>
                </a:schemeClr>
              </a:solidFill>
              <a:latin typeface="Brush Script MT" panose="030608020404060703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78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Zdravstvene ustanove ZBO</a:t>
            </a:r>
            <a:endParaRPr lang="sr-Latn-R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396362"/>
              </p:ext>
            </p:extLst>
          </p:nvPr>
        </p:nvGraphicFramePr>
        <p:xfrm>
          <a:off x="2589213" y="1514901"/>
          <a:ext cx="8915400" cy="5076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9296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3492" y="173734"/>
            <a:ext cx="8911687" cy="1280890"/>
          </a:xfrm>
        </p:spPr>
        <p:txBody>
          <a:bodyPr/>
          <a:lstStyle/>
          <a:p>
            <a:pPr algn="ctr"/>
            <a:r>
              <a:rPr lang="sr-Latn-RS" dirty="0" smtClean="0"/>
              <a:t>Zadovoljstvo zaposlenih zdravstvenih radnika ZBO</a:t>
            </a:r>
            <a:endParaRPr lang="sr-Latn-R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7329195"/>
              </p:ext>
            </p:extLst>
          </p:nvPr>
        </p:nvGraphicFramePr>
        <p:xfrm>
          <a:off x="2589213" y="1433015"/>
          <a:ext cx="8915400" cy="5295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421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3371"/>
          </a:xfrm>
        </p:spPr>
        <p:txBody>
          <a:bodyPr/>
          <a:lstStyle/>
          <a:p>
            <a:r>
              <a:rPr lang="sr-Latn-RS" dirty="0" smtClean="0"/>
              <a:t>Stres, napetost,pritisak...</a:t>
            </a:r>
            <a:endParaRPr lang="sr-Latn-R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2317985"/>
              </p:ext>
            </p:extLst>
          </p:nvPr>
        </p:nvGraphicFramePr>
        <p:xfrm>
          <a:off x="1596788" y="1405719"/>
          <a:ext cx="9907825" cy="50769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Wave 8"/>
          <p:cNvSpPr/>
          <p:nvPr/>
        </p:nvSpPr>
        <p:spPr>
          <a:xfrm>
            <a:off x="8379725" y="395785"/>
            <a:ext cx="2852382" cy="1146412"/>
          </a:xfrm>
          <a:prstGeom prst="wave">
            <a:avLst/>
          </a:prstGeom>
          <a:gradFill>
            <a:gsLst>
              <a:gs pos="0">
                <a:schemeClr val="bg2">
                  <a:tint val="90000"/>
                  <a:lumMod val="120000"/>
                </a:schemeClr>
              </a:gs>
              <a:gs pos="100000">
                <a:schemeClr val="bg2">
                  <a:shade val="98000"/>
                  <a:satMod val="120000"/>
                  <a:lumMod val="98000"/>
                </a:schemeClr>
              </a:gs>
            </a:gsLst>
            <a:lin ang="5400000" scaled="0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RS" dirty="0" smtClean="0"/>
              <a:t>U covid zoni radi/radilo 30,2% od ispitanika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69701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1982" y="0"/>
            <a:ext cx="8911687" cy="1280890"/>
          </a:xfrm>
        </p:spPr>
        <p:txBody>
          <a:bodyPr>
            <a:normAutofit/>
          </a:bodyPr>
          <a:lstStyle/>
          <a:p>
            <a:r>
              <a:rPr lang="sr-Latn-RS" sz="2800" dirty="0" smtClean="0"/>
              <a:t>Najveći izazov rada u uslovima epidemije</a:t>
            </a:r>
            <a:br>
              <a:rPr lang="sr-Latn-RS" sz="2800" dirty="0" smtClean="0"/>
            </a:br>
            <a:r>
              <a:rPr lang="sr-Latn-RS" sz="2800" dirty="0"/>
              <a:t> </a:t>
            </a:r>
            <a:r>
              <a:rPr lang="sr-Latn-RS" sz="2800" dirty="0" smtClean="0"/>
              <a:t>                                  COVID-19 </a:t>
            </a:r>
            <a:endParaRPr lang="sr-Latn-RS" sz="28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9451413"/>
              </p:ext>
            </p:extLst>
          </p:nvPr>
        </p:nvGraphicFramePr>
        <p:xfrm>
          <a:off x="1529754" y="1392673"/>
          <a:ext cx="9880730" cy="53711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952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24974" y="621575"/>
            <a:ext cx="3992732" cy="576262"/>
          </a:xfrm>
        </p:spPr>
        <p:txBody>
          <a:bodyPr/>
          <a:lstStyle/>
          <a:p>
            <a:r>
              <a:rPr lang="sr-Latn-RS" b="1" dirty="0" smtClean="0">
                <a:solidFill>
                  <a:srgbClr val="00B050"/>
                </a:solidFill>
              </a:rPr>
              <a:t>Promena</a:t>
            </a:r>
          </a:p>
          <a:p>
            <a:r>
              <a:rPr lang="sr-Latn-RS" sz="1400" i="1" dirty="0" smtClean="0">
                <a:solidFill>
                  <a:srgbClr val="00B050"/>
                </a:solidFill>
              </a:rPr>
              <a:t>U narednih 5 godina vi biste najradije</a:t>
            </a:r>
            <a:endParaRPr lang="sr-Latn-RS" sz="1400" i="1" dirty="0">
              <a:solidFill>
                <a:srgbClr val="00B050"/>
              </a:solidFill>
            </a:endParaRPr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963669718"/>
              </p:ext>
            </p:extLst>
          </p:nvPr>
        </p:nvGraphicFramePr>
        <p:xfrm>
          <a:off x="438685" y="1477407"/>
          <a:ext cx="5182186" cy="4305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>
          <a:xfrm>
            <a:off x="7479333" y="686586"/>
            <a:ext cx="3999001" cy="576262"/>
          </a:xfrm>
        </p:spPr>
        <p:txBody>
          <a:bodyPr/>
          <a:lstStyle/>
          <a:p>
            <a:r>
              <a:rPr lang="sr-Latn-RS" b="1" dirty="0" smtClean="0">
                <a:solidFill>
                  <a:schemeClr val="accent4">
                    <a:lumMod val="75000"/>
                  </a:schemeClr>
                </a:solidFill>
              </a:rPr>
              <a:t>Zadovoljstvo </a:t>
            </a:r>
          </a:p>
          <a:p>
            <a:r>
              <a:rPr lang="sr-Latn-RS" sz="1400" i="1" dirty="0" smtClean="0">
                <a:solidFill>
                  <a:schemeClr val="accent5">
                    <a:lumMod val="50000"/>
                  </a:schemeClr>
                </a:solidFill>
              </a:rPr>
              <a:t>Uzimajući sve u obzir ocenite vaše zadovoljstvo poslom koji obavljate</a:t>
            </a:r>
            <a:endParaRPr lang="sr-Latn-RS" sz="14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1" name="Content Placeholder 20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459310081"/>
              </p:ext>
            </p:extLst>
          </p:nvPr>
        </p:nvGraphicFramePr>
        <p:xfrm>
          <a:off x="6427695" y="1446663"/>
          <a:ext cx="5078506" cy="445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952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4976" y="624110"/>
            <a:ext cx="9339635" cy="1280890"/>
          </a:xfrm>
        </p:spPr>
        <p:txBody>
          <a:bodyPr/>
          <a:lstStyle/>
          <a:p>
            <a:r>
              <a:rPr lang="sr-Latn-RS" dirty="0" smtClean="0"/>
              <a:t>Struktura zaposlenih u okrugu </a:t>
            </a:r>
            <a:endParaRPr lang="sr-Latn-R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2460849"/>
              </p:ext>
            </p:extLst>
          </p:nvPr>
        </p:nvGraphicFramePr>
        <p:xfrm>
          <a:off x="1874961" y="2272553"/>
          <a:ext cx="4708028" cy="40879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8152" y="2210937"/>
            <a:ext cx="4902696" cy="4230806"/>
          </a:xfrm>
          <a:prstGeom prst="rect">
            <a:avLst/>
          </a:prstGeom>
        </p:spPr>
      </p:pic>
      <p:sp>
        <p:nvSpPr>
          <p:cNvPr id="18" name="Content Placeholder 1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r-Latn-RS" dirty="0" smtClean="0"/>
              <a:t>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258721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621023" y="378853"/>
            <a:ext cx="3505199" cy="976312"/>
          </a:xfrm>
        </p:spPr>
        <p:txBody>
          <a:bodyPr/>
          <a:lstStyle/>
          <a:p>
            <a:r>
              <a:rPr lang="sr-Latn-RS" dirty="0" smtClean="0"/>
              <a:t>Zanimanja zaposlenih u zdravstvu ZBO</a:t>
            </a:r>
            <a:endParaRPr lang="sr-Latn-R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.</a:t>
            </a:r>
            <a:endParaRPr lang="sr-Latn-R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2"/>
          </p:nvPr>
        </p:nvSpPr>
        <p:spPr>
          <a:xfrm>
            <a:off x="1607577" y="1531378"/>
            <a:ext cx="3505199" cy="4262436"/>
          </a:xfrm>
        </p:spPr>
        <p:txBody>
          <a:bodyPr/>
          <a:lstStyle/>
          <a:p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7460" y="389965"/>
            <a:ext cx="6974540" cy="584947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722" y="1559859"/>
            <a:ext cx="4242266" cy="4625788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6252883" y="4894729"/>
            <a:ext cx="6655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100" dirty="0" smtClean="0"/>
              <a:t>missing</a:t>
            </a:r>
            <a:endParaRPr lang="sr-Latn-RS" sz="1100" dirty="0"/>
          </a:p>
        </p:txBody>
      </p:sp>
    </p:spTree>
    <p:extLst>
      <p:ext uri="{BB962C8B-B14F-4D97-AF65-F5344CB8AC3E}">
        <p14:creationId xmlns:p14="http://schemas.microsoft.com/office/powerpoint/2010/main" val="310647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68941" y="658907"/>
            <a:ext cx="5526742" cy="5540188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943600" y="753035"/>
            <a:ext cx="6248400" cy="5459506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98493" y="5593976"/>
            <a:ext cx="6655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100" dirty="0" smtClean="0"/>
              <a:t>missing</a:t>
            </a:r>
            <a:endParaRPr lang="sr-Latn-RS" sz="1100" dirty="0"/>
          </a:p>
        </p:txBody>
      </p:sp>
      <p:sp>
        <p:nvSpPr>
          <p:cNvPr id="11" name="TextBox 10"/>
          <p:cNvSpPr txBox="1"/>
          <p:nvPr/>
        </p:nvSpPr>
        <p:spPr>
          <a:xfrm>
            <a:off x="6898342" y="5446059"/>
            <a:ext cx="66556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1100" dirty="0" smtClean="0"/>
              <a:t>missing</a:t>
            </a:r>
            <a:endParaRPr lang="sr-Latn-RS" sz="1100" dirty="0"/>
          </a:p>
        </p:txBody>
      </p:sp>
    </p:spTree>
    <p:extLst>
      <p:ext uri="{BB962C8B-B14F-4D97-AF65-F5344CB8AC3E}">
        <p14:creationId xmlns:p14="http://schemas.microsoft.com/office/powerpoint/2010/main" val="95359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860</TotalTime>
  <Words>172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Brush Script MT</vt:lpstr>
      <vt:lpstr>Century Gothic</vt:lpstr>
      <vt:lpstr>Wingdings 3</vt:lpstr>
      <vt:lpstr>Wisp</vt:lpstr>
      <vt:lpstr>   Zadovoljstvo zaposlenih zdravstvenih radnika ZBO</vt:lpstr>
      <vt:lpstr>Zdravstvene ustanove ZBO</vt:lpstr>
      <vt:lpstr>Zadovoljstvo zaposlenih zdravstvenih radnika ZBO</vt:lpstr>
      <vt:lpstr>Stres, napetost,pritisak...</vt:lpstr>
      <vt:lpstr>Najveći izazov rada u uslovima epidemije                                    COVID-19 </vt:lpstr>
      <vt:lpstr>PowerPoint Presentation</vt:lpstr>
      <vt:lpstr>Struktura zaposlenih u okrugu </vt:lpstr>
      <vt:lpstr>Zanimanja zaposlenih u zdravstvu ZBO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Zadovoljstvo zaposlenih u ZZJZ sombor</dc:title>
  <dc:creator>Korisnik</dc:creator>
  <cp:lastModifiedBy>Korisnik</cp:lastModifiedBy>
  <cp:revision>40</cp:revision>
  <dcterms:created xsi:type="dcterms:W3CDTF">2021-03-26T09:18:44Z</dcterms:created>
  <dcterms:modified xsi:type="dcterms:W3CDTF">2022-06-27T08:19:53Z</dcterms:modified>
</cp:coreProperties>
</file>