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3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71" r:id="rId5"/>
    <p:sldId id="260" r:id="rId6"/>
    <p:sldId id="27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3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odeljenje</a:t>
            </a:r>
            <a:r>
              <a:rPr lang="en-US" dirty="0"/>
              <a:t> za </a:t>
            </a:r>
            <a:r>
              <a:rPr lang="en-US" dirty="0" err="1"/>
              <a:t>hemodijalizu</a:t>
            </a:r>
            <a:r>
              <a:rPr lang="en-US" dirty="0"/>
              <a:t> Sombor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Sheet1!$A$6:$B$6</c:f>
              <c:strCache>
                <c:ptCount val="2"/>
                <c:pt idx="0">
                  <c:v>odeljenje za hemodijalizu Sombor</c:v>
                </c:pt>
                <c:pt idx="1">
                  <c:v>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7030A0">
                  <a:alpha val="67000"/>
                </a:srgb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6CC8-4CD6-9A69-14667DACE43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6CC8-4CD6-9A69-14667DACE43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6CC8-4CD6-9A69-14667DACE43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6CC8-4CD6-9A69-14667DACE43A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6CC8-4CD6-9A69-14667DACE43A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6CC8-4CD6-9A69-14667DACE43A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D-6CC8-4CD6-9A69-14667DACE43A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F-6CC8-4CD6-9A69-14667DACE4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Sheet1!$C$4:$M$5</c:f>
              <c:multiLvlStrCache>
                <c:ptCount val="11"/>
                <c:lvl>
                  <c:pt idx="0">
                    <c:v>muški</c:v>
                  </c:pt>
                  <c:pt idx="1">
                    <c:v>ženski</c:v>
                  </c:pt>
                  <c:pt idx="2">
                    <c:v>nepotpuna oš</c:v>
                  </c:pt>
                  <c:pt idx="3">
                    <c:v>oš</c:v>
                  </c:pt>
                  <c:pt idx="4">
                    <c:v>srednja škola</c:v>
                  </c:pt>
                  <c:pt idx="5">
                    <c:v>viša i visoka škola</c:v>
                  </c:pt>
                  <c:pt idx="6">
                    <c:v>veoma loše</c:v>
                  </c:pt>
                  <c:pt idx="7">
                    <c:v>loše</c:v>
                  </c:pt>
                  <c:pt idx="8">
                    <c:v>osrednje</c:v>
                  </c:pt>
                  <c:pt idx="9">
                    <c:v>dobro</c:v>
                  </c:pt>
                  <c:pt idx="10">
                    <c:v>veoma dobro</c:v>
                  </c:pt>
                </c:lvl>
                <c:lvl>
                  <c:pt idx="0">
                    <c:v>pol</c:v>
                  </c:pt>
                  <c:pt idx="2">
                    <c:v>završena škola</c:v>
                  </c:pt>
                  <c:pt idx="6">
                    <c:v>materijalno stanje domaćinstva</c:v>
                  </c:pt>
                </c:lvl>
              </c:multiLvlStrCache>
            </c:multiLvlStrRef>
          </c:cat>
          <c:val>
            <c:numRef>
              <c:f>Sheet1!$C$6:$M$6</c:f>
              <c:numCache>
                <c:formatCode>###0</c:formatCode>
                <c:ptCount val="11"/>
                <c:pt idx="0">
                  <c:v>22</c:v>
                </c:pt>
                <c:pt idx="1">
                  <c:v>18</c:v>
                </c:pt>
                <c:pt idx="2">
                  <c:v>5</c:v>
                </c:pt>
                <c:pt idx="3">
                  <c:v>12</c:v>
                </c:pt>
                <c:pt idx="4">
                  <c:v>20</c:v>
                </c:pt>
                <c:pt idx="5">
                  <c:v>3</c:v>
                </c:pt>
                <c:pt idx="6">
                  <c:v>1</c:v>
                </c:pt>
                <c:pt idx="7">
                  <c:v>2</c:v>
                </c:pt>
                <c:pt idx="8">
                  <c:v>28</c:v>
                </c:pt>
                <c:pt idx="9">
                  <c:v>7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CC8-4CD6-9A69-14667DACE4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22547456"/>
        <c:axId val="-1022546912"/>
      </c:barChart>
      <c:catAx>
        <c:axId val="-102254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2546912"/>
        <c:crosses val="autoZero"/>
        <c:auto val="1"/>
        <c:lblAlgn val="ctr"/>
        <c:lblOffset val="100"/>
        <c:noMultiLvlLbl val="0"/>
      </c:catAx>
      <c:valAx>
        <c:axId val="-1022546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2547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sr-Latn-R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7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D1-44EB-88CD-8C9B5DC348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D1-44EB-88CD-8C9B5DC348A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6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D1-44EB-88CD-8C9B5DC348A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6</c:v>
                </c:pt>
                <c:pt idx="1">
                  <c:v>5</c:v>
                </c:pt>
                <c:pt idx="2">
                  <c:v>7</c:v>
                </c:pt>
                <c:pt idx="3">
                  <c:v>5</c:v>
                </c:pt>
                <c:pt idx="4">
                  <c:v>6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D1-44EB-88CD-8C9B5DC348A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20</c:v>
                </c:pt>
                <c:pt idx="4">
                  <c:v>24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D1-44EB-88CD-8C9B5DC348A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D1-44EB-88CD-8C9B5DC348A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26128"/>
        <c:axId val="-734638096"/>
      </c:barChart>
      <c:catAx>
        <c:axId val="-734626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8096"/>
        <c:crosses val="autoZero"/>
        <c:auto val="1"/>
        <c:lblAlgn val="ctr"/>
        <c:lblOffset val="100"/>
        <c:noMultiLvlLbl val="0"/>
      </c:catAx>
      <c:valAx>
        <c:axId val="-734638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6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887097446152562E-2"/>
          <c:y val="0.92124801839336645"/>
          <c:w val="0.94435278923467902"/>
          <c:h val="6.2979852035898357E-2"/>
        </c:manualLayout>
      </c:layout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83000">
              <a:schemeClr val="accent5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590472981502051"/>
          <c:y val="1.3838628515638196E-2"/>
          <c:w val="0.51428014388780707"/>
          <c:h val="0.8723922785745497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C-F93A-4905-82DD-17F6900B44CA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4A89-49C5-BB95-454F3CE51D96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4A89-49C5-BB95-454F3CE51D96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4A89-49C5-BB95-454F3CE51D96}"/>
              </c:ext>
            </c:extLst>
          </c:dPt>
          <c:dLbls>
            <c:dLbl>
              <c:idx val="3"/>
              <c:layout>
                <c:manualLayout>
                  <c:x val="2.2395835170261995E-2"/>
                  <c:y val="-3.7561991685303747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2DF00B6-D36F-42E2-9924-1C7BE32BA9D4}" type="CATEGORYNAME">
                      <a:rPr lang="it-IT"/>
                      <a:pPr>
                        <a:defRPr/>
                      </a:pPr>
                      <a:t>[CATEGORY NAME]</a:t>
                    </a:fld>
                    <a:r>
                      <a:rPr lang="it-IT" baseline="0" dirty="0"/>
                      <a:t>; </a:t>
                    </a:r>
                    <a:r>
                      <a:rPr lang="it-IT" baseline="0" dirty="0">
                        <a:solidFill>
                          <a:srgbClr val="C00000"/>
                        </a:solidFill>
                      </a:rPr>
                      <a:t>1- da</a:t>
                    </a:r>
                  </a:p>
                </c:rich>
              </c:tx>
              <c:spPr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42710288936211"/>
                      <c:h val="4.919640220565011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F93A-4905-82DD-17F6900B44CA}"/>
                </c:ext>
              </c:extLst>
            </c:dLbl>
            <c:dLbl>
              <c:idx val="4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A7E5983-5F05-497A-8828-BC497EA5058D}" type="CATEGORYNAME">
                      <a:rPr lang="en-US"/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; DA</a:t>
                    </a:r>
                    <a:fld id="{CBDC9374-5EAF-41E1-9949-444332D62904}" type="VALUE">
                      <a:rPr lang="en-US" baseline="0" smtClean="0"/>
                      <a:pPr>
                        <a:defRPr/>
                      </a:pPr>
                      <a:t>[VALUE]</a:t>
                    </a:fld>
                    <a:endParaRPr lang="en-US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A89-49C5-BB95-454F3CE51D96}"/>
                </c:ext>
              </c:extLst>
            </c:dLbl>
            <c:dLbl>
              <c:idx val="5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50AD013-1AC5-4652-982E-03406F0BC2DD}" type="CATEGORYNAME">
                      <a:rPr lang="en-US"/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;DA </a:t>
                    </a:r>
                    <a:fld id="{36E69B78-1D49-463E-9CAF-BA30265FB9F8}" type="VALUE">
                      <a:rPr lang="en-US" baseline="0"/>
                      <a:pPr>
                        <a:defRPr/>
                      </a:pPr>
                      <a:t>[VALUE]</a:t>
                    </a:fld>
                    <a:endParaRPr lang="en-US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A89-49C5-BB95-454F3CE51D96}"/>
                </c:ext>
              </c:extLst>
            </c:dLbl>
            <c:dLbl>
              <c:idx val="6"/>
              <c:layout>
                <c:manualLayout>
                  <c:x val="-4.0660978276610346E-3"/>
                  <c:y val="-4.832041589454598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982A309-0A9C-4ED6-8F86-14D87CEAC4EF}" type="CATEGORYNAME">
                      <a:rPr lang="it-IT"/>
                      <a:pPr>
                        <a:defRPr/>
                      </a:pPr>
                      <a:t>[CATEGORY NAME]</a:t>
                    </a:fld>
                    <a:r>
                      <a:rPr lang="it-IT" baseline="0" dirty="0"/>
                      <a:t>;DA </a:t>
                    </a:r>
                    <a:fld id="{CB4ECD3D-D40C-473F-B35A-FECD386970B0}" type="VALUE">
                      <a:rPr lang="it-IT" baseline="0"/>
                      <a:pPr>
                        <a:defRPr/>
                      </a:pPr>
                      <a:t>[VALUE]</a:t>
                    </a:fld>
                    <a:endParaRPr lang="it-IT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238740225013919"/>
                      <c:h val="6.684543260521234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A89-49C5-BB95-454F3CE51D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da li dobro podnosite dijalizu</c:v>
                </c:pt>
                <c:pt idx="1">
                  <c:v>pridržavate li se saveta lekara u vezi dijete i unosa tečnosti</c:v>
                </c:pt>
                <c:pt idx="2">
                  <c:v>da li redovno uzimate lekove</c:v>
                </c:pt>
                <c:pt idx="3">
                  <c:v>menjate li intervale izmedju dijaliza</c:v>
                </c:pt>
                <c:pt idx="4">
                  <c:v>da li ste svojim novcem kupovali lek za dijalizu</c:v>
                </c:pt>
                <c:pt idx="5">
                  <c:v>da li vam je lekar preporučio taj lek</c:v>
                </c:pt>
                <c:pt idx="6">
                  <c:v>da li ste nekad odustali od leka, zbog njegove cene</c:v>
                </c:pt>
                <c:pt idx="7">
                  <c:v>znate li, koga da kontaktirate u hitnim slučajevima. A niste na mestu gde primate dijalizu</c:v>
                </c:pt>
                <c:pt idx="8">
                  <c:v>DA LI BISTE DRUGIMA PREPORUČILI, OVO MESTO ZA DIJALIZU?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32</c:v>
                </c:pt>
                <c:pt idx="1">
                  <c:v>33</c:v>
                </c:pt>
                <c:pt idx="2">
                  <c:v>39</c:v>
                </c:pt>
                <c:pt idx="3">
                  <c:v>1</c:v>
                </c:pt>
                <c:pt idx="4">
                  <c:v>31</c:v>
                </c:pt>
                <c:pt idx="5">
                  <c:v>35</c:v>
                </c:pt>
                <c:pt idx="6">
                  <c:v>14</c:v>
                </c:pt>
                <c:pt idx="7">
                  <c:v>34</c:v>
                </c:pt>
                <c:pt idx="8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89-49C5-BB95-454F3CE51D9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D-F93A-4905-82DD-17F6900B44CA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8-4A89-49C5-BB95-454F3CE51D96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A-4A89-49C5-BB95-454F3CE51D96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C-4A89-49C5-BB95-454F3CE51D9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da li dobro podnosite dijalizu</c:v>
                </c:pt>
                <c:pt idx="1">
                  <c:v>pridržavate li se saveta lekara u vezi dijete i unosa tečnosti</c:v>
                </c:pt>
                <c:pt idx="2">
                  <c:v>da li redovno uzimate lekove</c:v>
                </c:pt>
                <c:pt idx="3">
                  <c:v>menjate li intervale izmedju dijaliza</c:v>
                </c:pt>
                <c:pt idx="4">
                  <c:v>da li ste svojim novcem kupovali lek za dijalizu</c:v>
                </c:pt>
                <c:pt idx="5">
                  <c:v>da li vam je lekar preporučio taj lek</c:v>
                </c:pt>
                <c:pt idx="6">
                  <c:v>da li ste nekad odustali od leka, zbog njegove cene</c:v>
                </c:pt>
                <c:pt idx="7">
                  <c:v>znate li, koga da kontaktirate u hitnim slučajevima. A niste na mestu gde primate dijalizu</c:v>
                </c:pt>
                <c:pt idx="8">
                  <c:v>DA LI BISTE DRUGIMA PREPORUČILI, OVO MESTO ZA DIJALIZU?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8</c:v>
                </c:pt>
                <c:pt idx="1">
                  <c:v>6</c:v>
                </c:pt>
                <c:pt idx="3">
                  <c:v>38</c:v>
                </c:pt>
                <c:pt idx="4">
                  <c:v>8</c:v>
                </c:pt>
                <c:pt idx="5">
                  <c:v>3</c:v>
                </c:pt>
                <c:pt idx="6">
                  <c:v>26</c:v>
                </c:pt>
                <c:pt idx="7">
                  <c:v>5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A89-49C5-BB95-454F3CE51D96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da li dobro podnosite dijalizu</c:v>
                </c:pt>
                <c:pt idx="1">
                  <c:v>pridržavate li se saveta lekara u vezi dijete i unosa tečnosti</c:v>
                </c:pt>
                <c:pt idx="2">
                  <c:v>da li redovno uzimate lekove</c:v>
                </c:pt>
                <c:pt idx="3">
                  <c:v>menjate li intervale izmedju dijaliza</c:v>
                </c:pt>
                <c:pt idx="4">
                  <c:v>da li ste svojim novcem kupovali lek za dijalizu</c:v>
                </c:pt>
                <c:pt idx="5">
                  <c:v>da li vam je lekar preporučio taj lek</c:v>
                </c:pt>
                <c:pt idx="6">
                  <c:v>da li ste nekad odustali od leka, zbog njegove cene</c:v>
                </c:pt>
                <c:pt idx="7">
                  <c:v>znate li, koga da kontaktirate u hitnim slučajevima. A niste na mestu gde primate dijalizu</c:v>
                </c:pt>
                <c:pt idx="8">
                  <c:v>DA LI BISTE DRUGIMA PREPORUČILI, OVO MESTO ZA DIJALIZU?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A89-49C5-BB95-454F3CE51D9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4832"/>
        <c:axId val="-734633200"/>
      </c:barChart>
      <c:catAx>
        <c:axId val="-734634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3200"/>
        <c:crosses val="autoZero"/>
        <c:auto val="1"/>
        <c:lblAlgn val="ctr"/>
        <c:lblOffset val="100"/>
        <c:noMultiLvlLbl val="0"/>
      </c:catAx>
      <c:valAx>
        <c:axId val="-734633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483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4747167841657644"/>
          <c:y val="0.93887726804600646"/>
          <c:w val="0.74686002570286092"/>
          <c:h val="4.6703744814742348E-2"/>
        </c:manualLayout>
      </c:layout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83000">
              <a:schemeClr val="accent5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37778871391071"/>
          <c:y val="3.6938181435203728E-2"/>
          <c:w val="0.64559875328083993"/>
          <c:h val="0.8655232822291373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2"/>
              <c:layout>
                <c:manualLayout>
                  <c:x val="-4.3320209973753661E-3"/>
                  <c:y val="-5.04337059910591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BD-4435-B215-D93C84FBF451}"/>
                </c:ext>
              </c:extLst>
            </c:dLbl>
            <c:dLbl>
              <c:idx val="3"/>
              <c:layout>
                <c:manualLayout>
                  <c:x val="-6.1342683727034124E-3"/>
                  <c:y val="-1.4651277849828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BD-4435-B215-D93C84FBF451}"/>
                </c:ext>
              </c:extLst>
            </c:dLbl>
            <c:dLbl>
              <c:idx val="4"/>
              <c:layout>
                <c:manualLayout>
                  <c:x val="1.1573162729658793E-4"/>
                  <c:y val="4.7898702739633341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BD-4435-B215-D93C84FBF451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3835978835978835E-2"/>
                      <c:h val="1.480906828475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DBD-4435-B215-D93C84FBF4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dobijenih infor. O vašem problemu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način informisanja o vašem zdravlju je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7</c:v>
                </c:pt>
                <c:pt idx="10">
                  <c:v>10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BD-4435-B215-D93C84FBF4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6-ADBD-4435-B215-D93C84FBF451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8-ADBD-4435-B215-D93C84FBF451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A-ADBD-4435-B215-D93C84FBF4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dobijenih infor. O vašem problemu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način informisanja o vašem zdravlju je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7">
                  <c:v>1</c:v>
                </c:pt>
                <c:pt idx="8">
                  <c:v>4</c:v>
                </c:pt>
                <c:pt idx="9">
                  <c:v>1</c:v>
                </c:pt>
                <c:pt idx="10">
                  <c:v>4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DBD-4435-B215-D93C84FBF45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>
                <a:alpha val="78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dobijenih infor. O vašem problemu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način informisanja o vašem zdravlju je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12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6</c:v>
                </c:pt>
                <c:pt idx="5">
                  <c:v>7</c:v>
                </c:pt>
                <c:pt idx="6">
                  <c:v>5</c:v>
                </c:pt>
                <c:pt idx="7">
                  <c:v>7</c:v>
                </c:pt>
                <c:pt idx="8">
                  <c:v>5</c:v>
                </c:pt>
                <c:pt idx="9">
                  <c:v>7</c:v>
                </c:pt>
                <c:pt idx="10">
                  <c:v>5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DBD-4435-B215-D93C84FBF45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dobijenih infor. O vašem problemu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način informisanja o vašem zdravlju je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5</c:v>
                </c:pt>
                <c:pt idx="1">
                  <c:v>4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3</c:v>
                </c:pt>
                <c:pt idx="8">
                  <c:v>6</c:v>
                </c:pt>
                <c:pt idx="9">
                  <c:v>4</c:v>
                </c:pt>
                <c:pt idx="10">
                  <c:v>1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DBD-4435-B215-D93C84FBF45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dobijenih infor. O vašem problemu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način informisanja o vašem zdravlju je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18</c:v>
                </c:pt>
                <c:pt idx="1">
                  <c:v>19</c:v>
                </c:pt>
                <c:pt idx="2">
                  <c:v>23</c:v>
                </c:pt>
                <c:pt idx="3">
                  <c:v>22</c:v>
                </c:pt>
                <c:pt idx="4">
                  <c:v>22</c:v>
                </c:pt>
                <c:pt idx="5">
                  <c:v>19</c:v>
                </c:pt>
                <c:pt idx="6">
                  <c:v>22</c:v>
                </c:pt>
                <c:pt idx="7">
                  <c:v>23</c:v>
                </c:pt>
                <c:pt idx="8">
                  <c:v>19</c:v>
                </c:pt>
                <c:pt idx="9">
                  <c:v>18</c:v>
                </c:pt>
                <c:pt idx="10">
                  <c:v>16</c:v>
                </c:pt>
                <c:pt idx="1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DBD-4435-B215-D93C84FBF45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 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dobijenih infor. O vašem problemu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način informisanja o vašem zdravlju je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2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4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DBD-4435-B215-D93C84FBF45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1568"/>
        <c:axId val="-734627216"/>
      </c:barChart>
      <c:catAx>
        <c:axId val="-734631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7216"/>
        <c:crosses val="autoZero"/>
        <c:auto val="1"/>
        <c:lblAlgn val="ctr"/>
        <c:lblOffset val="100"/>
        <c:noMultiLvlLbl val="0"/>
      </c:catAx>
      <c:valAx>
        <c:axId val="-734627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solidFill>
            <a:schemeClr val="bg1">
              <a:lumMod val="95000"/>
            </a:schemeClr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1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502870734908137E-2"/>
          <c:y val="0.94413654972586447"/>
          <c:w val="0.96657501145690117"/>
          <c:h val="5.4003874115731487E-2"/>
        </c:manualLayout>
      </c:layout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83000">
              <a:schemeClr val="accent5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lin ang="2700000" scaled="1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EC-4031-90C6-6CEF346861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EC-4031-90C6-6CEF3468612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ni-ni</c:v>
                </c:pt>
              </c:strCache>
            </c:strRef>
          </c:tx>
          <c:spPr>
            <a:solidFill>
              <a:srgbClr val="7030A0">
                <a:alpha val="72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EC-4031-90C6-6CEF3468612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EC-4031-90C6-6CEF3468612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EC-4031-90C6-6CEF3468612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EC-4031-90C6-6CEF3468612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28848"/>
        <c:axId val="-734627760"/>
      </c:barChart>
      <c:catAx>
        <c:axId val="-734628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7760"/>
        <c:crosses val="autoZero"/>
        <c:auto val="1"/>
        <c:lblAlgn val="ctr"/>
        <c:lblOffset val="100"/>
        <c:noMultiLvlLbl val="0"/>
      </c:catAx>
      <c:valAx>
        <c:axId val="-734627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8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391494384331245E-2"/>
          <c:y val="0.89309616409689452"/>
          <c:w val="0.9682743785013308"/>
          <c:h val="8.8558065806903299E-2"/>
        </c:manualLayout>
      </c:layout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83000">
              <a:schemeClr val="accent5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a.u vašoj matičnoj ustanovi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EB-4005-BD79-03502218D16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b.udrugoj ustanovi zbog preveniranja mogućih komplikacija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EB-4005-BD79-03502218D16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c. U drugoj, zbog COVID reorganizacije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CAEB-4005-BD79-03502218D16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CAEB-4005-BD79-03502218D16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22546368"/>
        <c:axId val="-1022543648"/>
      </c:barChart>
      <c:catAx>
        <c:axId val="-1022546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2543648"/>
        <c:crosses val="autoZero"/>
        <c:auto val="1"/>
        <c:lblAlgn val="ctr"/>
        <c:lblOffset val="100"/>
        <c:noMultiLvlLbl val="0"/>
      </c:catAx>
      <c:valAx>
        <c:axId val="-10225436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25463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privatno organizovan prevoz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E1-4898-B56D-110942BBA60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org.transport ustanove gde se vrši dijaliza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E1-4898-B56D-110942BBA60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org.prevoz druge zdravstvene ustanove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E1-4898-B56D-110942BBA60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taxi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DCE1-4898-B56D-110942BBA60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bus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DCE1-4898-B56D-110942BBA60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DCE1-4898-B56D-110942BBA60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9184"/>
        <c:axId val="-734631024"/>
      </c:barChart>
      <c:catAx>
        <c:axId val="-734639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1024"/>
        <c:crosses val="autoZero"/>
        <c:auto val="1"/>
        <c:lblAlgn val="ctr"/>
        <c:lblOffset val="100"/>
        <c:noMultiLvlLbl val="0"/>
      </c:catAx>
      <c:valAx>
        <c:axId val="-734631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297546690961151E-2"/>
          <c:y val="0.90521440220684024"/>
          <c:w val="0.93570242727923469"/>
          <c:h val="7.26963234982917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 30'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32-4627-B672-72BEBF6FDB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 30'- 60'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32-4627-B672-72BEBF6FDB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više od 60'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32-4627-B672-72BEBF6FDB8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32-4627-B672-72BEBF6FDB8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34626672"/>
        <c:axId val="-734637008"/>
      </c:barChart>
      <c:catAx>
        <c:axId val="-734626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7008"/>
        <c:crosses val="autoZero"/>
        <c:auto val="1"/>
        <c:lblAlgn val="ctr"/>
        <c:lblOffset val="100"/>
        <c:noMultiLvlLbl val="0"/>
      </c:catAx>
      <c:valAx>
        <c:axId val="-734637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78000">
          <a:schemeClr val="accent1">
            <a:lumMod val="5000"/>
            <a:lumOff val="95000"/>
          </a:schemeClr>
        </a:gs>
        <a:gs pos="100000">
          <a:schemeClr val="bg2">
            <a:lumMod val="90000"/>
          </a:schemeClr>
        </a:gs>
        <a:gs pos="14773">
          <a:schemeClr val="accent5">
            <a:lumMod val="40000"/>
            <a:lumOff val="60000"/>
          </a:schemeClr>
        </a:gs>
        <a:gs pos="7955">
          <a:schemeClr val="accent5">
            <a:lumMod val="40000"/>
            <a:lumOff val="60000"/>
          </a:schemeClr>
        </a:gs>
        <a:gs pos="84000">
          <a:schemeClr val="accent2">
            <a:lumMod val="40000"/>
            <a:lumOff val="60000"/>
          </a:schemeClr>
        </a:gs>
      </a:gsLst>
      <a:lin ang="2700000" scaled="1"/>
      <a:tileRect/>
    </a:gra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6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16-49F6-BFE5-473BF226BC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4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  <c:pt idx="6">
                  <c:v>1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16-49F6-BFE5-473BF226BCA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16-49F6-BFE5-473BF226BCA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9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4</c:v>
                </c:pt>
                <c:pt idx="5">
                  <c:v>6</c:v>
                </c:pt>
                <c:pt idx="6">
                  <c:v>8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16-49F6-BFE5-473BF226BCA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  <c:pt idx="0">
                  <c:v>19</c:v>
                </c:pt>
                <c:pt idx="1">
                  <c:v>18</c:v>
                </c:pt>
                <c:pt idx="2">
                  <c:v>17</c:v>
                </c:pt>
                <c:pt idx="3">
                  <c:v>16</c:v>
                </c:pt>
                <c:pt idx="4">
                  <c:v>9</c:v>
                </c:pt>
                <c:pt idx="5">
                  <c:v>25</c:v>
                </c:pt>
                <c:pt idx="6">
                  <c:v>19</c:v>
                </c:pt>
                <c:pt idx="7">
                  <c:v>19</c:v>
                </c:pt>
                <c:pt idx="8">
                  <c:v>19</c:v>
                </c:pt>
                <c:pt idx="9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16-49F6-BFE5-473BF226BCA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nije primenljivo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Sheet1!$G$2:$G$11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16-49F6-BFE5-473BF226BCA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  <c:pt idx="8">
                  <c:v>kvalitet raspolozivog prostora za obavljanje dijalize</c:v>
                </c:pt>
                <c:pt idx="9">
                  <c:v>ocenite prostor za odmor</c:v>
                </c:pt>
              </c:strCache>
            </c:strRef>
          </c:cat>
          <c:val>
            <c:numRef>
              <c:f>Sheet1!$H$2:$H$11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11</c:v>
                </c:pt>
                <c:pt idx="5">
                  <c:v>2</c:v>
                </c:pt>
                <c:pt idx="6">
                  <c:v>5</c:v>
                </c:pt>
                <c:pt idx="7">
                  <c:v>5</c:v>
                </c:pt>
                <c:pt idx="8">
                  <c:v>3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16-49F6-BFE5-473BF226BCA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24496"/>
        <c:axId val="-734633744"/>
      </c:barChart>
      <c:catAx>
        <c:axId val="-734624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3744"/>
        <c:crosses val="autoZero"/>
        <c:auto val="1"/>
        <c:lblAlgn val="ctr"/>
        <c:lblOffset val="100"/>
        <c:noMultiLvlLbl val="0"/>
      </c:catAx>
      <c:valAx>
        <c:axId val="-734633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4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21245261009038"/>
          <c:y val="0.92501174103740391"/>
          <c:w val="0.62776496687914007"/>
          <c:h val="5.21296674126585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Sheet1!$B$4:$B$7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1-49E9-9B29-EC92E907CF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Sheet1!$C$4:$C$7</c:f>
              <c:numCache>
                <c:formatCode>General</c:formatCode>
                <c:ptCount val="4"/>
                <c:pt idx="0">
                  <c:v>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A1-49E9-9B29-EC92E907CF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Sheet1!$D$4:$D$7</c:f>
              <c:numCache>
                <c:formatCode>General</c:formatCode>
                <c:ptCount val="4"/>
                <c:pt idx="0">
                  <c:v>11</c:v>
                </c:pt>
                <c:pt idx="1">
                  <c:v>4</c:v>
                </c:pt>
                <c:pt idx="2">
                  <c:v>7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A1-49E9-9B29-EC92E907CF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Sheet1!$E$4:$E$7</c:f>
              <c:numCache>
                <c:formatCode>General</c:formatCode>
                <c:ptCount val="4"/>
                <c:pt idx="0">
                  <c:v>9</c:v>
                </c:pt>
                <c:pt idx="1">
                  <c:v>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A1-49E9-9B29-EC92E907CF8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Sheet1!$F$4:$F$7</c:f>
              <c:numCache>
                <c:formatCode>General</c:formatCode>
                <c:ptCount val="4"/>
                <c:pt idx="0">
                  <c:v>17</c:v>
                </c:pt>
                <c:pt idx="1">
                  <c:v>27</c:v>
                </c:pt>
                <c:pt idx="2">
                  <c:v>13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A1-49E9-9B29-EC92E907CF8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neprimenljivo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Sheet1!$G$4:$G$7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5-87A1-49E9-9B29-EC92E907CF8A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Sheet1!$A$4:$A$7</c:f>
              <c:strCache>
                <c:ptCount val="4"/>
                <c:pt idx="0">
                  <c:v>ambijentalna temperatura</c:v>
                </c:pt>
                <c:pt idx="1">
                  <c:v>osvetljenje prostora</c:v>
                </c:pt>
                <c:pt idx="2">
                  <c:v>nivo buke</c:v>
                </c:pt>
                <c:pt idx="3">
                  <c:v>drugi aspekti</c:v>
                </c:pt>
              </c:strCache>
            </c:strRef>
          </c:cat>
          <c:val>
            <c:numRef>
              <c:f>Sheet1!$H$4:$H$7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A1-49E9-9B29-EC92E907CF8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28304"/>
        <c:axId val="-734632112"/>
      </c:barChart>
      <c:catAx>
        <c:axId val="-73462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2112"/>
        <c:crosses val="autoZero"/>
        <c:auto val="1"/>
        <c:lblAlgn val="ctr"/>
        <c:lblOffset val="100"/>
        <c:noMultiLvlLbl val="0"/>
      </c:catAx>
      <c:valAx>
        <c:axId val="-7346321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9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4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48-489D-8364-803392CD38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48-489D-8364-803392CD38D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4</c:v>
                </c:pt>
                <c:pt idx="1">
                  <c:v>6</c:v>
                </c:pt>
                <c:pt idx="2">
                  <c:v>6</c:v>
                </c:pt>
                <c:pt idx="3">
                  <c:v>2</c:v>
                </c:pt>
                <c:pt idx="4">
                  <c:v>8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48-489D-8364-803392CD38D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6</c:v>
                </c:pt>
                <c:pt idx="3">
                  <c:v>5</c:v>
                </c:pt>
                <c:pt idx="4">
                  <c:v>7</c:v>
                </c:pt>
                <c:pt idx="5">
                  <c:v>3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48-489D-8364-803392CD38D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15</c:v>
                </c:pt>
                <c:pt idx="1">
                  <c:v>12</c:v>
                </c:pt>
                <c:pt idx="2">
                  <c:v>14</c:v>
                </c:pt>
                <c:pt idx="3">
                  <c:v>13</c:v>
                </c:pt>
                <c:pt idx="4">
                  <c:v>17</c:v>
                </c:pt>
                <c:pt idx="5">
                  <c:v>17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48-489D-8364-803392CD38D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neprimenjljivo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548-489D-8364-803392CD38D4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Sheet1!$H$2:$H$8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548-489D-8364-803392CD38D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2656"/>
        <c:axId val="-734623952"/>
      </c:barChart>
      <c:catAx>
        <c:axId val="-734632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3952"/>
        <c:crosses val="autoZero"/>
        <c:auto val="1"/>
        <c:lblAlgn val="ctr"/>
        <c:lblOffset val="100"/>
        <c:noMultiLvlLbl val="0"/>
      </c:catAx>
      <c:valAx>
        <c:axId val="-734623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2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751989334666502E-2"/>
          <c:y val="0.92715675341676462"/>
          <c:w val="0.94801878931800176"/>
          <c:h val="5.03750652866479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ostalo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1-4812-9937-AC09126E55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ostalo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91-4812-9937-AC09126E557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ostalo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91-4812-9937-AC09126E557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ostalo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6</c:v>
                </c:pt>
                <c:pt idx="1">
                  <c:v>2</c:v>
                </c:pt>
                <c:pt idx="2">
                  <c:v>2</c:v>
                </c:pt>
                <c:pt idx="3">
                  <c:v>6</c:v>
                </c:pt>
                <c:pt idx="4">
                  <c:v>6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91-4812-9937-AC09126E557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ostalo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26</c:v>
                </c:pt>
                <c:pt idx="1">
                  <c:v>33</c:v>
                </c:pt>
                <c:pt idx="2">
                  <c:v>32</c:v>
                </c:pt>
                <c:pt idx="3">
                  <c:v>25</c:v>
                </c:pt>
                <c:pt idx="4">
                  <c:v>27</c:v>
                </c:pt>
                <c:pt idx="5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91-4812-9937-AC09126E5578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ostalo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791-4812-9937-AC09126E557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7552"/>
        <c:axId val="-734630480"/>
      </c:barChart>
      <c:catAx>
        <c:axId val="-734637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0480"/>
        <c:crosses val="autoZero"/>
        <c:auto val="1"/>
        <c:lblAlgn val="ctr"/>
        <c:lblOffset val="100"/>
        <c:noMultiLvlLbl val="0"/>
      </c:catAx>
      <c:valAx>
        <c:axId val="-734630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373869932925051E-2"/>
          <c:y val="0.91895872694005964"/>
          <c:w val="0.92980252468441427"/>
          <c:h val="6.4810653420890638E-2"/>
        </c:manualLayout>
      </c:layout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83000">
              <a:schemeClr val="accent5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D5-4A43-AF70-0AD8F2B3A00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D5-4A43-AF70-0AD8F2B3A00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D5-4A43-AF70-0AD8F2B3A00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8</c:v>
                </c:pt>
                <c:pt idx="1">
                  <c:v>9</c:v>
                </c:pt>
                <c:pt idx="2">
                  <c:v>4</c:v>
                </c:pt>
                <c:pt idx="3">
                  <c:v>6</c:v>
                </c:pt>
                <c:pt idx="4">
                  <c:v>5</c:v>
                </c:pt>
                <c:pt idx="5">
                  <c:v>7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D5-4A43-AF70-0AD8F2B3A00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21</c:v>
                </c:pt>
                <c:pt idx="1">
                  <c:v>25</c:v>
                </c:pt>
                <c:pt idx="2">
                  <c:v>23</c:v>
                </c:pt>
                <c:pt idx="3">
                  <c:v>20</c:v>
                </c:pt>
                <c:pt idx="4">
                  <c:v>22</c:v>
                </c:pt>
                <c:pt idx="5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D5-4A43-AF70-0AD8F2B3A00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D5-4A43-AF70-0AD8F2B3A00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22551808"/>
        <c:axId val="-1022551264"/>
      </c:barChart>
      <c:catAx>
        <c:axId val="-1022551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2551264"/>
        <c:crosses val="autoZero"/>
        <c:auto val="1"/>
        <c:lblAlgn val="ctr"/>
        <c:lblOffset val="100"/>
        <c:noMultiLvlLbl val="0"/>
      </c:catAx>
      <c:valAx>
        <c:axId val="-1022551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255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92134316543762E-3"/>
          <c:y val="0.92463995652305186"/>
          <c:w val="0.99346112985876767"/>
          <c:h val="5.7797790244467948E-2"/>
        </c:manualLayout>
      </c:layout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66000">
              <a:schemeClr val="accent5">
                <a:lumMod val="40000"/>
                <a:lumOff val="60000"/>
              </a:schemeClr>
            </a:gs>
          </a:gsLst>
          <a:lin ang="2700000" scaled="1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7955">
          <a:schemeClr val="accent1">
            <a:lumMod val="5000"/>
            <a:lumOff val="95000"/>
          </a:schemeClr>
        </a:gs>
        <a:gs pos="27000">
          <a:schemeClr val="accent1">
            <a:lumMod val="5000"/>
            <a:lumOff val="95000"/>
          </a:schemeClr>
        </a:gs>
        <a:gs pos="100000">
          <a:schemeClr val="bg2">
            <a:lumMod val="90000"/>
          </a:schemeClr>
        </a:gs>
        <a:gs pos="83000">
          <a:schemeClr val="accent5">
            <a:lumMod val="40000"/>
            <a:lumOff val="60000"/>
          </a:schemeClr>
        </a:gs>
      </a:gsLst>
      <a:lin ang="2700000" scaled="1"/>
      <a:tileRect/>
    </a:gra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 sz="16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0.2046</cdr:x>
      <cdr:y>0.81815</cdr:y>
    </cdr:from>
    <cdr:to>
      <cdr:x>0.2046</cdr:x>
      <cdr:y>0.99036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54F7F2D3-F068-44B5-6C0F-537A1BF207AC}"/>
            </a:ext>
          </a:extLst>
        </cdr:cNvPr>
        <cdr:cNvCxnSpPr/>
      </cdr:nvCxnSpPr>
      <cdr:spPr>
        <a:xfrm xmlns:a="http://schemas.openxmlformats.org/drawingml/2006/main" flipH="1">
          <a:off x="1964433" y="3636939"/>
          <a:ext cx="0" cy="7655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0.55486</cdr:x>
      <cdr:y>0.79752</cdr:y>
    </cdr:from>
    <cdr:to>
      <cdr:x>0.55486</cdr:x>
      <cdr:y>0.99357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27F43F9D-2AF0-A857-9D26-89A415CDF2AD}"/>
            </a:ext>
          </a:extLst>
        </cdr:cNvPr>
        <cdr:cNvCxnSpPr/>
      </cdr:nvCxnSpPr>
      <cdr:spPr>
        <a:xfrm xmlns:a="http://schemas.openxmlformats.org/drawingml/2006/main">
          <a:off x="5327321" y="3545219"/>
          <a:ext cx="0" cy="87153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0.41071</cdr:x>
      <cdr:y>0.05567</cdr:y>
    </cdr:from>
    <cdr:to>
      <cdr:x>0.55804</cdr:x>
      <cdr:y>0.1348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92E2548-5671-482D-5E08-F3FCEE16ADBC}"/>
            </a:ext>
          </a:extLst>
        </cdr:cNvPr>
        <cdr:cNvSpPr txBox="1"/>
      </cdr:nvSpPr>
      <cdr:spPr>
        <a:xfrm xmlns:a="http://schemas.openxmlformats.org/drawingml/2006/main">
          <a:off x="3943309" y="261350"/>
          <a:ext cx="1414545" cy="37150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100" dirty="0"/>
            <a:t>Pohvale sestrama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0.02669</cdr:x>
      <cdr:y>0.26759</cdr:y>
    </cdr:from>
    <cdr:to>
      <cdr:x>0.19576</cdr:x>
      <cdr:y>0.67069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5465" y="1719033"/>
          <a:ext cx="2061274" cy="2589495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1000">
              <a:schemeClr val="accent5">
                <a:lumMod val="40000"/>
                <a:lumOff val="60000"/>
              </a:schemeClr>
            </a:gs>
            <a:gs pos="98000">
              <a:srgbClr val="C00000"/>
            </a:gs>
          </a:gsLst>
          <a:path path="circle">
            <a:fillToRect l="50000" t="50000" r="50000" b="50000"/>
          </a:path>
          <a:tileRect/>
        </a:gra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dirty="0"/>
            <a:t>Zbog cene se odustaje </a:t>
          </a:r>
        </a:p>
        <a:p xmlns:a="http://schemas.openxmlformats.org/drawingml/2006/main">
          <a:r>
            <a:rPr lang="sr-Latn-RS" sz="1400" b="1" dirty="0"/>
            <a:t>uglavnom od lekova:</a:t>
          </a:r>
        </a:p>
        <a:p xmlns:a="http://schemas.openxmlformats.org/drawingml/2006/main">
          <a:r>
            <a:rPr lang="sr-Latn-RS" sz="1400" dirty="0">
              <a:solidFill>
                <a:srgbClr val="C00000"/>
              </a:solidFill>
            </a:rPr>
            <a:t>Ferovin</a:t>
          </a:r>
        </a:p>
        <a:p xmlns:a="http://schemas.openxmlformats.org/drawingml/2006/main">
          <a:r>
            <a:rPr lang="sr-Latn-RS" sz="1400" dirty="0">
              <a:solidFill>
                <a:srgbClr val="C00000"/>
              </a:solidFill>
            </a:rPr>
            <a:t>Rezonijum </a:t>
          </a:r>
        </a:p>
        <a:p xmlns:a="http://schemas.openxmlformats.org/drawingml/2006/main">
          <a:r>
            <a:rPr lang="sr-Latn-RS" sz="1400" dirty="0">
              <a:solidFill>
                <a:srgbClr val="C00000"/>
              </a:solidFill>
            </a:rPr>
            <a:t>Vitamini i minerali, gvožda</a:t>
          </a:r>
        </a:p>
        <a:p xmlns:a="http://schemas.openxmlformats.org/drawingml/2006/main">
          <a:r>
            <a:rPr lang="sr-Latn-RS" sz="1400" dirty="0">
              <a:solidFill>
                <a:srgbClr val="C00000"/>
              </a:solidFill>
            </a:rPr>
            <a:t>Fenagel </a:t>
          </a:r>
        </a:p>
        <a:p xmlns:a="http://schemas.openxmlformats.org/drawingml/2006/main">
          <a:r>
            <a:rPr lang="sr-Latn-RS" sz="1400" dirty="0">
              <a:solidFill>
                <a:srgbClr val="C00000"/>
              </a:solidFill>
            </a:rPr>
            <a:t>Renbela </a:t>
          </a:r>
        </a:p>
        <a:p xmlns:a="http://schemas.openxmlformats.org/drawingml/2006/main">
          <a:r>
            <a:rPr lang="sr-Latn-RS" sz="1400" dirty="0">
              <a:solidFill>
                <a:srgbClr val="C00000"/>
              </a:solidFill>
            </a:rPr>
            <a:t>Berlition</a:t>
          </a:r>
        </a:p>
        <a:p xmlns:a="http://schemas.openxmlformats.org/drawingml/2006/main">
          <a:r>
            <a:rPr lang="sr-Latn-RS" sz="1400" dirty="0">
              <a:solidFill>
                <a:srgbClr val="C00000"/>
              </a:solidFill>
            </a:rPr>
            <a:t>Fraxiparin </a:t>
          </a:r>
        </a:p>
        <a:p xmlns:a="http://schemas.openxmlformats.org/drawingml/2006/main">
          <a:r>
            <a:rPr lang="sr-Latn-RS" sz="1400" dirty="0">
              <a:solidFill>
                <a:srgbClr val="C00000"/>
              </a:solidFill>
            </a:rPr>
            <a:t>Plavix</a:t>
          </a:r>
        </a:p>
        <a:p xmlns:a="http://schemas.openxmlformats.org/drawingml/2006/main">
          <a:endParaRPr lang="sr-Latn-R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67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06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68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59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76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20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69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64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20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11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21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42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2000" dirty="0"/>
              <a:t>Zadovoljstvo korisnika Zbo stalnim programom dijalize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dirty="0"/>
              <a:t>odeljenje za hemodijalizu</a:t>
            </a:r>
          </a:p>
          <a:p>
            <a:r>
              <a:rPr lang="sr-Latn-RS" dirty="0"/>
              <a:t>Sombor</a:t>
            </a:r>
          </a:p>
          <a:p>
            <a:r>
              <a:rPr lang="sr-Latn-RS"/>
              <a:t>2022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64639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992" y="187117"/>
            <a:ext cx="4129087" cy="801805"/>
          </a:xfrm>
          <a:gradFill flip="none" rotWithShape="1">
            <a:gsLst>
              <a:gs pos="46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19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Ocenite usluge lekara: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082715"/>
              </p:ext>
            </p:extLst>
          </p:nvPr>
        </p:nvGraphicFramePr>
        <p:xfrm>
          <a:off x="1371600" y="1214439"/>
          <a:ext cx="9601200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4267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603" y="127861"/>
            <a:ext cx="7062716" cy="817536"/>
          </a:xfrm>
          <a:gradFill flip="none" rotWithShape="1">
            <a:gsLst>
              <a:gs pos="36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23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organizacijom  i politikom pružanja usluge dijalize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765679"/>
              </p:ext>
            </p:extLst>
          </p:nvPr>
        </p:nvGraphicFramePr>
        <p:xfrm>
          <a:off x="1263112" y="918564"/>
          <a:ext cx="9601200" cy="4831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151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601200" cy="418454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83000">
                <a:schemeClr val="accent5">
                  <a:lumMod val="40000"/>
                  <a:lumOff val="6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pitanja, vezana za proces dijalize, kao i medikamentnu terapiju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623456"/>
              </p:ext>
            </p:extLst>
          </p:nvPr>
        </p:nvGraphicFramePr>
        <p:xfrm>
          <a:off x="1" y="433953"/>
          <a:ext cx="12191999" cy="6424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647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772759" cy="356461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83000">
                <a:schemeClr val="accent5">
                  <a:lumMod val="40000"/>
                  <a:lumOff val="6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Pravovremenost i kvalitet informacija o: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389477"/>
              </p:ext>
            </p:extLst>
          </p:nvPr>
        </p:nvGraphicFramePr>
        <p:xfrm>
          <a:off x="0" y="325465"/>
          <a:ext cx="12192000" cy="6532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C43C62D-129A-93AB-29EF-6BC749E87D03}"/>
              </a:ext>
            </a:extLst>
          </p:cNvPr>
          <p:cNvCxnSpPr/>
          <p:nvPr/>
        </p:nvCxnSpPr>
        <p:spPr>
          <a:xfrm>
            <a:off x="4788976" y="480447"/>
            <a:ext cx="0" cy="5920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612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2749"/>
          </a:xfrm>
        </p:spPr>
        <p:txBody>
          <a:bodyPr>
            <a:normAutofit/>
          </a:bodyPr>
          <a:lstStyle/>
          <a:p>
            <a:pPr algn="ctr"/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Uzimajući u obzir sve navedeno, ocenite vaše zadovoljstvo uslugama dijalize koja vam se pruža na ovom mestu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72089"/>
              </p:ext>
            </p:extLst>
          </p:nvPr>
        </p:nvGraphicFramePr>
        <p:xfrm>
          <a:off x="928048" y="1921790"/>
          <a:ext cx="10044752" cy="4153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8683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0766158">
            <a:off x="2554032" y="1379789"/>
            <a:ext cx="4541752" cy="1232914"/>
          </a:xfrm>
          <a:prstGeom prst="rect">
            <a:avLst/>
          </a:prstGeo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36000">
                <a:schemeClr val="accent5">
                  <a:lumMod val="40000"/>
                  <a:lumOff val="60000"/>
                </a:schemeClr>
              </a:gs>
              <a:gs pos="98000">
                <a:schemeClr val="accent2">
                  <a:lumMod val="40000"/>
                  <a:lumOff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none" lIns="91440" tIns="45720" rIns="91440" bIns="45720">
            <a:prstTxWarp prst="textCurveUp">
              <a:avLst>
                <a:gd name="adj" fmla="val 40922"/>
              </a:avLst>
            </a:prstTxWarp>
            <a:spAutoFit/>
          </a:bodyPr>
          <a:lstStyle/>
          <a:p>
            <a:pPr algn="ctr"/>
            <a:r>
              <a:rPr lang="sr-Latn-R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hvala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02054" y="5117910"/>
            <a:ext cx="3954929" cy="830997"/>
          </a:xfrm>
          <a:prstGeom prst="rect">
            <a:avLst/>
          </a:prstGeo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13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sr-Latn-RS" sz="24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Davorka Bosnić</a:t>
            </a:r>
          </a:p>
          <a:p>
            <a:r>
              <a:rPr lang="sr-Latn-RS" sz="2400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Dipl. Psiholog ZZJZ Sombor 2023</a:t>
            </a:r>
            <a:r>
              <a:rPr lang="sr-Latn-RS" dirty="0">
                <a:solidFill>
                  <a:srgbClr val="0070C0"/>
                </a:solidFill>
                <a:latin typeface="Brush Script MT" panose="030608020404060703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208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162" y="142875"/>
            <a:ext cx="4824484" cy="924636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1600" dirty="0"/>
              <a:t>Struktura učesnika u istraživačkoj anketi</a:t>
            </a:r>
            <a:br>
              <a:rPr lang="sr-Latn-RS" sz="1600" dirty="0"/>
            </a:br>
            <a:r>
              <a:rPr lang="sr-Latn-RS" sz="1600" dirty="0"/>
              <a:t>N= 40</a:t>
            </a:r>
            <a:br>
              <a:rPr lang="sr-Latn-RS" sz="1600" dirty="0"/>
            </a:br>
            <a:r>
              <a:rPr lang="sr-Latn-RS" sz="1600" dirty="0"/>
              <a:t>starost  od 34-84 godine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620546"/>
              </p:ext>
            </p:extLst>
          </p:nvPr>
        </p:nvGraphicFramePr>
        <p:xfrm>
          <a:off x="759155" y="1341106"/>
          <a:ext cx="9601200" cy="4445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738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433316"/>
          </a:xfrm>
        </p:spPr>
        <p:txBody>
          <a:bodyPr>
            <a:normAutofit/>
          </a:bodyPr>
          <a:lstStyle/>
          <a:p>
            <a:r>
              <a:rPr lang="sr-Latn-RS" sz="1400" dirty="0"/>
              <a:t>Organizacija mesta za vršenje dijalize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961206"/>
              </p:ext>
            </p:extLst>
          </p:nvPr>
        </p:nvGraphicFramePr>
        <p:xfrm>
          <a:off x="1428750" y="1557339"/>
          <a:ext cx="9601200" cy="449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592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sr-Latn-RS" sz="1800" dirty="0"/>
              <a:t>Koju vrstu transporta koristite, kako bi stigli na dijalizu?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710171"/>
              </p:ext>
            </p:extLst>
          </p:nvPr>
        </p:nvGraphicFramePr>
        <p:xfrm>
          <a:off x="1450975" y="1914525"/>
          <a:ext cx="9604375" cy="40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700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895" y="713094"/>
            <a:ext cx="4592472" cy="692625"/>
          </a:xfrm>
          <a:gradFill>
            <a:gsLst>
              <a:gs pos="0">
                <a:schemeClr val="bg2">
                  <a:tint val="94000"/>
                  <a:satMod val="80000"/>
                  <a:lumMod val="106000"/>
                </a:schemeClr>
              </a:gs>
              <a:gs pos="100000">
                <a:schemeClr val="bg2">
                  <a:shade val="80000"/>
                </a:schemeClr>
              </a:gs>
            </a:gsLst>
            <a:path path="circle">
              <a:fillToRect l="43000" r="43000" b="100000"/>
            </a:path>
          </a:gradFill>
        </p:spPr>
        <p:txBody>
          <a:bodyPr>
            <a:normAutofit fontScale="90000"/>
          </a:bodyPr>
          <a:lstStyle/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Vreme koje provedete u prevozu  „do“ i „od“ mesta za dijalizu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119378"/>
              </p:ext>
            </p:extLst>
          </p:nvPr>
        </p:nvGraphicFramePr>
        <p:xfrm>
          <a:off x="1371600" y="1433015"/>
          <a:ext cx="9601200" cy="4434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0406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601200" cy="685800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62000">
                <a:schemeClr val="bg2">
                  <a:lumMod val="90000"/>
                </a:schemeClr>
              </a:gs>
              <a:gs pos="81000">
                <a:schemeClr val="accent5">
                  <a:lumMod val="40000"/>
                  <a:lumOff val="60000"/>
                </a:schemeClr>
              </a:gs>
              <a:gs pos="60000">
                <a:schemeClr val="accent1">
                  <a:lumMod val="5000"/>
                  <a:lumOff val="95000"/>
                </a:schemeClr>
              </a:gs>
              <a:gs pos="81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Organizacija prostora i pružanja usluge dijalize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668331"/>
              </p:ext>
            </p:extLst>
          </p:nvPr>
        </p:nvGraphicFramePr>
        <p:xfrm>
          <a:off x="1371600" y="728664"/>
          <a:ext cx="9601200" cy="5329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373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030" y="790231"/>
            <a:ext cx="1834546" cy="695669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63000">
                <a:schemeClr val="accent5">
                  <a:lumMod val="40000"/>
                  <a:lumOff val="60000"/>
                </a:schemeClr>
              </a:gs>
              <a:gs pos="26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Ocenite: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852898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0408" y="6269825"/>
            <a:ext cx="1135625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RS" dirty="0"/>
              <a:t>„</a:t>
            </a:r>
            <a:r>
              <a:rPr lang="sr-Latn-RS" i="1" dirty="0"/>
              <a:t>da nije na spratu,</a:t>
            </a:r>
            <a:r>
              <a:rPr lang="sr-Latn-RS" dirty="0"/>
              <a:t>...kreveti, posteljina... Hranu poboljšati...renovirati...televizori...malo više poštovanja od strane osoblja...“</a:t>
            </a:r>
          </a:p>
        </p:txBody>
      </p:sp>
    </p:spTree>
    <p:extLst>
      <p:ext uri="{BB962C8B-B14F-4D97-AF65-F5344CB8AC3E}">
        <p14:creationId xmlns:p14="http://schemas.microsoft.com/office/powerpoint/2010/main" val="3539167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664" y="159040"/>
            <a:ext cx="2586251" cy="569794"/>
          </a:xfrm>
          <a:gradFill flip="none" rotWithShape="1">
            <a:gsLst>
              <a:gs pos="50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sr-Latn-RS" sz="2000" dirty="0"/>
              <a:t>Ocenite zadovoljstvo: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040541"/>
              </p:ext>
            </p:extLst>
          </p:nvPr>
        </p:nvGraphicFramePr>
        <p:xfrm>
          <a:off x="1297858" y="1086098"/>
          <a:ext cx="9601200" cy="4899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8138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4637" y="542925"/>
            <a:ext cx="4043362" cy="514350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30000">
                <a:schemeClr val="accent5">
                  <a:lumMod val="40000"/>
                  <a:lumOff val="60000"/>
                </a:schemeClr>
              </a:gs>
              <a:gs pos="25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Ocenite usluge sestara...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596540"/>
              </p:ext>
            </p:extLst>
          </p:nvPr>
        </p:nvGraphicFramePr>
        <p:xfrm>
          <a:off x="1598021" y="1184095"/>
          <a:ext cx="9601200" cy="4694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857816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1828</TotalTime>
  <Words>196</Words>
  <Application>Microsoft Office PowerPoint</Application>
  <PresentationFormat>Widescreen</PresentationFormat>
  <Paragraphs>41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Brush Script MT</vt:lpstr>
      <vt:lpstr>Gill Sans MT</vt:lpstr>
      <vt:lpstr>Times New Roman</vt:lpstr>
      <vt:lpstr>Gallery</vt:lpstr>
      <vt:lpstr>Zadovoljstvo korisnika Zbo stalnim programom dijalize</vt:lpstr>
      <vt:lpstr>Struktura učesnika u istraživačkoj anketi N= 40 starost  od 34-84 godine</vt:lpstr>
      <vt:lpstr>Organizacija mesta za vršenje dijalize</vt:lpstr>
      <vt:lpstr>Koju vrstu transporta koristite, kako bi stigli na dijalizu?</vt:lpstr>
      <vt:lpstr>Vreme koje provedete u prevozu  „do“ i „od“ mesta za dijalizu</vt:lpstr>
      <vt:lpstr>Organizacija prostora i pružanja usluge dijalize</vt:lpstr>
      <vt:lpstr>Ocenite:</vt:lpstr>
      <vt:lpstr>Ocenite zadovoljstvo:</vt:lpstr>
      <vt:lpstr>Ocenite usluge sestara...</vt:lpstr>
      <vt:lpstr>Ocenite usluge lekara:</vt:lpstr>
      <vt:lpstr>Zadovoljstvo organizacijom  i politikom pružanja usluge dijalize</vt:lpstr>
      <vt:lpstr>pitanja, vezana za proces dijalize, kao i medikamentnu terapiju</vt:lpstr>
      <vt:lpstr>Pravovremenost i kvalitet informacija o:</vt:lpstr>
      <vt:lpstr>Uzimajući u obzir sve navedeno, ocenite vaše zadovoljstvo uslugama dijalize koja vam se pruža na ovom mestu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Ispitivanje kvaliteta usluge lečenja „hroničnim programom dijalize“</dc:title>
  <dc:creator>Korisnik</dc:creator>
  <cp:lastModifiedBy>Socijalna ZZJZ Sombor</cp:lastModifiedBy>
  <cp:revision>107</cp:revision>
  <dcterms:created xsi:type="dcterms:W3CDTF">2021-04-23T05:45:39Z</dcterms:created>
  <dcterms:modified xsi:type="dcterms:W3CDTF">2023-06-12T10:33:28Z</dcterms:modified>
</cp:coreProperties>
</file>