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19000382275614"/>
          <c:y val="2.0428013999508717E-2"/>
          <c:w val="0.66059713314089019"/>
          <c:h val="0.815645790645715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nijednom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broj pregleda kod izabranog lekara u državnoj ustanovi</c:v>
                </c:pt>
                <c:pt idx="1">
                  <c:v>broj pregleda u privatnoj praksi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5591-4E4D-A0E2-68E7B96A67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 1- 10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1.4961250576984246E-2"/>
                  <c:y val="7.5875480569603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91-4E4D-A0E2-68E7B96A67E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broj pregleda kod izabranog lekara u državnoj ustanovi</c:v>
                </c:pt>
                <c:pt idx="1">
                  <c:v>broj pregleda u privatnoj praksi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382</c:v>
                </c:pt>
                <c:pt idx="1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91-4E4D-A0E2-68E7B96A67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od 11 do 20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0.14961429071723828"/>
                  <c:y val="0.14299609799656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91-4E4D-A0E2-68E7B96A67E2}"/>
                </c:ext>
              </c:extLst>
            </c:dLbl>
            <c:dLbl>
              <c:idx val="1"/>
              <c:layout>
                <c:manualLayout>
                  <c:x val="-0.10796324329975392"/>
                  <c:y val="-0.172178975138716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91-4E4D-A0E2-68E7B96A67E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broj pregleda kod izabranog lekara u državnoj ustanovi</c:v>
                </c:pt>
                <c:pt idx="1">
                  <c:v>broj pregleda u privatnoj praksi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91-4E4D-A0E2-68E7B96A67E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više od 20 puta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8336039908567853E-2"/>
                  <c:y val="-0.19552527685244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91-4E4D-A0E2-68E7B96A67E2}"/>
                </c:ext>
              </c:extLst>
            </c:dLbl>
            <c:dLbl>
              <c:idx val="1"/>
              <c:layout>
                <c:manualLayout>
                  <c:x val="9.1883611318939504E-2"/>
                  <c:y val="-0.172178975138716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91-4E4D-A0E2-68E7B96A67E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broj pregleda kod izabranog lekara u državnoj ustanovi</c:v>
                </c:pt>
                <c:pt idx="1">
                  <c:v>broj pregleda u privatnoj praksi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91-4E4D-A0E2-68E7B96A67E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18872748601226"/>
                      <c:h val="0.114461907958124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591-4E4D-A0E2-68E7B96A67E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broj pregleda kod izabranog lekara u državnoj ustanovi</c:v>
                </c:pt>
                <c:pt idx="1">
                  <c:v>broj pregleda u privatnoj praksi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32</c:v>
                </c:pt>
                <c:pt idx="1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91-4E4D-A0E2-68E7B96A6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2008832"/>
        <c:axId val="1102000672"/>
      </c:barChart>
      <c:catAx>
        <c:axId val="1102008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00672"/>
        <c:crosses val="autoZero"/>
        <c:auto val="1"/>
        <c:lblAlgn val="ctr"/>
        <c:lblOffset val="100"/>
        <c:noMultiLvlLbl val="0"/>
      </c:catAx>
      <c:valAx>
        <c:axId val="1102000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900312115901636E-2"/>
          <c:y val="0.92607885305318383"/>
          <c:w val="0.96216277435087716"/>
          <c:h val="7.392114694681616E-2"/>
        </c:manualLayout>
      </c:layout>
      <c:overlay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veoma loše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7195767195767195E-2"/>
                  <c:y val="3.86740331491712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43-4581-A012-8FE50BDED1FF}"/>
                </c:ext>
              </c:extLst>
            </c:dLbl>
            <c:dLbl>
              <c:idx val="1"/>
              <c:layout>
                <c:manualLayout>
                  <c:x val="-2.1164021164021163E-2"/>
                  <c:y val="3.86740331491712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43-4581-A012-8FE50BDED1FF}"/>
                </c:ext>
              </c:extLst>
            </c:dLbl>
            <c:dLbl>
              <c:idx val="2"/>
              <c:layout>
                <c:manualLayout>
                  <c:x val="-2.1164021164021163E-2"/>
                  <c:y val="-4.69613259668508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43-4581-A012-8FE50BDED1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recepti u elektronskoj formi i podizanje lekova bez odlaska izabranom lekaru</c:v>
                </c:pt>
                <c:pt idx="1">
                  <c:v>aplikacija "Moj doktor"</c:v>
                </c:pt>
                <c:pt idx="2">
                  <c:v>zakazivanje specijalističkih pregleda kroz sistem IZIS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15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43-4581-A012-8FE50BDED1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loše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3227513227513227E-3"/>
                  <c:y val="-7.73480662983425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43-4581-A012-8FE50BDED1FF}"/>
                </c:ext>
              </c:extLst>
            </c:dLbl>
            <c:dLbl>
              <c:idx val="1"/>
              <c:layout>
                <c:manualLayout>
                  <c:x val="0"/>
                  <c:y val="-6.90607734806629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43-4581-A012-8FE50BDED1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recepti u elektronskoj formi i podizanje lekova bez odlaska izabranom lekaru</c:v>
                </c:pt>
                <c:pt idx="1">
                  <c:v>aplikacija "Moj doktor"</c:v>
                </c:pt>
                <c:pt idx="2">
                  <c:v>zakazivanje specijalističkih pregleda kroz sistem IZIS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14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43-4581-A012-8FE50BDED1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dobro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recepti u elektronskoj formi i podizanje lekova bez odlaska izabranom lekaru</c:v>
                </c:pt>
                <c:pt idx="1">
                  <c:v>aplikacija "Moj doktor"</c:v>
                </c:pt>
                <c:pt idx="2">
                  <c:v>zakazivanje specijalističkih pregleda kroz sistem IZIS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18</c:v>
                </c:pt>
                <c:pt idx="1">
                  <c:v>19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43-4581-A012-8FE50BDED1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vrlo dobro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recepti u elektronskoj formi i podizanje lekova bez odlaska izabranom lekaru</c:v>
                </c:pt>
                <c:pt idx="1">
                  <c:v>aplikacija "Moj doktor"</c:v>
                </c:pt>
                <c:pt idx="2">
                  <c:v>zakazivanje specijalističkih pregleda kroz sistem IZIS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33</c:v>
                </c:pt>
                <c:pt idx="1">
                  <c:v>19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43-4581-A012-8FE50BDED1F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odlično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recepti u elektronskoj formi i podizanje lekova bez odlaska izabranom lekaru</c:v>
                </c:pt>
                <c:pt idx="1">
                  <c:v>aplikacija "Moj doktor"</c:v>
                </c:pt>
                <c:pt idx="2">
                  <c:v>zakazivanje specijalističkih pregleda kroz sistem IZIS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273</c:v>
                </c:pt>
                <c:pt idx="1">
                  <c:v>96</c:v>
                </c:pt>
                <c:pt idx="2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243-4581-A012-8FE50BDED1F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 odnosi se na mene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recepti u elektronskoj formi i podizanje lekova bez odlaska izabranom lekaru</c:v>
                </c:pt>
                <c:pt idx="1">
                  <c:v>aplikacija "Moj doktor"</c:v>
                </c:pt>
                <c:pt idx="2">
                  <c:v>zakazivanje specijalističkih pregleda kroz sistem IZIS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55</c:v>
                </c:pt>
                <c:pt idx="1">
                  <c:v>177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43-4581-A012-8FE50BDED1F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recepti u elektronskoj formi i podizanje lekova bez odlaska izabranom lekaru</c:v>
                </c:pt>
                <c:pt idx="1">
                  <c:v>aplikacija "Moj doktor"</c:v>
                </c:pt>
                <c:pt idx="2">
                  <c:v>zakazivanje specijalističkih pregleda kroz sistem IZIS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55</c:v>
                </c:pt>
                <c:pt idx="1">
                  <c:v>97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243-4581-A012-8FE50BDED1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2007744"/>
        <c:axId val="1102009920"/>
      </c:barChart>
      <c:catAx>
        <c:axId val="1102007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09920"/>
        <c:crosses val="autoZero"/>
        <c:auto val="1"/>
        <c:lblAlgn val="ctr"/>
        <c:lblOffset val="100"/>
        <c:noMultiLvlLbl val="0"/>
      </c:catAx>
      <c:valAx>
        <c:axId val="110200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0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412844227804861E-2"/>
          <c:y val="0.92377756993083049"/>
          <c:w val="0.94775632212640082"/>
          <c:h val="5.9647844433810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da, u vreme posete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 pravilnoj ishrani</c:v>
                </c:pt>
                <c:pt idx="1">
                  <c:v>o značaju fizičke aktivnosti</c:v>
                </c:pt>
                <c:pt idx="2">
                  <c:v>o opasnosti zloupotrebe alkohola</c:v>
                </c:pt>
                <c:pt idx="3">
                  <c:v>o štetnosti pušenja</c:v>
                </c:pt>
                <c:pt idx="4">
                  <c:v>o odbrani od stresa</c:v>
                </c:pt>
                <c:pt idx="5">
                  <c:v>o sigurnom sexu</c:v>
                </c:pt>
                <c:pt idx="6">
                  <c:v>o štetnosti droga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149</c:v>
                </c:pt>
                <c:pt idx="1">
                  <c:v>151</c:v>
                </c:pt>
                <c:pt idx="2">
                  <c:v>74</c:v>
                </c:pt>
                <c:pt idx="3">
                  <c:v>94</c:v>
                </c:pt>
                <c:pt idx="4">
                  <c:v>111</c:v>
                </c:pt>
                <c:pt idx="5">
                  <c:v>59</c:v>
                </c:pt>
                <c:pt idx="6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5-4857-95FF-C361ADC59C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da, u savetovalištu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 pravilnoj ishrani</c:v>
                </c:pt>
                <c:pt idx="1">
                  <c:v>o značaju fizičke aktivnosti</c:v>
                </c:pt>
                <c:pt idx="2">
                  <c:v>o opasnosti zloupotrebe alkohola</c:v>
                </c:pt>
                <c:pt idx="3">
                  <c:v>o štetnosti pušenja</c:v>
                </c:pt>
                <c:pt idx="4">
                  <c:v>o odbrani od stresa</c:v>
                </c:pt>
                <c:pt idx="5">
                  <c:v>o sigurnom sexu</c:v>
                </c:pt>
                <c:pt idx="6">
                  <c:v>o štetnosti droga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23</c:v>
                </c:pt>
                <c:pt idx="1">
                  <c:v>25</c:v>
                </c:pt>
                <c:pt idx="2">
                  <c:v>9</c:v>
                </c:pt>
                <c:pt idx="3">
                  <c:v>11</c:v>
                </c:pt>
                <c:pt idx="4">
                  <c:v>8</c:v>
                </c:pt>
                <c:pt idx="5">
                  <c:v>10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15-4857-95FF-C361ADC59C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 pravilnoj ishrani</c:v>
                </c:pt>
                <c:pt idx="1">
                  <c:v>o značaju fizičke aktivnosti</c:v>
                </c:pt>
                <c:pt idx="2">
                  <c:v>o opasnosti zloupotrebe alkohola</c:v>
                </c:pt>
                <c:pt idx="3">
                  <c:v>o štetnosti pušenja</c:v>
                </c:pt>
                <c:pt idx="4">
                  <c:v>o odbrani od stresa</c:v>
                </c:pt>
                <c:pt idx="5">
                  <c:v>o sigurnom sexu</c:v>
                </c:pt>
                <c:pt idx="6">
                  <c:v>o štetnosti droga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44</c:v>
                </c:pt>
                <c:pt idx="1">
                  <c:v>46</c:v>
                </c:pt>
                <c:pt idx="2">
                  <c:v>86</c:v>
                </c:pt>
                <c:pt idx="3">
                  <c:v>71</c:v>
                </c:pt>
                <c:pt idx="4">
                  <c:v>75</c:v>
                </c:pt>
                <c:pt idx="5">
                  <c:v>83</c:v>
                </c:pt>
                <c:pt idx="6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15-4857-95FF-C361ADC59CD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nije bilo potrebno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 pravilnoj ishrani</c:v>
                </c:pt>
                <c:pt idx="1">
                  <c:v>o značaju fizičke aktivnosti</c:v>
                </c:pt>
                <c:pt idx="2">
                  <c:v>o opasnosti zloupotrebe alkohola</c:v>
                </c:pt>
                <c:pt idx="3">
                  <c:v>o štetnosti pušenja</c:v>
                </c:pt>
                <c:pt idx="4">
                  <c:v>o odbrani od stresa</c:v>
                </c:pt>
                <c:pt idx="5">
                  <c:v>o sigurnom sexu</c:v>
                </c:pt>
                <c:pt idx="6">
                  <c:v>o štetnosti droga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117</c:v>
                </c:pt>
                <c:pt idx="1">
                  <c:v>106</c:v>
                </c:pt>
                <c:pt idx="2">
                  <c:v>147</c:v>
                </c:pt>
                <c:pt idx="3">
                  <c:v>136</c:v>
                </c:pt>
                <c:pt idx="4">
                  <c:v>117</c:v>
                </c:pt>
                <c:pt idx="5">
                  <c:v>158</c:v>
                </c:pt>
                <c:pt idx="6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15-4857-95FF-C361ADC59CD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 sećam se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 pravilnoj ishrani</c:v>
                </c:pt>
                <c:pt idx="1">
                  <c:v>o značaju fizičke aktivnosti</c:v>
                </c:pt>
                <c:pt idx="2">
                  <c:v>o opasnosti zloupotrebe alkohola</c:v>
                </c:pt>
                <c:pt idx="3">
                  <c:v>o štetnosti pušenja</c:v>
                </c:pt>
                <c:pt idx="4">
                  <c:v>o odbrani od stresa</c:v>
                </c:pt>
                <c:pt idx="5">
                  <c:v>o sigurnom sexu</c:v>
                </c:pt>
                <c:pt idx="6">
                  <c:v>o štetnosti droga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45</c:v>
                </c:pt>
                <c:pt idx="1">
                  <c:v>36</c:v>
                </c:pt>
                <c:pt idx="2">
                  <c:v>26</c:v>
                </c:pt>
                <c:pt idx="3">
                  <c:v>29</c:v>
                </c:pt>
                <c:pt idx="4">
                  <c:v>22</c:v>
                </c:pt>
                <c:pt idx="5">
                  <c:v>25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15-4857-95FF-C361ADC59CD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 pravilnoj ishrani</c:v>
                </c:pt>
                <c:pt idx="1">
                  <c:v>o značaju fizičke aktivnosti</c:v>
                </c:pt>
                <c:pt idx="2">
                  <c:v>o opasnosti zloupotrebe alkohola</c:v>
                </c:pt>
                <c:pt idx="3">
                  <c:v>o štetnosti pušenja</c:v>
                </c:pt>
                <c:pt idx="4">
                  <c:v>o odbrani od stresa</c:v>
                </c:pt>
                <c:pt idx="5">
                  <c:v>o sigurnom sexu</c:v>
                </c:pt>
                <c:pt idx="6">
                  <c:v>o štetnosti droga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59</c:v>
                </c:pt>
                <c:pt idx="1">
                  <c:v>73</c:v>
                </c:pt>
                <c:pt idx="2">
                  <c:v>95</c:v>
                </c:pt>
                <c:pt idx="3">
                  <c:v>96</c:v>
                </c:pt>
                <c:pt idx="4">
                  <c:v>104</c:v>
                </c:pt>
                <c:pt idx="5">
                  <c:v>102</c:v>
                </c:pt>
                <c:pt idx="6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15-4857-95FF-C361ADC59C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2010464"/>
        <c:axId val="1101999584"/>
      </c:barChart>
      <c:catAx>
        <c:axId val="110201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1999584"/>
        <c:crosses val="autoZero"/>
        <c:auto val="1"/>
        <c:lblAlgn val="ctr"/>
        <c:lblOffset val="100"/>
        <c:noMultiLvlLbl val="0"/>
      </c:catAx>
      <c:valAx>
        <c:axId val="110199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1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427217431154434E-2"/>
          <c:y val="0.93237127528176622"/>
          <c:w val="0.94557965806054456"/>
          <c:h val="5.14891339104272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 li ste obavili skrining za rano otkrivanje raka debelog creva, u poslednje 2 godine</c:v>
                </c:pt>
                <c:pt idx="1">
                  <c:v>skrining ranog otkrivanja raka grlića materice, u poslednje tri godine</c:v>
                </c:pt>
                <c:pt idx="2">
                  <c:v>skrining raka dojke, u poslednje dve godine</c:v>
                </c:pt>
                <c:pt idx="3">
                  <c:v>skrining ranog otkrivanja kardiovaskularnog rizika, u poslednjih pet godina</c:v>
                </c:pt>
                <c:pt idx="4">
                  <c:v>skrining ranog otkrivanja dijabetesa 2, u poslednje dve godine</c:v>
                </c:pt>
                <c:pt idx="5">
                  <c:v>skrining ranog otkrivanja depresije, u poslednjih godinu dana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</c:v>
                </c:pt>
                <c:pt idx="1">
                  <c:v>83</c:v>
                </c:pt>
                <c:pt idx="2">
                  <c:v>69</c:v>
                </c:pt>
                <c:pt idx="3">
                  <c:v>54</c:v>
                </c:pt>
                <c:pt idx="4">
                  <c:v>38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9-4658-8C82-9214F008A4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 li ste obavili skrining za rano otkrivanje raka debelog creva, u poslednje 2 godine</c:v>
                </c:pt>
                <c:pt idx="1">
                  <c:v>skrining ranog otkrivanja raka grlića materice, u poslednje tri godine</c:v>
                </c:pt>
                <c:pt idx="2">
                  <c:v>skrining raka dojke, u poslednje dve godine</c:v>
                </c:pt>
                <c:pt idx="3">
                  <c:v>skrining ranog otkrivanja kardiovaskularnog rizika, u poslednjih pet godina</c:v>
                </c:pt>
                <c:pt idx="4">
                  <c:v>skrining ranog otkrivanja dijabetesa 2, u poslednje dve godine</c:v>
                </c:pt>
                <c:pt idx="5">
                  <c:v>skrining ranog otkrivanja depresije, u poslednjih godinu dana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207</c:v>
                </c:pt>
                <c:pt idx="1">
                  <c:v>160</c:v>
                </c:pt>
                <c:pt idx="2">
                  <c:v>174</c:v>
                </c:pt>
                <c:pt idx="3">
                  <c:v>208</c:v>
                </c:pt>
                <c:pt idx="4">
                  <c:v>221</c:v>
                </c:pt>
                <c:pt idx="5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29-4658-8C82-9214F008A4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 li ste obavili skrining za rano otkrivanje raka debelog creva, u poslednje 2 godine</c:v>
                </c:pt>
                <c:pt idx="1">
                  <c:v>skrining ranog otkrivanja raka grlića materice, u poslednje tri godine</c:v>
                </c:pt>
                <c:pt idx="2">
                  <c:v>skrining raka dojke, u poslednje dve godine</c:v>
                </c:pt>
                <c:pt idx="3">
                  <c:v>skrining ranog otkrivanja kardiovaskularnog rizika, u poslednjih pet godina</c:v>
                </c:pt>
                <c:pt idx="4">
                  <c:v>skrining ranog otkrivanja dijabetesa 2, u poslednje dve godine</c:v>
                </c:pt>
                <c:pt idx="5">
                  <c:v>skrining ranog otkrivanja depresije, u poslednjih godinu dana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29-4658-8C82-9214F008A4E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 odnosi se na mene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 li ste obavili skrining za rano otkrivanje raka debelog creva, u poslednje 2 godine</c:v>
                </c:pt>
                <c:pt idx="1">
                  <c:v>skrining ranog otkrivanja raka grlića materice, u poslednje tri godine</c:v>
                </c:pt>
                <c:pt idx="2">
                  <c:v>skrining raka dojke, u poslednje dve godine</c:v>
                </c:pt>
                <c:pt idx="3">
                  <c:v>skrining ranog otkrivanja kardiovaskularnog rizika, u poslednjih pet godina</c:v>
                </c:pt>
                <c:pt idx="4">
                  <c:v>skrining ranog otkrivanja dijabetesa 2, u poslednje dve godine</c:v>
                </c:pt>
                <c:pt idx="5">
                  <c:v>skrining ranog otkrivanja depresije, u poslednjih godinu dana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76</c:v>
                </c:pt>
                <c:pt idx="1">
                  <c:v>96</c:v>
                </c:pt>
                <c:pt idx="2">
                  <c:v>98</c:v>
                </c:pt>
                <c:pt idx="3">
                  <c:v>72</c:v>
                </c:pt>
                <c:pt idx="4">
                  <c:v>76</c:v>
                </c:pt>
                <c:pt idx="5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29-4658-8C82-9214F008A4E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da li ste obavili skrining za rano otkrivanje raka debelog creva, u poslednje 2 godine</c:v>
                </c:pt>
                <c:pt idx="1">
                  <c:v>skrining ranog otkrivanja raka grlića materice, u poslednje tri godine</c:v>
                </c:pt>
                <c:pt idx="2">
                  <c:v>skrining raka dojke, u poslednje dve godine</c:v>
                </c:pt>
                <c:pt idx="3">
                  <c:v>skrining ranog otkrivanja kardiovaskularnog rizika, u poslednjih pet godina</c:v>
                </c:pt>
                <c:pt idx="4">
                  <c:v>skrining ranog otkrivanja dijabetesa 2, u poslednje dve godine</c:v>
                </c:pt>
                <c:pt idx="5">
                  <c:v>skrining ranog otkrivanja depresije, u poslednjih godinu dana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92</c:v>
                </c:pt>
                <c:pt idx="1">
                  <c:v>92</c:v>
                </c:pt>
                <c:pt idx="2">
                  <c:v>91</c:v>
                </c:pt>
                <c:pt idx="3">
                  <c:v>98</c:v>
                </c:pt>
                <c:pt idx="4">
                  <c:v>95</c:v>
                </c:pt>
                <c:pt idx="5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29-4658-8C82-9214F008A4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2012640"/>
        <c:axId val="1102013184"/>
      </c:barChart>
      <c:catAx>
        <c:axId val="110201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13184"/>
        <c:crosses val="autoZero"/>
        <c:auto val="1"/>
        <c:lblAlgn val="ctr"/>
        <c:lblOffset val="100"/>
        <c:noMultiLvlLbl val="0"/>
      </c:catAx>
      <c:valAx>
        <c:axId val="1102013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1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1900429486296E-2"/>
          <c:y val="0.92966979825987939"/>
          <c:w val="0.86783216057723978"/>
          <c:h val="5.6179255715951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veoma loše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7.1656053201516285E-3"/>
                  <c:y val="-2.12264150943397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F6-46BC-9DF7-758881C45B88}"/>
                </c:ext>
              </c:extLst>
            </c:dLbl>
            <c:dLbl>
              <c:idx val="1"/>
              <c:layout>
                <c:manualLayout>
                  <c:x val="-2.3885351067172095E-3"/>
                  <c:y val="-1.88679245283018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F6-46BC-9DF7-758881C45B88}"/>
                </c:ext>
              </c:extLst>
            </c:dLbl>
            <c:dLbl>
              <c:idx val="3"/>
              <c:layout>
                <c:manualLayout>
                  <c:x val="-5.9713377667931118E-3"/>
                  <c:y val="-1.41509433962264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F6-46BC-9DF7-758881C45B88}"/>
                </c:ext>
              </c:extLst>
            </c:dLbl>
            <c:dLbl>
              <c:idx val="5"/>
              <c:layout>
                <c:manualLayout>
                  <c:x val="-1.4331210640303257E-2"/>
                  <c:y val="-2.12264150943396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F6-46BC-9DF7-758881C45B88}"/>
                </c:ext>
              </c:extLst>
            </c:dLbl>
            <c:dLbl>
              <c:idx val="6"/>
              <c:layout>
                <c:manualLayout>
                  <c:x val="-4.777070213434419E-3"/>
                  <c:y val="-2.12264150943396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F6-46BC-9DF7-758881C45B88}"/>
                </c:ext>
              </c:extLst>
            </c:dLbl>
            <c:dLbl>
              <c:idx val="7"/>
              <c:layout>
                <c:manualLayout>
                  <c:x val="-1.3136943086944653E-2"/>
                  <c:y val="-3.30187750705690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747612146660194E-2"/>
                      <c:h val="4.92216981132075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2F6-46BC-9DF7-758881C45B88}"/>
                </c:ext>
              </c:extLst>
            </c:dLbl>
            <c:dLbl>
              <c:idx val="8"/>
              <c:layout>
                <c:manualLayout>
                  <c:x val="-9.5541404268689265E-3"/>
                  <c:y val="-3.30188679245283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F6-46BC-9DF7-758881C45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ljubaznost sestara ove službe</c:v>
                </c:pt>
                <c:pt idx="1">
                  <c:v>informacije koje daju sestre</c:v>
                </c:pt>
                <c:pt idx="2">
                  <c:v>saradnja lekara i sestara</c:v>
                </c:pt>
                <c:pt idx="3">
                  <c:v>ljubaznost izabranog lekara</c:v>
                </c:pt>
                <c:pt idx="4">
                  <c:v>koliko lekar poznaje vašu ličnu situaciju</c:v>
                </c:pt>
                <c:pt idx="5">
                  <c:v>koliko je lekar upoznat s vašom istorijom bolesti</c:v>
                </c:pt>
                <c:pt idx="6">
                  <c:v>vreme i posvećenost lekara tokom pregleda</c:v>
                </c:pt>
                <c:pt idx="7">
                  <c:v>kvalitet dobijenih informacija o vašoj bolesti i terapiji, od lekara</c:v>
                </c:pt>
                <c:pt idx="8">
                  <c:v>kvalitet podrške i motivisanje da istrajete u borbi s bolešću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26</c:v>
                </c:pt>
                <c:pt idx="5">
                  <c:v>9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F6-46BC-9DF7-758881C45B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loše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ljubaznost sestara ove službe</c:v>
                </c:pt>
                <c:pt idx="1">
                  <c:v>informacije koje daju sestre</c:v>
                </c:pt>
                <c:pt idx="2">
                  <c:v>saradnja lekara i sestara</c:v>
                </c:pt>
                <c:pt idx="3">
                  <c:v>ljubaznost izabranog lekara</c:v>
                </c:pt>
                <c:pt idx="4">
                  <c:v>koliko lekar poznaje vašu ličnu situaciju</c:v>
                </c:pt>
                <c:pt idx="5">
                  <c:v>koliko je lekar upoznat s vašom istorijom bolesti</c:v>
                </c:pt>
                <c:pt idx="6">
                  <c:v>vreme i posvećenost lekara tokom pregleda</c:v>
                </c:pt>
                <c:pt idx="7">
                  <c:v>kvalitet dobijenih informacija o vašoj bolesti i terapiji, od lekara</c:v>
                </c:pt>
                <c:pt idx="8">
                  <c:v>kvalitet podrške i motivisanje da istrajete u borbi s bolešću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23</c:v>
                </c:pt>
                <c:pt idx="5">
                  <c:v>14</c:v>
                </c:pt>
                <c:pt idx="6">
                  <c:v>6</c:v>
                </c:pt>
                <c:pt idx="7">
                  <c:v>8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F6-46BC-9DF7-758881C45B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dobro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ljubaznost sestara ove službe</c:v>
                </c:pt>
                <c:pt idx="1">
                  <c:v>informacije koje daju sestre</c:v>
                </c:pt>
                <c:pt idx="2">
                  <c:v>saradnja lekara i sestara</c:v>
                </c:pt>
                <c:pt idx="3">
                  <c:v>ljubaznost izabranog lekara</c:v>
                </c:pt>
                <c:pt idx="4">
                  <c:v>koliko lekar poznaje vašu ličnu situaciju</c:v>
                </c:pt>
                <c:pt idx="5">
                  <c:v>koliko je lekar upoznat s vašom istorijom bolesti</c:v>
                </c:pt>
                <c:pt idx="6">
                  <c:v>vreme i posvećenost lekara tokom pregleda</c:v>
                </c:pt>
                <c:pt idx="7">
                  <c:v>kvalitet dobijenih informacija o vašoj bolesti i terapiji, od lekara</c:v>
                </c:pt>
                <c:pt idx="8">
                  <c:v>kvalitet podrške i motivisanje da istrajete u borbi s bolešću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20</c:v>
                </c:pt>
                <c:pt idx="1">
                  <c:v>22</c:v>
                </c:pt>
                <c:pt idx="2">
                  <c:v>17</c:v>
                </c:pt>
                <c:pt idx="3">
                  <c:v>9</c:v>
                </c:pt>
                <c:pt idx="4">
                  <c:v>31</c:v>
                </c:pt>
                <c:pt idx="5">
                  <c:v>26</c:v>
                </c:pt>
                <c:pt idx="6">
                  <c:v>26</c:v>
                </c:pt>
                <c:pt idx="7">
                  <c:v>15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2F6-46BC-9DF7-758881C45B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vrlodobro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ljubaznost sestara ove službe</c:v>
                </c:pt>
                <c:pt idx="1">
                  <c:v>informacije koje daju sestre</c:v>
                </c:pt>
                <c:pt idx="2">
                  <c:v>saradnja lekara i sestara</c:v>
                </c:pt>
                <c:pt idx="3">
                  <c:v>ljubaznost izabranog lekara</c:v>
                </c:pt>
                <c:pt idx="4">
                  <c:v>koliko lekar poznaje vašu ličnu situaciju</c:v>
                </c:pt>
                <c:pt idx="5">
                  <c:v>koliko je lekar upoznat s vašom istorijom bolesti</c:v>
                </c:pt>
                <c:pt idx="6">
                  <c:v>vreme i posvećenost lekara tokom pregleda</c:v>
                </c:pt>
                <c:pt idx="7">
                  <c:v>kvalitet dobijenih informacija o vašoj bolesti i terapiji, od lekara</c:v>
                </c:pt>
                <c:pt idx="8">
                  <c:v>kvalitet podrške i motivisanje da istrajete u borbi s bolešću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64</c:v>
                </c:pt>
                <c:pt idx="1">
                  <c:v>80</c:v>
                </c:pt>
                <c:pt idx="2">
                  <c:v>79</c:v>
                </c:pt>
                <c:pt idx="3">
                  <c:v>69</c:v>
                </c:pt>
                <c:pt idx="4">
                  <c:v>92</c:v>
                </c:pt>
                <c:pt idx="5">
                  <c:v>95</c:v>
                </c:pt>
                <c:pt idx="6">
                  <c:v>90</c:v>
                </c:pt>
                <c:pt idx="7">
                  <c:v>84</c:v>
                </c:pt>
                <c:pt idx="8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F6-46BC-9DF7-758881C45B8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odlično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ljubaznost sestara ove službe</c:v>
                </c:pt>
                <c:pt idx="1">
                  <c:v>informacije koje daju sestre</c:v>
                </c:pt>
                <c:pt idx="2">
                  <c:v>saradnja lekara i sestara</c:v>
                </c:pt>
                <c:pt idx="3">
                  <c:v>ljubaznost izabranog lekara</c:v>
                </c:pt>
                <c:pt idx="4">
                  <c:v>koliko lekar poznaje vašu ličnu situaciju</c:v>
                </c:pt>
                <c:pt idx="5">
                  <c:v>koliko je lekar upoznat s vašom istorijom bolesti</c:v>
                </c:pt>
                <c:pt idx="6">
                  <c:v>vreme i posvećenost lekara tokom pregleda</c:v>
                </c:pt>
                <c:pt idx="7">
                  <c:v>kvalitet dobijenih informacija o vašoj bolesti i terapiji, od lekara</c:v>
                </c:pt>
                <c:pt idx="8">
                  <c:v>kvalitet podrške i motivisanje da istrajete u borbi s bolešću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320</c:v>
                </c:pt>
                <c:pt idx="1">
                  <c:v>276</c:v>
                </c:pt>
                <c:pt idx="2">
                  <c:v>282</c:v>
                </c:pt>
                <c:pt idx="3">
                  <c:v>322</c:v>
                </c:pt>
                <c:pt idx="4">
                  <c:v>199</c:v>
                </c:pt>
                <c:pt idx="5">
                  <c:v>231</c:v>
                </c:pt>
                <c:pt idx="6">
                  <c:v>255</c:v>
                </c:pt>
                <c:pt idx="7">
                  <c:v>261</c:v>
                </c:pt>
                <c:pt idx="8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2F6-46BC-9DF7-758881C45B8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ljubaznost sestara ove službe</c:v>
                </c:pt>
                <c:pt idx="1">
                  <c:v>informacije koje daju sestre</c:v>
                </c:pt>
                <c:pt idx="2">
                  <c:v>saradnja lekara i sestara</c:v>
                </c:pt>
                <c:pt idx="3">
                  <c:v>ljubaznost izabranog lekara</c:v>
                </c:pt>
                <c:pt idx="4">
                  <c:v>koliko lekar poznaje vašu ličnu situaciju</c:v>
                </c:pt>
                <c:pt idx="5">
                  <c:v>koliko je lekar upoznat s vašom istorijom bolesti</c:v>
                </c:pt>
                <c:pt idx="6">
                  <c:v>vreme i posvećenost lekara tokom pregleda</c:v>
                </c:pt>
                <c:pt idx="7">
                  <c:v>kvalitet dobijenih informacija o vašoj bolesti i terapiji, od lekara</c:v>
                </c:pt>
                <c:pt idx="8">
                  <c:v>kvalitet podrške i motivisanje da istrajete u borbi s bolešću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>
                  <c:v>26</c:v>
                </c:pt>
                <c:pt idx="1">
                  <c:v>53</c:v>
                </c:pt>
                <c:pt idx="2">
                  <c:v>56</c:v>
                </c:pt>
                <c:pt idx="3">
                  <c:v>34</c:v>
                </c:pt>
                <c:pt idx="4">
                  <c:v>66</c:v>
                </c:pt>
                <c:pt idx="5">
                  <c:v>62</c:v>
                </c:pt>
                <c:pt idx="6">
                  <c:v>56</c:v>
                </c:pt>
                <c:pt idx="7">
                  <c:v>68</c:v>
                </c:pt>
                <c:pt idx="8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2F6-46BC-9DF7-758881C45B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2013728"/>
        <c:axId val="1102014272"/>
      </c:barChart>
      <c:catAx>
        <c:axId val="110201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14272"/>
        <c:crosses val="autoZero"/>
        <c:auto val="1"/>
        <c:lblAlgn val="ctr"/>
        <c:lblOffset val="100"/>
        <c:noMultiLvlLbl val="0"/>
      </c:catAx>
      <c:valAx>
        <c:axId val="1102014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678212006255267"/>
          <c:w val="0.99889450320021389"/>
          <c:h val="5.6588251139195044E-2"/>
        </c:manualLayout>
      </c:layout>
      <c:overlay val="0"/>
      <c:spPr>
        <a:solidFill>
          <a:schemeClr val="accent2">
            <a:lumMod val="60000"/>
            <a:lumOff val="4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veoma loše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radno vreme ustanove</c:v>
                </c:pt>
                <c:pt idx="1">
                  <c:v>dostupnost lekara i vikendom</c:v>
                </c:pt>
                <c:pt idx="2">
                  <c:v>dostupnost službe osobama sa invaliditetom</c:v>
                </c:pt>
                <c:pt idx="3">
                  <c:v>broj mesta za sedenje u čekaonici</c:v>
                </c:pt>
                <c:pt idx="4">
                  <c:v>čekanje u čekaonici</c:v>
                </c:pt>
                <c:pt idx="5">
                  <c:v>mogućnost telefonskog savetovanja, u radno vreme</c:v>
                </c:pt>
                <c:pt idx="6">
                  <c:v>mogućnost prijema, istog dana,  bez zakazivanja, kada je hitno</c:v>
                </c:pt>
                <c:pt idx="7">
                  <c:v>raspoloživost odgovarajućeg kadra</c:v>
                </c:pt>
                <c:pt idx="8">
                  <c:v>internet stranica ustanove</c:v>
                </c:pt>
                <c:pt idx="9">
                  <c:v>medicinska oprema u ustanovi</c:v>
                </c:pt>
                <c:pt idx="10">
                  <c:v>higijena ustanove</c:v>
                </c:pt>
                <c:pt idx="11">
                  <c:v>parking prostor ustanove</c:v>
                </c:pt>
                <c:pt idx="12">
                  <c:v>mogućnost žalbe zbog povrede prava pacijenta</c:v>
                </c:pt>
                <c:pt idx="13">
                  <c:v>ocena dijagnostike i lečenja kod sumnje ili potvrde covid 19 infekcije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</c:v>
                </c:pt>
                <c:pt idx="1">
                  <c:v>11</c:v>
                </c:pt>
                <c:pt idx="2">
                  <c:v>20</c:v>
                </c:pt>
                <c:pt idx="3">
                  <c:v>18</c:v>
                </c:pt>
                <c:pt idx="4">
                  <c:v>13</c:v>
                </c:pt>
                <c:pt idx="5">
                  <c:v>15</c:v>
                </c:pt>
                <c:pt idx="6">
                  <c:v>10</c:v>
                </c:pt>
                <c:pt idx="7">
                  <c:v>15</c:v>
                </c:pt>
                <c:pt idx="8">
                  <c:v>14</c:v>
                </c:pt>
                <c:pt idx="9">
                  <c:v>12</c:v>
                </c:pt>
                <c:pt idx="10">
                  <c:v>5</c:v>
                </c:pt>
                <c:pt idx="11">
                  <c:v>40</c:v>
                </c:pt>
                <c:pt idx="12">
                  <c:v>13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7-43D9-A041-B9526E767B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loše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radno vreme ustanove</c:v>
                </c:pt>
                <c:pt idx="1">
                  <c:v>dostupnost lekara i vikendom</c:v>
                </c:pt>
                <c:pt idx="2">
                  <c:v>dostupnost službe osobama sa invaliditetom</c:v>
                </c:pt>
                <c:pt idx="3">
                  <c:v>broj mesta za sedenje u čekaonici</c:v>
                </c:pt>
                <c:pt idx="4">
                  <c:v>čekanje u čekaonici</c:v>
                </c:pt>
                <c:pt idx="5">
                  <c:v>mogućnost telefonskog savetovanja, u radno vreme</c:v>
                </c:pt>
                <c:pt idx="6">
                  <c:v>mogućnost prijema, istog dana,  bez zakazivanja, kada je hitno</c:v>
                </c:pt>
                <c:pt idx="7">
                  <c:v>raspoloživost odgovarajućeg kadra</c:v>
                </c:pt>
                <c:pt idx="8">
                  <c:v>internet stranica ustanove</c:v>
                </c:pt>
                <c:pt idx="9">
                  <c:v>medicinska oprema u ustanovi</c:v>
                </c:pt>
                <c:pt idx="10">
                  <c:v>higijena ustanove</c:v>
                </c:pt>
                <c:pt idx="11">
                  <c:v>parking prostor ustanove</c:v>
                </c:pt>
                <c:pt idx="12">
                  <c:v>mogućnost žalbe zbog povrede prava pacijenta</c:v>
                </c:pt>
                <c:pt idx="13">
                  <c:v>ocena dijagnostike i lečenja kod sumnje ili potvrde covid 19 infekcije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3</c:v>
                </c:pt>
                <c:pt idx="1">
                  <c:v>19</c:v>
                </c:pt>
                <c:pt idx="2">
                  <c:v>13</c:v>
                </c:pt>
                <c:pt idx="3">
                  <c:v>7</c:v>
                </c:pt>
                <c:pt idx="4">
                  <c:v>16</c:v>
                </c:pt>
                <c:pt idx="5">
                  <c:v>14</c:v>
                </c:pt>
                <c:pt idx="6">
                  <c:v>9</c:v>
                </c:pt>
                <c:pt idx="7">
                  <c:v>27</c:v>
                </c:pt>
                <c:pt idx="8">
                  <c:v>12</c:v>
                </c:pt>
                <c:pt idx="9">
                  <c:v>19</c:v>
                </c:pt>
                <c:pt idx="10">
                  <c:v>8</c:v>
                </c:pt>
                <c:pt idx="11">
                  <c:v>29</c:v>
                </c:pt>
                <c:pt idx="12">
                  <c:v>5</c:v>
                </c:pt>
                <c:pt idx="1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77-43D9-A041-B9526E767B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dobro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radno vreme ustanove</c:v>
                </c:pt>
                <c:pt idx="1">
                  <c:v>dostupnost lekara i vikendom</c:v>
                </c:pt>
                <c:pt idx="2">
                  <c:v>dostupnost službe osobama sa invaliditetom</c:v>
                </c:pt>
                <c:pt idx="3">
                  <c:v>broj mesta za sedenje u čekaonici</c:v>
                </c:pt>
                <c:pt idx="4">
                  <c:v>čekanje u čekaonici</c:v>
                </c:pt>
                <c:pt idx="5">
                  <c:v>mogućnost telefonskog savetovanja, u radno vreme</c:v>
                </c:pt>
                <c:pt idx="6">
                  <c:v>mogućnost prijema, istog dana,  bez zakazivanja, kada je hitno</c:v>
                </c:pt>
                <c:pt idx="7">
                  <c:v>raspoloživost odgovarajućeg kadra</c:v>
                </c:pt>
                <c:pt idx="8">
                  <c:v>internet stranica ustanove</c:v>
                </c:pt>
                <c:pt idx="9">
                  <c:v>medicinska oprema u ustanovi</c:v>
                </c:pt>
                <c:pt idx="10">
                  <c:v>higijena ustanove</c:v>
                </c:pt>
                <c:pt idx="11">
                  <c:v>parking prostor ustanove</c:v>
                </c:pt>
                <c:pt idx="12">
                  <c:v>mogućnost žalbe zbog povrede prava pacijenta</c:v>
                </c:pt>
                <c:pt idx="13">
                  <c:v>ocena dijagnostike i lečenja kod sumnje ili potvrde covid 19 infekcije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17</c:v>
                </c:pt>
                <c:pt idx="1">
                  <c:v>33</c:v>
                </c:pt>
                <c:pt idx="2">
                  <c:v>20</c:v>
                </c:pt>
                <c:pt idx="3">
                  <c:v>31</c:v>
                </c:pt>
                <c:pt idx="4">
                  <c:v>43</c:v>
                </c:pt>
                <c:pt idx="5">
                  <c:v>30</c:v>
                </c:pt>
                <c:pt idx="6">
                  <c:v>19</c:v>
                </c:pt>
                <c:pt idx="7">
                  <c:v>47</c:v>
                </c:pt>
                <c:pt idx="8">
                  <c:v>27</c:v>
                </c:pt>
                <c:pt idx="9">
                  <c:v>44</c:v>
                </c:pt>
                <c:pt idx="10">
                  <c:v>37</c:v>
                </c:pt>
                <c:pt idx="11">
                  <c:v>56</c:v>
                </c:pt>
                <c:pt idx="12">
                  <c:v>19</c:v>
                </c:pt>
                <c:pt idx="1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77-43D9-A041-B9526E767B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vrlo dobro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radno vreme ustanove</c:v>
                </c:pt>
                <c:pt idx="1">
                  <c:v>dostupnost lekara i vikendom</c:v>
                </c:pt>
                <c:pt idx="2">
                  <c:v>dostupnost službe osobama sa invaliditetom</c:v>
                </c:pt>
                <c:pt idx="3">
                  <c:v>broj mesta za sedenje u čekaonici</c:v>
                </c:pt>
                <c:pt idx="4">
                  <c:v>čekanje u čekaonici</c:v>
                </c:pt>
                <c:pt idx="5">
                  <c:v>mogućnost telefonskog savetovanja, u radno vreme</c:v>
                </c:pt>
                <c:pt idx="6">
                  <c:v>mogućnost prijema, istog dana,  bez zakazivanja, kada je hitno</c:v>
                </c:pt>
                <c:pt idx="7">
                  <c:v>raspoloživost odgovarajućeg kadra</c:v>
                </c:pt>
                <c:pt idx="8">
                  <c:v>internet stranica ustanove</c:v>
                </c:pt>
                <c:pt idx="9">
                  <c:v>medicinska oprema u ustanovi</c:v>
                </c:pt>
                <c:pt idx="10">
                  <c:v>higijena ustanove</c:v>
                </c:pt>
                <c:pt idx="11">
                  <c:v>parking prostor ustanove</c:v>
                </c:pt>
                <c:pt idx="12">
                  <c:v>mogućnost žalbe zbog povrede prava pacijenta</c:v>
                </c:pt>
                <c:pt idx="13">
                  <c:v>ocena dijagnostike i lečenja kod sumnje ili potvrde covid 19 infekcije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70</c:v>
                </c:pt>
                <c:pt idx="1">
                  <c:v>63</c:v>
                </c:pt>
                <c:pt idx="2">
                  <c:v>54</c:v>
                </c:pt>
                <c:pt idx="3">
                  <c:v>64</c:v>
                </c:pt>
                <c:pt idx="4">
                  <c:v>90</c:v>
                </c:pt>
                <c:pt idx="5">
                  <c:v>77</c:v>
                </c:pt>
                <c:pt idx="6">
                  <c:v>55</c:v>
                </c:pt>
                <c:pt idx="7">
                  <c:v>79</c:v>
                </c:pt>
                <c:pt idx="8">
                  <c:v>36</c:v>
                </c:pt>
                <c:pt idx="9">
                  <c:v>97</c:v>
                </c:pt>
                <c:pt idx="10">
                  <c:v>98</c:v>
                </c:pt>
                <c:pt idx="11">
                  <c:v>90</c:v>
                </c:pt>
                <c:pt idx="12">
                  <c:v>39</c:v>
                </c:pt>
                <c:pt idx="1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77-43D9-A041-B9526E767BE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odlično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radno vreme ustanove</c:v>
                </c:pt>
                <c:pt idx="1">
                  <c:v>dostupnost lekara i vikendom</c:v>
                </c:pt>
                <c:pt idx="2">
                  <c:v>dostupnost službe osobama sa invaliditetom</c:v>
                </c:pt>
                <c:pt idx="3">
                  <c:v>broj mesta za sedenje u čekaonici</c:v>
                </c:pt>
                <c:pt idx="4">
                  <c:v>čekanje u čekaonici</c:v>
                </c:pt>
                <c:pt idx="5">
                  <c:v>mogućnost telefonskog savetovanja, u radno vreme</c:v>
                </c:pt>
                <c:pt idx="6">
                  <c:v>mogućnost prijema, istog dana,  bez zakazivanja, kada je hitno</c:v>
                </c:pt>
                <c:pt idx="7">
                  <c:v>raspoloživost odgovarajućeg kadra</c:v>
                </c:pt>
                <c:pt idx="8">
                  <c:v>internet stranica ustanove</c:v>
                </c:pt>
                <c:pt idx="9">
                  <c:v>medicinska oprema u ustanovi</c:v>
                </c:pt>
                <c:pt idx="10">
                  <c:v>higijena ustanove</c:v>
                </c:pt>
                <c:pt idx="11">
                  <c:v>parking prostor ustanove</c:v>
                </c:pt>
                <c:pt idx="12">
                  <c:v>mogućnost žalbe zbog povrede prava pacijenta</c:v>
                </c:pt>
                <c:pt idx="13">
                  <c:v>ocena dijagnostike i lečenja kod sumnje ili potvrde covid 19 infekcije</c:v>
                </c:pt>
              </c:strCache>
            </c:str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280</c:v>
                </c:pt>
                <c:pt idx="1">
                  <c:v>195</c:v>
                </c:pt>
                <c:pt idx="2">
                  <c:v>176</c:v>
                </c:pt>
                <c:pt idx="3">
                  <c:v>239</c:v>
                </c:pt>
                <c:pt idx="4">
                  <c:v>199</c:v>
                </c:pt>
                <c:pt idx="5">
                  <c:v>192</c:v>
                </c:pt>
                <c:pt idx="6">
                  <c:v>240</c:v>
                </c:pt>
                <c:pt idx="7">
                  <c:v>157</c:v>
                </c:pt>
                <c:pt idx="8">
                  <c:v>113</c:v>
                </c:pt>
                <c:pt idx="9">
                  <c:v>107</c:v>
                </c:pt>
                <c:pt idx="10">
                  <c:v>222</c:v>
                </c:pt>
                <c:pt idx="11">
                  <c:v>125</c:v>
                </c:pt>
                <c:pt idx="12">
                  <c:v>115</c:v>
                </c:pt>
                <c:pt idx="1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77-43D9-A041-B9526E767BE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radno vreme ustanove</c:v>
                </c:pt>
                <c:pt idx="1">
                  <c:v>dostupnost lekara i vikendom</c:v>
                </c:pt>
                <c:pt idx="2">
                  <c:v>dostupnost službe osobama sa invaliditetom</c:v>
                </c:pt>
                <c:pt idx="3">
                  <c:v>broj mesta za sedenje u čekaonici</c:v>
                </c:pt>
                <c:pt idx="4">
                  <c:v>čekanje u čekaonici</c:v>
                </c:pt>
                <c:pt idx="5">
                  <c:v>mogućnost telefonskog savetovanja, u radno vreme</c:v>
                </c:pt>
                <c:pt idx="6">
                  <c:v>mogućnost prijema, istog dana,  bez zakazivanja, kada je hitno</c:v>
                </c:pt>
                <c:pt idx="7">
                  <c:v>raspoloživost odgovarajućeg kadra</c:v>
                </c:pt>
                <c:pt idx="8">
                  <c:v>internet stranica ustanove</c:v>
                </c:pt>
                <c:pt idx="9">
                  <c:v>medicinska oprema u ustanovi</c:v>
                </c:pt>
                <c:pt idx="10">
                  <c:v>higijena ustanove</c:v>
                </c:pt>
                <c:pt idx="11">
                  <c:v>parking prostor ustanove</c:v>
                </c:pt>
                <c:pt idx="12">
                  <c:v>mogućnost žalbe zbog povrede prava pacijenta</c:v>
                </c:pt>
                <c:pt idx="13">
                  <c:v>ocena dijagnostike i lečenja kod sumnje ili potvrde covid 19 infekcije</c:v>
                </c:pt>
              </c:strCache>
            </c:strRef>
          </c:cat>
          <c:val>
            <c:numRef>
              <c:f>Sheet1!$G$2:$G$15</c:f>
              <c:numCache>
                <c:formatCode>General</c:formatCode>
                <c:ptCount val="14"/>
                <c:pt idx="0">
                  <c:v>23</c:v>
                </c:pt>
                <c:pt idx="1">
                  <c:v>50</c:v>
                </c:pt>
                <c:pt idx="2">
                  <c:v>81</c:v>
                </c:pt>
                <c:pt idx="3">
                  <c:v>12</c:v>
                </c:pt>
                <c:pt idx="4">
                  <c:v>17</c:v>
                </c:pt>
                <c:pt idx="5">
                  <c:v>37</c:v>
                </c:pt>
                <c:pt idx="6">
                  <c:v>32</c:v>
                </c:pt>
                <c:pt idx="7">
                  <c:v>44</c:v>
                </c:pt>
                <c:pt idx="8">
                  <c:v>156</c:v>
                </c:pt>
                <c:pt idx="9">
                  <c:v>85</c:v>
                </c:pt>
                <c:pt idx="10">
                  <c:v>18</c:v>
                </c:pt>
                <c:pt idx="11">
                  <c:v>24</c:v>
                </c:pt>
                <c:pt idx="12">
                  <c:v>166</c:v>
                </c:pt>
                <c:pt idx="13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77-43D9-A041-B9526E767BE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radno vreme ustanove</c:v>
                </c:pt>
                <c:pt idx="1">
                  <c:v>dostupnost lekara i vikendom</c:v>
                </c:pt>
                <c:pt idx="2">
                  <c:v>dostupnost službe osobama sa invaliditetom</c:v>
                </c:pt>
                <c:pt idx="3">
                  <c:v>broj mesta za sedenje u čekaonici</c:v>
                </c:pt>
                <c:pt idx="4">
                  <c:v>čekanje u čekaonici</c:v>
                </c:pt>
                <c:pt idx="5">
                  <c:v>mogućnost telefonskog savetovanja, u radno vreme</c:v>
                </c:pt>
                <c:pt idx="6">
                  <c:v>mogućnost prijema, istog dana,  bez zakazivanja, kada je hitno</c:v>
                </c:pt>
                <c:pt idx="7">
                  <c:v>raspoloživost odgovarajućeg kadra</c:v>
                </c:pt>
                <c:pt idx="8">
                  <c:v>internet stranica ustanove</c:v>
                </c:pt>
                <c:pt idx="9">
                  <c:v>medicinska oprema u ustanovi</c:v>
                </c:pt>
                <c:pt idx="10">
                  <c:v>higijena ustanove</c:v>
                </c:pt>
                <c:pt idx="11">
                  <c:v>parking prostor ustanove</c:v>
                </c:pt>
                <c:pt idx="12">
                  <c:v>mogućnost žalbe zbog povrede prava pacijenta</c:v>
                </c:pt>
                <c:pt idx="13">
                  <c:v>ocena dijagnostike i lečenja kod sumnje ili potvrde covid 19 infekcije</c:v>
                </c:pt>
              </c:strCache>
            </c:strRef>
          </c:cat>
          <c:val>
            <c:numRef>
              <c:f>Sheet1!$H$2:$H$15</c:f>
              <c:numCache>
                <c:formatCode>General</c:formatCode>
                <c:ptCount val="14"/>
                <c:pt idx="0">
                  <c:v>40</c:v>
                </c:pt>
                <c:pt idx="1">
                  <c:v>66</c:v>
                </c:pt>
                <c:pt idx="2">
                  <c:v>73</c:v>
                </c:pt>
                <c:pt idx="3">
                  <c:v>66</c:v>
                </c:pt>
                <c:pt idx="4">
                  <c:v>59</c:v>
                </c:pt>
                <c:pt idx="5">
                  <c:v>72</c:v>
                </c:pt>
                <c:pt idx="6">
                  <c:v>72</c:v>
                </c:pt>
                <c:pt idx="7">
                  <c:v>68</c:v>
                </c:pt>
                <c:pt idx="8">
                  <c:v>79</c:v>
                </c:pt>
                <c:pt idx="9">
                  <c:v>73</c:v>
                </c:pt>
                <c:pt idx="10">
                  <c:v>49</c:v>
                </c:pt>
                <c:pt idx="11">
                  <c:v>73</c:v>
                </c:pt>
                <c:pt idx="12">
                  <c:v>80</c:v>
                </c:pt>
                <c:pt idx="1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77-43D9-A041-B9526E767B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2000128"/>
        <c:axId val="879776736"/>
      </c:barChart>
      <c:catAx>
        <c:axId val="110200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79776736"/>
        <c:crosses val="autoZero"/>
        <c:auto val="1"/>
        <c:lblAlgn val="ctr"/>
        <c:lblOffset val="100"/>
        <c:noMultiLvlLbl val="0"/>
      </c:catAx>
      <c:valAx>
        <c:axId val="879776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0200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3505276707522733"/>
          <c:w val="0.9987978181428655"/>
          <c:h val="6.4947232924772655E-2"/>
        </c:manualLayout>
      </c:layout>
      <c:overlay val="0"/>
      <c:spPr>
        <a:solidFill>
          <a:schemeClr val="accent2">
            <a:lumMod val="60000"/>
            <a:lumOff val="40000"/>
            <a:alpha val="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zbog finansijskih razloga</c:v>
                </c:pt>
                <c:pt idx="1">
                  <c:v>zbog predugog čekanja na termin</c:v>
                </c:pt>
                <c:pt idx="2">
                  <c:v>zbog nedostatka vremena</c:v>
                </c:pt>
                <c:pt idx="3">
                  <c:v>zbog udaljenosti</c:v>
                </c:pt>
                <c:pt idx="4">
                  <c:v>zbog epidemiološke situacije covid19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45</c:v>
                </c:pt>
                <c:pt idx="2">
                  <c:v>44</c:v>
                </c:pt>
                <c:pt idx="3">
                  <c:v>27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C-4D44-989D-EEE99F29E3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zbog finansijskih razloga</c:v>
                </c:pt>
                <c:pt idx="1">
                  <c:v>zbog predugog čekanja na termin</c:v>
                </c:pt>
                <c:pt idx="2">
                  <c:v>zbog nedostatka vremena</c:v>
                </c:pt>
                <c:pt idx="3">
                  <c:v>zbog udaljenosti</c:v>
                </c:pt>
                <c:pt idx="4">
                  <c:v>zbog epidemiološke situacije covid19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267</c:v>
                </c:pt>
                <c:pt idx="1">
                  <c:v>247</c:v>
                </c:pt>
                <c:pt idx="2">
                  <c:v>246</c:v>
                </c:pt>
                <c:pt idx="3">
                  <c:v>256</c:v>
                </c:pt>
                <c:pt idx="4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CC-4D44-989D-EEE99F29E3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odnosi se na mene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zbog finansijskih razloga</c:v>
                </c:pt>
                <c:pt idx="1">
                  <c:v>zbog predugog čekanja na termin</c:v>
                </c:pt>
                <c:pt idx="2">
                  <c:v>zbog nedostatka vremena</c:v>
                </c:pt>
                <c:pt idx="3">
                  <c:v>zbog udaljenosti</c:v>
                </c:pt>
                <c:pt idx="4">
                  <c:v>zbog epidemiološke situacije covid19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71</c:v>
                </c:pt>
                <c:pt idx="1">
                  <c:v>63</c:v>
                </c:pt>
                <c:pt idx="2">
                  <c:v>63</c:v>
                </c:pt>
                <c:pt idx="3">
                  <c:v>62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CC-4D44-989D-EEE99F29E3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zbog finansijskih razloga</c:v>
                </c:pt>
                <c:pt idx="1">
                  <c:v>zbog predugog čekanja na termin</c:v>
                </c:pt>
                <c:pt idx="2">
                  <c:v>zbog nedostatka vremena</c:v>
                </c:pt>
                <c:pt idx="3">
                  <c:v>zbog udaljenosti</c:v>
                </c:pt>
                <c:pt idx="4">
                  <c:v>zbog epidemiološke situacije covid19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85</c:v>
                </c:pt>
                <c:pt idx="1">
                  <c:v>82</c:v>
                </c:pt>
                <c:pt idx="2">
                  <c:v>84</c:v>
                </c:pt>
                <c:pt idx="3">
                  <c:v>92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CC-4D44-989D-EEE99F29E3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2327808"/>
        <c:axId val="1172331072"/>
      </c:barChart>
      <c:catAx>
        <c:axId val="117232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72331072"/>
        <c:crosses val="autoZero"/>
        <c:auto val="1"/>
        <c:lblAlgn val="ctr"/>
        <c:lblOffset val="100"/>
        <c:noMultiLvlLbl val="0"/>
      </c:catAx>
      <c:valAx>
        <c:axId val="1172331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72327808"/>
        <c:crosses val="autoZero"/>
        <c:crossBetween val="between"/>
      </c:valAx>
      <c:spPr>
        <a:solidFill>
          <a:schemeClr val="accent1">
            <a:alpha val="39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396837789758389"/>
          <c:w val="0.96268870576813659"/>
          <c:h val="8.60316221024161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54314402378556"/>
          <c:y val="8.7281185246581017E-2"/>
          <c:w val="0.6934415859045362"/>
          <c:h val="0.679831537505180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C1E-4F90-9F96-B2F84993CC4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C1E-4F90-9F96-B2F84993CC4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C1E-4F90-9F96-B2F84993CC4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5C1E-4F90-9F96-B2F84993CC42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5C1E-4F90-9F96-B2F84993CC42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5C1E-4F90-9F96-B2F84993CC42}"/>
              </c:ext>
            </c:extLst>
          </c:dPt>
          <c:dLbls>
            <c:dLbl>
              <c:idx val="0"/>
              <c:layout>
                <c:manualLayout>
                  <c:x val="1.0737049860280968E-2"/>
                  <c:y val="0.118421052631578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1E-4F90-9F96-B2F84993CC42}"/>
                </c:ext>
              </c:extLst>
            </c:dLbl>
            <c:dLbl>
              <c:idx val="1"/>
              <c:layout>
                <c:manualLayout>
                  <c:x val="5.9053774231545328E-2"/>
                  <c:y val="-6.57894736842105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1E-4F90-9F96-B2F84993CC42}"/>
                </c:ext>
              </c:extLst>
            </c:dLbl>
            <c:dLbl>
              <c:idx val="2"/>
              <c:layout>
                <c:manualLayout>
                  <c:x val="7.7843611487037015E-2"/>
                  <c:y val="-5.26315789473684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1E-4F90-9F96-B2F84993CC42}"/>
                </c:ext>
              </c:extLst>
            </c:dLbl>
            <c:dLbl>
              <c:idx val="3"/>
              <c:layout>
                <c:manualLayout>
                  <c:x val="0.10737049860280969"/>
                  <c:y val="6.84210526315787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1E-4F90-9F96-B2F84993CC42}"/>
                </c:ext>
              </c:extLst>
            </c:dLbl>
            <c:dLbl>
              <c:idx val="4"/>
              <c:layout>
                <c:manualLayout>
                  <c:x val="-6.9790824091826298E-2"/>
                  <c:y val="-4.47368421052631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1E-4F90-9F96-B2F84993CC42}"/>
                </c:ext>
              </c:extLst>
            </c:dLbl>
            <c:dLbl>
              <c:idx val="5"/>
              <c:layout>
                <c:manualLayout>
                  <c:x val="-3.4895412045913149E-2"/>
                  <c:y val="-6.57894736842105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1E-4F90-9F96-B2F84993CC4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veoma loše</c:v>
                </c:pt>
                <c:pt idx="1">
                  <c:v>loše</c:v>
                </c:pt>
                <c:pt idx="2">
                  <c:v>dobro</c:v>
                </c:pt>
                <c:pt idx="3">
                  <c:v>veoma dobro</c:v>
                </c:pt>
                <c:pt idx="4">
                  <c:v>odlično</c:v>
                </c:pt>
                <c:pt idx="5">
                  <c:v>missing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10</c:v>
                </c:pt>
                <c:pt idx="2">
                  <c:v>73</c:v>
                </c:pt>
                <c:pt idx="3">
                  <c:v>154</c:v>
                </c:pt>
                <c:pt idx="4">
                  <c:v>171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C1E-4F90-9F96-B2F84993CC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91D-471B-BFA2-F59559E23B2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91D-471B-BFA2-F59559E23B20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D91D-471B-BFA2-F59559E23B20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D91D-471B-BFA2-F59559E23B20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D91D-471B-BFA2-F59559E23B20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D91D-471B-BFA2-F59559E23B20}"/>
              </c:ext>
            </c:extLst>
          </c:dPt>
          <c:dLbls>
            <c:dLbl>
              <c:idx val="0"/>
              <c:layout>
                <c:manualLayout>
                  <c:x val="2.8571428571428047E-3"/>
                  <c:y val="0.1779661412798926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345241844769404"/>
                      <c:h val="0.124680396076426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1D-471B-BFA2-F59559E23B20}"/>
                </c:ext>
              </c:extLst>
            </c:dLbl>
            <c:dLbl>
              <c:idx val="1"/>
              <c:layout>
                <c:manualLayout>
                  <c:x val="9.4285714285714181E-2"/>
                  <c:y val="-0.12146895357199024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91D-471B-BFA2-F59559E23B20}"/>
                </c:ext>
              </c:extLst>
            </c:dLbl>
            <c:dLbl>
              <c:idx val="2"/>
              <c:layout>
                <c:manualLayout>
                  <c:x val="-0.21714285714285714"/>
                  <c:y val="-0.1272643639095075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D91D-471B-BFA2-F59559E23B20}"/>
                </c:ext>
              </c:extLst>
            </c:dLbl>
            <c:dLbl>
              <c:idx val="3"/>
              <c:layout>
                <c:manualLayout>
                  <c:x val="0.12571428571428561"/>
                  <c:y val="-0.20012816409274528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D91D-471B-BFA2-F59559E23B20}"/>
                </c:ext>
              </c:extLst>
            </c:dLbl>
            <c:dLbl>
              <c:idx val="4"/>
              <c:layout>
                <c:manualLayout>
                  <c:x val="-0.14285714285714285"/>
                  <c:y val="8.5741822532546488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D91D-471B-BFA2-F59559E23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veoma nezadovoljni</c:v>
                </c:pt>
                <c:pt idx="1">
                  <c:v>nezadovoljni</c:v>
                </c:pt>
                <c:pt idx="2">
                  <c:v>ni-ni</c:v>
                </c:pt>
                <c:pt idx="3">
                  <c:v>zadovoljni</c:v>
                </c:pt>
                <c:pt idx="4">
                  <c:v>veoma zadovoljni</c:v>
                </c:pt>
                <c:pt idx="5">
                  <c:v>missing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36</c:v>
                </c:pt>
                <c:pt idx="3">
                  <c:v>130</c:v>
                </c:pt>
                <c:pt idx="4">
                  <c:v>240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91D-471B-BFA2-F59559E23B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47491563554556"/>
          <c:y val="0.82347186784818449"/>
          <c:w val="0.80362159730033744"/>
          <c:h val="0.15957897583944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65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2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64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56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52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31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470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860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6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8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93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99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8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53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8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4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6E2E74-06CA-4173-B7B0-204D27B1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70E1C9-C9F9-481F-894F-6978A15CF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1" y="965200"/>
            <a:ext cx="1028610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5FB36-9688-49FD-8F26-AD607176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347" y="1129284"/>
            <a:ext cx="9957816" cy="45994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543" y="1588168"/>
            <a:ext cx="9149156" cy="2644719"/>
          </a:xfrm>
        </p:spPr>
        <p:txBody>
          <a:bodyPr anchor="ctr">
            <a:normAutofit/>
          </a:bodyPr>
          <a:lstStyle/>
          <a:p>
            <a:r>
              <a:rPr lang="sr-Latn-RS" sz="4800"/>
              <a:t>Zadovoljstvo korisnika izabranim lekarima </a:t>
            </a:r>
            <a:br>
              <a:rPr lang="sr-Latn-RS" sz="4800"/>
            </a:br>
            <a:r>
              <a:rPr lang="sr-Latn-RS" sz="4800"/>
              <a:t>ZBO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4777740"/>
            <a:ext cx="8626640" cy="504682"/>
          </a:xfrm>
        </p:spPr>
        <p:txBody>
          <a:bodyPr>
            <a:normAutofit/>
          </a:bodyPr>
          <a:lstStyle/>
          <a:p>
            <a:r>
              <a:rPr lang="sr-Latn-RS"/>
              <a:t>2022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8DFF79-735F-44E8-8B9C-D1F28BED7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4663440"/>
            <a:ext cx="1828800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15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0"/>
            <a:ext cx="11159603" cy="900113"/>
          </a:xfrm>
          <a:solidFill>
            <a:schemeClr val="accent1">
              <a:alpha val="2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r-Latn-RS" sz="2400" dirty="0"/>
              <a:t>Da li se u proteklih godinu dana desilo da ste izbegli, odložili odlazak izabranom lekaru: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209075"/>
              </p:ext>
            </p:extLst>
          </p:nvPr>
        </p:nvGraphicFramePr>
        <p:xfrm>
          <a:off x="736979" y="1454727"/>
          <a:ext cx="10772127" cy="486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589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53066" y="596731"/>
            <a:ext cx="4443984" cy="823912"/>
          </a:xfrm>
        </p:spPr>
        <p:txBody>
          <a:bodyPr/>
          <a:lstStyle/>
          <a:p>
            <a:pPr algn="ctr"/>
            <a:r>
              <a:rPr lang="sr-Latn-RS" sz="2400" b="1" dirty="0"/>
              <a:t>Ocenite vaše opšte zdravstveno stanje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5865975"/>
              </p:ext>
            </p:extLst>
          </p:nvPr>
        </p:nvGraphicFramePr>
        <p:xfrm>
          <a:off x="1114425" y="1574800"/>
          <a:ext cx="4649789" cy="461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076118" y="878995"/>
            <a:ext cx="4443984" cy="980376"/>
          </a:xfrm>
        </p:spPr>
        <p:txBody>
          <a:bodyPr/>
          <a:lstStyle/>
          <a:p>
            <a:pPr algn="ctr"/>
            <a:r>
              <a:rPr lang="sr-Latn-RS" sz="2400" b="1" dirty="0"/>
              <a:t>Ocenite vaše zadovoljstvo lečenjem u ovoj </a:t>
            </a:r>
          </a:p>
          <a:p>
            <a:pPr algn="ctr"/>
            <a:r>
              <a:rPr lang="sr-Latn-RS" sz="2400" b="1" dirty="0"/>
              <a:t>službi</a:t>
            </a: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71584163"/>
              </p:ext>
            </p:extLst>
          </p:nvPr>
        </p:nvGraphicFramePr>
        <p:xfrm>
          <a:off x="7320493" y="1862667"/>
          <a:ext cx="44450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233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256003">
            <a:off x="3641481" y="2511515"/>
            <a:ext cx="2712053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prstTxWarp prst="textStop">
              <a:avLst>
                <a:gd name="adj" fmla="val 31190"/>
              </a:avLst>
            </a:prstTxWarp>
            <a:spAutoFit/>
          </a:bodyPr>
          <a:lstStyle/>
          <a:p>
            <a:pPr algn="ctr"/>
            <a:r>
              <a:rPr lang="sr-Latn-RS" sz="54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hvala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7446" y="5396442"/>
            <a:ext cx="3070071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45000">
                <a:schemeClr val="accent1">
                  <a:lumMod val="0"/>
                  <a:lumOff val="100000"/>
                </a:schemeClr>
              </a:gs>
              <a:gs pos="89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sr-Latn-RS" sz="2400">
                <a:solidFill>
                  <a:schemeClr val="accent1">
                    <a:lumMod val="50000"/>
                  </a:schemeClr>
                </a:solidFill>
                <a:latin typeface="Freestyle Script" panose="030804020302050B0404" pitchFamily="66" charset="0"/>
              </a:rPr>
              <a:t>Davorka Bosnić</a:t>
            </a:r>
          </a:p>
          <a:p>
            <a:r>
              <a:rPr lang="sr-Latn-RS" sz="2400">
                <a:solidFill>
                  <a:schemeClr val="accent1">
                    <a:lumMod val="50000"/>
                  </a:schemeClr>
                </a:solidFill>
                <a:latin typeface="Freestyle Script" panose="030804020302050B0404" pitchFamily="66" charset="0"/>
              </a:rPr>
              <a:t>Dipl. Psiholog ZZJZ Sombor 2023.</a:t>
            </a:r>
            <a:endParaRPr lang="sr-Latn-RS" sz="2400" dirty="0">
              <a:solidFill>
                <a:schemeClr val="accent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62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58533" y="922867"/>
            <a:ext cx="7416799" cy="753533"/>
          </a:xfrm>
          <a:solidFill>
            <a:schemeClr val="accent1">
              <a:alpha val="3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sr-Latn-RS" sz="2800" dirty="0"/>
              <a:t>Zdravstvene ustanove i službe ZBO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7101534"/>
              </p:ext>
            </p:extLst>
          </p:nvPr>
        </p:nvGraphicFramePr>
        <p:xfrm>
          <a:off x="751637" y="2320120"/>
          <a:ext cx="5554133" cy="3979589"/>
        </p:xfrm>
        <a:graphic>
          <a:graphicData uri="http://schemas.openxmlformats.org/drawingml/2006/table">
            <a:tbl>
              <a:tblPr firstRow="1" firstCol="1" bandCol="1">
                <a:tableStyleId>{21E4AEA4-8DFA-4A89-87EB-49C32662AFE0}</a:tableStyleId>
              </a:tblPr>
              <a:tblGrid>
                <a:gridCol w="48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80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sr-Latn-R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naziv zdravstvene ustanove </a:t>
                      </a:r>
                    </a:p>
                    <a:p>
                      <a:pPr algn="ctr" fontAlgn="ctr"/>
                      <a:r>
                        <a:rPr lang="sr-Latn-R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ZBO</a:t>
                      </a:r>
                      <a:endParaRPr lang="sr-Latn-R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756">
                <a:tc>
                  <a:txBody>
                    <a:bodyPr/>
                    <a:lstStyle/>
                    <a:p>
                      <a:pPr algn="l" fontAlgn="ctr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>
                          <a:effectLst/>
                        </a:rPr>
                        <a:t>Frequency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>
                          <a:effectLst/>
                        </a:rPr>
                        <a:t>Percent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756">
                <a:tc>
                  <a:txBody>
                    <a:bodyPr/>
                    <a:lstStyle/>
                    <a:p>
                      <a:pPr algn="l" fontAlgn="ctr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>
                          <a:effectLst/>
                        </a:rPr>
                        <a:t>Dom zdravlja Apatin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 dirty="0">
                          <a:effectLst/>
                        </a:rPr>
                        <a:t>129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29,5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756">
                <a:tc>
                  <a:txBody>
                    <a:bodyPr/>
                    <a:lstStyle/>
                    <a:p>
                      <a:pPr algn="l" fontAlgn="ctr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>
                          <a:effectLst/>
                        </a:rPr>
                        <a:t>Dom zdravlja Kula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 dirty="0">
                          <a:effectLst/>
                        </a:rPr>
                        <a:t>110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 dirty="0">
                          <a:effectLst/>
                        </a:rPr>
                        <a:t>25,2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756">
                <a:tc>
                  <a:txBody>
                    <a:bodyPr/>
                    <a:lstStyle/>
                    <a:p>
                      <a:pPr algn="l" fontAlgn="ctr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>
                          <a:effectLst/>
                        </a:rPr>
                        <a:t>Dom zdravlja Odžaci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 dirty="0">
                          <a:effectLst/>
                        </a:rPr>
                        <a:t>28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 dirty="0">
                          <a:effectLst/>
                        </a:rPr>
                        <a:t>6,4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756">
                <a:tc>
                  <a:txBody>
                    <a:bodyPr/>
                    <a:lstStyle/>
                    <a:p>
                      <a:pPr algn="l" fontAlgn="ctr"/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>
                          <a:effectLst/>
                        </a:rPr>
                        <a:t>DZ "dr Đ.Lazić" Sombor</a:t>
                      </a:r>
                      <a:endParaRPr lang="sr-Latn-R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 dirty="0">
                          <a:effectLst/>
                        </a:rPr>
                        <a:t>170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u="none" strike="noStrike" dirty="0">
                          <a:effectLst/>
                        </a:rPr>
                        <a:t>38,9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22371650"/>
              </p:ext>
            </p:extLst>
          </p:nvPr>
        </p:nvGraphicFramePr>
        <p:xfrm>
          <a:off x="6401053" y="2320370"/>
          <a:ext cx="5232399" cy="3513044"/>
        </p:xfrm>
        <a:graphic>
          <a:graphicData uri="http://schemas.openxmlformats.org/drawingml/2006/table">
            <a:tbl>
              <a:tblPr firstRow="1" firstCol="1" bandCol="1">
                <a:tableStyleId>{35758FB7-9AC5-4552-8A53-C91805E547FA}</a:tableStyleId>
              </a:tblPr>
              <a:tblGrid>
                <a:gridCol w="99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062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sr-Latn-R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ZBO </a:t>
                      </a:r>
                    </a:p>
                    <a:p>
                      <a:pPr algn="ctr" fontAlgn="ctr"/>
                      <a:r>
                        <a:rPr lang="sr-Latn-R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primarna zdravstvena zaštita</a:t>
                      </a:r>
                      <a:endParaRPr lang="sr-Latn-RS" sz="1800" b="1" i="0" u="none" strike="noStrike" dirty="0">
                        <a:solidFill>
                          <a:schemeClr val="tx1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strike="noStrike" dirty="0">
                          <a:effectLst/>
                        </a:rPr>
                        <a:t> </a:t>
                      </a:r>
                      <a:r>
                        <a:rPr lang="sr-Latn-RS" sz="2000" u="none" strike="noStrike" dirty="0">
                          <a:effectLst/>
                        </a:rPr>
                        <a:t>služba</a:t>
                      </a:r>
                    </a:p>
                    <a:p>
                      <a:pPr algn="l" fontAlgn="b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Frequency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</a:rPr>
                        <a:t>Percent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06">
                <a:tc rowSpan="4">
                  <a:txBody>
                    <a:bodyPr/>
                    <a:lstStyle/>
                    <a:p>
                      <a:pPr algn="l" fontAlgn="t"/>
                      <a:r>
                        <a:rPr lang="sr-Latn-RS" sz="900" u="none" strike="noStrike">
                          <a:effectLst/>
                        </a:rPr>
                        <a:t> </a:t>
                      </a:r>
                      <a:endParaRPr lang="sr-Latn-R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sr-Latn-R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opšta medicina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611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Zdravstvena zaštita dece i školske dece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471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sr-Latn-R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ginekologija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811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sr-Latn-R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31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3" y="266257"/>
            <a:ext cx="11327642" cy="804333"/>
          </a:xfrm>
          <a:solidFill>
            <a:schemeClr val="accent1">
              <a:lumMod val="20000"/>
              <a:lumOff val="80000"/>
              <a:alpha val="5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sr-Latn-RS" sz="2400" b="1" dirty="0"/>
              <a:t>Struktura ispitanika u ovom istraživanju     N = 437</a:t>
            </a:r>
            <a:br>
              <a:rPr lang="sr-Latn-RS" sz="2400" b="1" dirty="0"/>
            </a:br>
            <a:r>
              <a:rPr lang="sr-Latn-RS" sz="2400" b="1" dirty="0"/>
              <a:t>                                                                       starosti od 1 do 95 godine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74482"/>
              </p:ext>
            </p:extLst>
          </p:nvPr>
        </p:nvGraphicFramePr>
        <p:xfrm>
          <a:off x="406651" y="1054596"/>
          <a:ext cx="11362268" cy="5441739"/>
        </p:xfrm>
        <a:graphic>
          <a:graphicData uri="http://schemas.openxmlformats.org/drawingml/2006/table">
            <a:tbl>
              <a:tblPr/>
              <a:tblGrid>
                <a:gridCol w="1036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4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41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88535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završena škola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materijalno stanje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muški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nepotpuna OŠ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veoma loše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ženski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OŠ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loše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srednja škola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osrednje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viša i visoka škola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dobro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veoma dobro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30"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r-Latn-R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200000"/>
                        </a:lnSpc>
                      </a:pP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93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7291" y="590013"/>
            <a:ext cx="3454400" cy="1193800"/>
          </a:xfrm>
          <a:solidFill>
            <a:srgbClr val="92D050">
              <a:alpha val="3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r-Latn-RS" sz="2000" dirty="0"/>
              <a:t>Proj poseta izabranom lekaru u poslednjih godinu dana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258954"/>
              </p:ext>
            </p:extLst>
          </p:nvPr>
        </p:nvGraphicFramePr>
        <p:xfrm>
          <a:off x="518616" y="1876567"/>
          <a:ext cx="11204812" cy="4351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86413" y="566041"/>
            <a:ext cx="5932217" cy="1200329"/>
          </a:xfrm>
          <a:prstGeom prst="rect">
            <a:avLst/>
          </a:prstGeom>
          <a:solidFill>
            <a:srgbClr val="92D050">
              <a:alpha val="23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sr-Latn-RS" dirty="0"/>
              <a:t>66,4% ispitanih korisnika telefonom zakazuje pregled, i</a:t>
            </a:r>
          </a:p>
          <a:p>
            <a:r>
              <a:rPr lang="sr-Latn-RS" dirty="0"/>
              <a:t>45,8% je bilo primljeno istog dana, dok je </a:t>
            </a:r>
          </a:p>
          <a:p>
            <a:r>
              <a:rPr lang="sr-Latn-RS" dirty="0"/>
              <a:t>30,0% primljen do pet dana</a:t>
            </a:r>
          </a:p>
          <a:p>
            <a:r>
              <a:rPr lang="sr-Latn-RS" dirty="0"/>
              <a:t>Bez zakazivanja je došlo svega 4,8%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81982" y="4503762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420944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501" y="584035"/>
            <a:ext cx="4775063" cy="787400"/>
          </a:xfrm>
          <a:solidFill>
            <a:srgbClr val="92D050">
              <a:alpha val="2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r-Latn-RS" sz="2400" dirty="0"/>
              <a:t>Ocene kvaliteta usluga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434303"/>
              </p:ext>
            </p:extLst>
          </p:nvPr>
        </p:nvGraphicFramePr>
        <p:xfrm>
          <a:off x="657225" y="1270000"/>
          <a:ext cx="10715625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363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484" y="487456"/>
            <a:ext cx="3939988" cy="550333"/>
          </a:xfrm>
          <a:solidFill>
            <a:srgbClr val="92D050">
              <a:alpha val="4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r-Latn-RS" sz="2000" dirty="0"/>
              <a:t>Od izabranog lekara dobijate savete o: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051043"/>
              </p:ext>
            </p:extLst>
          </p:nvPr>
        </p:nvGraphicFramePr>
        <p:xfrm>
          <a:off x="871538" y="1017768"/>
          <a:ext cx="10060319" cy="5325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709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374" y="497290"/>
            <a:ext cx="4759276" cy="368490"/>
          </a:xfrm>
          <a:solidFill>
            <a:srgbClr val="FF0000">
              <a:alpha val="3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sr-Latn-RS" sz="2400" dirty="0"/>
              <a:t>Skrining...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196029"/>
              </p:ext>
            </p:extLst>
          </p:nvPr>
        </p:nvGraphicFramePr>
        <p:xfrm>
          <a:off x="1232342" y="879016"/>
          <a:ext cx="10024534" cy="538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173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67436"/>
            <a:ext cx="10229850" cy="651933"/>
          </a:xfrm>
          <a:solidFill>
            <a:schemeClr val="accent2">
              <a:lumMod val="60000"/>
              <a:lumOff val="40000"/>
              <a:alpha val="6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r-Latn-RS" sz="2400" dirty="0"/>
              <a:t>Ocene kvaliteta pruženih usluga med.sestara i lekara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346499"/>
              </p:ext>
            </p:extLst>
          </p:nvPr>
        </p:nvGraphicFramePr>
        <p:xfrm>
          <a:off x="889379" y="1027625"/>
          <a:ext cx="10634133" cy="534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685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49" y="0"/>
            <a:ext cx="6272214" cy="528638"/>
          </a:xfrm>
          <a:solidFill>
            <a:schemeClr val="accent2">
              <a:lumMod val="60000"/>
              <a:lumOff val="40000"/>
              <a:alpha val="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sr-Latn-RS" sz="2400" b="1" dirty="0"/>
              <a:t>Ocena organizacije sluzbi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677156"/>
              </p:ext>
            </p:extLst>
          </p:nvPr>
        </p:nvGraphicFramePr>
        <p:xfrm>
          <a:off x="0" y="440267"/>
          <a:ext cx="12191999" cy="641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4837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747</TotalTime>
  <Words>300</Words>
  <Application>Microsoft Office PowerPoint</Application>
  <PresentationFormat>Widescreen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Bold</vt:lpstr>
      <vt:lpstr>Calibri</vt:lpstr>
      <vt:lpstr>Freestyle Script</vt:lpstr>
      <vt:lpstr>Garamond</vt:lpstr>
      <vt:lpstr>Times New Roman</vt:lpstr>
      <vt:lpstr>Organic</vt:lpstr>
      <vt:lpstr>Zadovoljstvo korisnika izabranim lekarima  ZBO</vt:lpstr>
      <vt:lpstr>Zdravstvene ustanove i službe ZBO</vt:lpstr>
      <vt:lpstr>Struktura ispitanika u ovom istraživanju     N = 437                                                                        starosti od 1 do 95 godine</vt:lpstr>
      <vt:lpstr>Proj poseta izabranom lekaru u poslednjih godinu dana</vt:lpstr>
      <vt:lpstr>Ocene kvaliteta usluga</vt:lpstr>
      <vt:lpstr>Od izabranog lekara dobijate savete o:</vt:lpstr>
      <vt:lpstr>Skrining...</vt:lpstr>
      <vt:lpstr>Ocene kvaliteta pruženih usluga med.sestara i lekara</vt:lpstr>
      <vt:lpstr>Ocena organizacije sluzbi</vt:lpstr>
      <vt:lpstr>Da li se u proteklih godinu dana desilo da ste izbegli, odložili odlazak izabranom lekaru: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korisnika izabranim lekarima  ZBO</dc:title>
  <dc:creator>Korisnik</dc:creator>
  <cp:lastModifiedBy>Socijalna ZZJZ Sombor</cp:lastModifiedBy>
  <cp:revision>73</cp:revision>
  <dcterms:created xsi:type="dcterms:W3CDTF">2021-05-24T05:45:54Z</dcterms:created>
  <dcterms:modified xsi:type="dcterms:W3CDTF">2023-06-12T07:38:49Z</dcterms:modified>
</cp:coreProperties>
</file>