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2" clrIdx="0">
    <p:extLst>
      <p:ext uri="{19B8F6BF-5375-455C-9EA6-DF929625EA0E}">
        <p15:presenceInfo xmlns:p15="http://schemas.microsoft.com/office/powerpoint/2012/main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8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864883561135047"/>
          <c:y val="2.5018394429762829E-2"/>
          <c:w val="0.44682191848660424"/>
          <c:h val="0.843073598403550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7623894566720307E-2"/>
                  <c:y val="-3.5522180185628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DE-43D0-B024-507F1B40CD77}"/>
                </c:ext>
              </c:extLst>
            </c:dLbl>
            <c:dLbl>
              <c:idx val="1"/>
              <c:layout>
                <c:manualLayout>
                  <c:x val="-1.3559981564222138E-2"/>
                  <c:y val="-3.88211936663406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DE-43D0-B024-507F1B40CD77}"/>
                </c:ext>
              </c:extLst>
            </c:dLbl>
            <c:dLbl>
              <c:idx val="2"/>
              <c:layout>
                <c:manualLayout>
                  <c:x val="-1.7295042487896116E-2"/>
                  <c:y val="-3.96919125905891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DE-43D0-B024-507F1B40CD77}"/>
                </c:ext>
              </c:extLst>
            </c:dLbl>
            <c:dLbl>
              <c:idx val="3"/>
              <c:layout>
                <c:manualLayout>
                  <c:x val="-7.8616352201257862E-3"/>
                  <c:y val="-2.50183944297628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B1-4836-93CF-0904358E3077}"/>
                </c:ext>
              </c:extLst>
            </c:dLbl>
            <c:dLbl>
              <c:idx val="4"/>
              <c:layout>
                <c:manualLayout>
                  <c:x val="-1.2080103973636572E-2"/>
                  <c:y val="-2.2933528227282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DE-43D0-B024-507F1B40CD77}"/>
                </c:ext>
              </c:extLst>
            </c:dLbl>
            <c:dLbl>
              <c:idx val="5"/>
              <c:layout>
                <c:manualLayout>
                  <c:x val="-8.8443396226415092E-3"/>
                  <c:y val="-2.91881268347233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B1-4836-93CF-0904358E3077}"/>
                </c:ext>
              </c:extLst>
            </c:dLbl>
            <c:dLbl>
              <c:idx val="6"/>
              <c:layout>
                <c:manualLayout>
                  <c:x val="-6.7750891398009935E-3"/>
                  <c:y val="-3.9348648399298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DE-43D0-B024-507F1B40CD77}"/>
                </c:ext>
              </c:extLst>
            </c:dLbl>
            <c:spPr>
              <a:solidFill>
                <a:srgbClr val="C00000">
                  <a:alpha val="94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</c:v>
                </c:pt>
                <c:pt idx="1">
                  <c:v>18</c:v>
                </c:pt>
                <c:pt idx="2">
                  <c:v>15</c:v>
                </c:pt>
                <c:pt idx="3">
                  <c:v>6</c:v>
                </c:pt>
                <c:pt idx="4">
                  <c:v>6</c:v>
                </c:pt>
                <c:pt idx="5">
                  <c:v>2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DE-43D0-B024-507F1B40CD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5"/>
              <c:layout>
                <c:manualLayout>
                  <c:x val="8.1053768632687289E-4"/>
                  <c:y val="-3.127299303720355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DE-43D0-B024-507F1B40CD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32</c:v>
                </c:pt>
                <c:pt idx="1">
                  <c:v>26</c:v>
                </c:pt>
                <c:pt idx="2">
                  <c:v>31</c:v>
                </c:pt>
                <c:pt idx="3">
                  <c:v>6</c:v>
                </c:pt>
                <c:pt idx="4">
                  <c:v>6</c:v>
                </c:pt>
                <c:pt idx="5">
                  <c:v>10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DE-43D0-B024-507F1B40CD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60</c:v>
                </c:pt>
                <c:pt idx="1">
                  <c:v>58</c:v>
                </c:pt>
                <c:pt idx="2">
                  <c:v>60</c:v>
                </c:pt>
                <c:pt idx="3">
                  <c:v>13</c:v>
                </c:pt>
                <c:pt idx="4">
                  <c:v>16</c:v>
                </c:pt>
                <c:pt idx="5">
                  <c:v>23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DE-43D0-B024-507F1B40CD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00B050">
                <a:alpha val="7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181</c:v>
                </c:pt>
                <c:pt idx="1">
                  <c:v>165</c:v>
                </c:pt>
                <c:pt idx="2">
                  <c:v>129</c:v>
                </c:pt>
                <c:pt idx="3">
                  <c:v>83</c:v>
                </c:pt>
                <c:pt idx="4">
                  <c:v>92</c:v>
                </c:pt>
                <c:pt idx="5">
                  <c:v>106</c:v>
                </c:pt>
                <c:pt idx="6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8DE-43D0-B024-507F1B40CD7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F0">
                <a:alpha val="74000"/>
              </a:srgbClr>
            </a:solidFill>
            <a:ln>
              <a:solidFill>
                <a:srgbClr val="FFC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282</c:v>
                </c:pt>
                <c:pt idx="1">
                  <c:v>289</c:v>
                </c:pt>
                <c:pt idx="2">
                  <c:v>308</c:v>
                </c:pt>
                <c:pt idx="3">
                  <c:v>472</c:v>
                </c:pt>
                <c:pt idx="4">
                  <c:v>453</c:v>
                </c:pt>
                <c:pt idx="5">
                  <c:v>382</c:v>
                </c:pt>
                <c:pt idx="6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DE-43D0-B024-507F1B40CD7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  <a:alpha val="52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62626262626244E-2"/>
                  <c:y val="-9.870174002673229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DE-43D0-B024-507F1B40CD77}"/>
                </c:ext>
              </c:extLst>
            </c:dLbl>
            <c:dLbl>
              <c:idx val="1"/>
              <c:layout>
                <c:manualLayout>
                  <c:x val="1.26262626262624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DE-43D0-B024-507F1B40CD77}"/>
                </c:ext>
              </c:extLst>
            </c:dLbl>
            <c:dLbl>
              <c:idx val="2"/>
              <c:layout>
                <c:manualLayout>
                  <c:x val="1.1363636363636364E-2"/>
                  <c:y val="-2.6918967337542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DE-43D0-B024-507F1B40CD77}"/>
                </c:ext>
              </c:extLst>
            </c:dLbl>
            <c:dLbl>
              <c:idx val="3"/>
              <c:layout>
                <c:manualLayout>
                  <c:x val="8.838383838383838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DE-43D0-B024-507F1B40CD77}"/>
                </c:ext>
              </c:extLst>
            </c:dLbl>
            <c:dLbl>
              <c:idx val="4"/>
              <c:layout>
                <c:manualLayout>
                  <c:x val="7.57575757575757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DE-43D0-B024-507F1B40CD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6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8DE-43D0-B024-507F1B40CD7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11</c:v>
                </c:pt>
                <c:pt idx="1">
                  <c:v>32</c:v>
                </c:pt>
                <c:pt idx="2">
                  <c:v>45</c:v>
                </c:pt>
                <c:pt idx="3">
                  <c:v>8</c:v>
                </c:pt>
                <c:pt idx="4">
                  <c:v>15</c:v>
                </c:pt>
                <c:pt idx="5">
                  <c:v>65</c:v>
                </c:pt>
                <c:pt idx="6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8DE-43D0-B024-507F1B40CD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25507104"/>
        <c:axId val="-1025506560"/>
      </c:barChart>
      <c:catAx>
        <c:axId val="-1025507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025506560"/>
        <c:crosses val="autoZero"/>
        <c:auto val="1"/>
        <c:lblAlgn val="ctr"/>
        <c:lblOffset val="100"/>
        <c:noMultiLvlLbl val="0"/>
      </c:catAx>
      <c:valAx>
        <c:axId val="-1025506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02550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556271375169013E-2"/>
          <c:y val="0.93133222293687712"/>
          <c:w val="0.95867533603754074"/>
          <c:h val="5.5904948487388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nijednom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A5F2-45D8-BBB9-BEB0018EAA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 5 puta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424</c:v>
                </c:pt>
                <c:pt idx="1">
                  <c:v>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F2-45D8-BBB9-BEB0018EAA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 6-10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0.14646464646464646"/>
                  <c:y val="-0.16794511622773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F2-45D8-BBB9-BEB0018EAA0C}"/>
                </c:ext>
              </c:extLst>
            </c:dLbl>
            <c:dLbl>
              <c:idx val="1"/>
              <c:layout>
                <c:manualLayout>
                  <c:x val="-7.7020202020202017E-2"/>
                  <c:y val="-0.13564797849163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F2-45D8-BBB9-BEB0018EAA0C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62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F2-45D8-BBB9-BEB0018EAA0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od 11 do 20</c:v>
                </c:pt>
              </c:strCache>
            </c:strRef>
          </c:tx>
          <c:spPr>
            <a:solidFill>
              <a:srgbClr val="FF0000">
                <a:alpha val="85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4191919191919102E-2"/>
                  <c:y val="0.14856683358607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F2-45D8-BBB9-BEB0018EAA0C}"/>
                </c:ext>
              </c:extLst>
            </c:dLbl>
            <c:dLbl>
              <c:idx val="1"/>
              <c:layout>
                <c:manualLayout>
                  <c:x val="7.4494949494949489E-2"/>
                  <c:y val="-0.13887769226524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F2-45D8-BBB9-BEB0018EAA0C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5F2-45D8-BBB9-BEB0018EAA0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više od 20 puta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1363636363636364E-2"/>
                  <c:y val="-0.17117483000134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F2-45D8-BBB9-BEB0018EAA0C}"/>
                </c:ext>
              </c:extLst>
            </c:dLbl>
            <c:dLbl>
              <c:idx val="1"/>
              <c:layout>
                <c:manualLayout>
                  <c:x val="-2.4509803921568627E-3"/>
                  <c:y val="-0.15206307273707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7A-460E-A095-A8BAD6C9419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5F2-45D8-BBB9-BEB0018EAA0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86</c:v>
                </c:pt>
                <c:pt idx="1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F2-45D8-BBB9-BEB0018EA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025506016"/>
        <c:axId val="-1025501120"/>
      </c:barChart>
      <c:catAx>
        <c:axId val="-1025506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5501120"/>
        <c:crosses val="autoZero"/>
        <c:auto val="1"/>
        <c:lblAlgn val="ctr"/>
        <c:lblOffset val="100"/>
        <c:noMultiLvlLbl val="0"/>
      </c:catAx>
      <c:valAx>
        <c:axId val="-102550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550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6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550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646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7051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249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245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612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6307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8885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48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8047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2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219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7280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6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842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6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3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  <p:sldLayoutId id="2147483834" r:id="rId18"/>
    <p:sldLayoutId id="2147483835" r:id="rId19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3B6C0C-65BB-4F38-9C8A-0892266F8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D77137-01B7-45E4-AA14-CD9E779B4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spc="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Zadovoljstvo</a:t>
            </a:r>
            <a:r>
              <a:rPr lang="en-US" sz="32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korisnika</a:t>
            </a:r>
            <a:r>
              <a:rPr lang="en-US" sz="32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zdravstvenih</a:t>
            </a:r>
            <a:r>
              <a:rPr lang="en-US" sz="32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usluga</a:t>
            </a:r>
            <a:r>
              <a:rPr lang="en-US" sz="32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pc="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specijalističkih</a:t>
            </a:r>
            <a:r>
              <a:rPr lang="en-US" sz="32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službi</a:t>
            </a:r>
            <a:r>
              <a:rPr lang="en-US" sz="32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ZBO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031182" y="5286902"/>
            <a:ext cx="5961044" cy="7224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sr-Latn-R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4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725" y="535255"/>
            <a:ext cx="3643312" cy="653943"/>
          </a:xfrm>
          <a:solidFill>
            <a:schemeClr val="accent2">
              <a:lumMod val="60000"/>
              <a:lumOff val="40000"/>
              <a:alpha val="18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sr-Latn-RS" sz="2400" b="1" dirty="0"/>
              <a:t>Struktura ispitanog uzorka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239751"/>
              </p:ext>
            </p:extLst>
          </p:nvPr>
        </p:nvGraphicFramePr>
        <p:xfrm>
          <a:off x="771525" y="500063"/>
          <a:ext cx="3523644" cy="310275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24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88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Zdravstvena ustanova </a:t>
                      </a:r>
                      <a:endParaRPr lang="sr-Latn-R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Frequency</a:t>
                      </a:r>
                      <a:endParaRPr lang="sr-Latn-RS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Percent</a:t>
                      </a:r>
                      <a:endParaRPr lang="sr-Latn-RS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0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Dom zdravlja Apatin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35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6,0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50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effectLst/>
                        </a:rPr>
                        <a:t>Dom zdravlja Kula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69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11,7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0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Dom zdravlja Odžaci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42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7,1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50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Opšta bolnica Sombor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310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52,7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31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Specijalna bolnica za rehabilitaciju</a:t>
                      </a:r>
                      <a:r>
                        <a:rPr lang="sr-Latn-RS" sz="12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Apatin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132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22,4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18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>
                          <a:effectLst/>
                        </a:rPr>
                        <a:t>Total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>
                          <a:effectLst/>
                        </a:rPr>
                        <a:t>588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>
                          <a:effectLst/>
                        </a:rPr>
                        <a:t>100,0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728552"/>
              </p:ext>
            </p:extLst>
          </p:nvPr>
        </p:nvGraphicFramePr>
        <p:xfrm>
          <a:off x="668739" y="4421874"/>
          <a:ext cx="3589362" cy="165606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96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56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effectLst/>
                        </a:rPr>
                        <a:t>pol</a:t>
                      </a:r>
                      <a:endParaRPr lang="sr-Latn-R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effectLst/>
                        </a:rPr>
                        <a:t>Frequency</a:t>
                      </a:r>
                      <a:endParaRPr lang="sr-Latn-R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effectLst/>
                        </a:rPr>
                        <a:t>Percent</a:t>
                      </a:r>
                      <a:endParaRPr lang="sr-Latn-R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effectLst/>
                        </a:rPr>
                        <a:t>muški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266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45,2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56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effectLst/>
                        </a:rPr>
                        <a:t>ženski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322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54,8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total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588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100,0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69705" y="2117853"/>
            <a:ext cx="5801140" cy="1477328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sr-Latn-RS" dirty="0"/>
              <a:t>Godine: od 11-99</a:t>
            </a:r>
          </a:p>
          <a:p>
            <a:r>
              <a:rPr lang="sr-Latn-RS" dirty="0"/>
              <a:t>69,6% sa završenom srednjom školom</a:t>
            </a:r>
          </a:p>
          <a:p>
            <a:r>
              <a:rPr lang="sr-Latn-RS" dirty="0"/>
              <a:t>14,8% sa višom i visokom, dok je materijalno stanje porodica</a:t>
            </a:r>
          </a:p>
          <a:p>
            <a:r>
              <a:rPr lang="sr-Latn-RS" dirty="0"/>
              <a:t>41,5% osrednje  a</a:t>
            </a:r>
          </a:p>
          <a:p>
            <a:r>
              <a:rPr lang="sr-Latn-RS" dirty="0"/>
              <a:t>43,5% procenjeno kao dobro</a:t>
            </a:r>
          </a:p>
        </p:txBody>
      </p:sp>
    </p:spTree>
    <p:extLst>
      <p:ext uri="{BB962C8B-B14F-4D97-AF65-F5344CB8AC3E}">
        <p14:creationId xmlns:p14="http://schemas.microsoft.com/office/powerpoint/2010/main" val="69143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5AF152D-4E13-1E4C-A315-D5505EED4459}"/>
              </a:ext>
            </a:extLst>
          </p:cNvPr>
          <p:cNvSpPr txBox="1"/>
          <p:nvPr/>
        </p:nvSpPr>
        <p:spPr>
          <a:xfrm>
            <a:off x="257175" y="157163"/>
            <a:ext cx="11401425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Organizaciona jedinica/Specijalističko konsultativne službe </a:t>
            </a:r>
          </a:p>
          <a:p>
            <a:endParaRPr 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specijalistička - fizikalna medicina i rehabiltacija	137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Hirurgija - opšta hirurgija - specijalističko-konsultativna delatnost	41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Fizikalna medicina i rehabilitacija - specijalističko-konsultativna	35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specijalistička - interna medicina	34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specijalistička	34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Psihijatrija - specijalističko-konsultativna delatnost	34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specijalistička - oftalmologija	30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 medicina - Endokrinologija - specijalističko-konsultativna delatnost	29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 medicina - Kardiologija - specijalističko-konsultativna delatnost	22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ortopedska hirurgija i traumatologija - specijalističko-konsultativna delatnost	21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Onkologija - specijalističko-konsultativna delatnost	20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Neurologija - specijalističko-konsultativna delatnost	19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Hirurgija - urologija - specijalističko-konsultativna delatnost	15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zdravstvena zaštita zaposlenih/medicina rada	14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specijalistička - ORL	14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Pedijatrija - hematologija - specijalističko-konsultativna delatnost	13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Dermatovenerologija - specijalističko-konsultativna delatnost	13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Pedijatrija - specijalističko-konsultativna delatnost	11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 medicina - Pulmologija - specijalističko-konsultativna delatnost	11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Hirurgija - otorinolaringologija - specijalističko-konsultativna delatnost	10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specijalistička - pneumoftiziologija	5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specijalistička - dermatovenerologija	5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Infektologija - specijalističko-konsultativna delatnost	5</a:t>
            </a:r>
          </a:p>
          <a:p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specijalistička - psihijatrija	5</a:t>
            </a:r>
          </a:p>
          <a:p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Total	588</a:t>
            </a:r>
          </a:p>
        </p:txBody>
      </p:sp>
    </p:spTree>
    <p:extLst>
      <p:ext uri="{BB962C8B-B14F-4D97-AF65-F5344CB8AC3E}">
        <p14:creationId xmlns:p14="http://schemas.microsoft.com/office/powerpoint/2010/main" val="149097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2725270" cy="376518"/>
          </a:xfrm>
        </p:spPr>
        <p:txBody>
          <a:bodyPr>
            <a:normAutofit fontScale="90000"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Mišljenja i procene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799842"/>
              </p:ext>
            </p:extLst>
          </p:nvPr>
        </p:nvGraphicFramePr>
        <p:xfrm>
          <a:off x="106680" y="555170"/>
          <a:ext cx="12085320" cy="607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84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/>
              <a:t>Broj poseta specijalističkim službama u proteklih godinu dana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856864"/>
              </p:ext>
            </p:extLst>
          </p:nvPr>
        </p:nvGraphicFramePr>
        <p:xfrm>
          <a:off x="261257" y="2366963"/>
          <a:ext cx="11658599" cy="436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38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654" y="1177636"/>
            <a:ext cx="4350328" cy="1094509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sr-Latn-RS" sz="1600" dirty="0"/>
              <a:t>Koliko ste čekali, na ovaj pregled?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5074491"/>
              </p:ext>
            </p:extLst>
          </p:nvPr>
        </p:nvGraphicFramePr>
        <p:xfrm>
          <a:off x="1078174" y="2323428"/>
          <a:ext cx="4299044" cy="2465396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193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73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90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</a:rPr>
                        <a:t>primljen istog dana, bez zakazivanja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20,6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170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manje od 15 dana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182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75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od 15 - 30 dana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27,7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837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biše od 30 dana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8,8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75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missing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11,9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4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588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5335420"/>
              </p:ext>
            </p:extLst>
          </p:nvPr>
        </p:nvGraphicFramePr>
        <p:xfrm>
          <a:off x="6687402" y="2680130"/>
          <a:ext cx="4203510" cy="2116166"/>
        </p:xfrm>
        <a:graphic>
          <a:graphicData uri="http://schemas.openxmlformats.org/drawingml/2006/table">
            <a:tbl>
              <a:tblPr firstRow="1" firstCol="1">
                <a:tableStyleId>{00A15C55-8517-42AA-B614-E9B94910E393}</a:tableStyleId>
              </a:tblPr>
              <a:tblGrid>
                <a:gridCol w="140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681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105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da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12,2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528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334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56,8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219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 sećam se/ne znam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7,3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528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missing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139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23,6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105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588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74873" y="1240913"/>
            <a:ext cx="4128653" cy="923330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Dali je epidemija covid19,uticala </a:t>
            </a:r>
          </a:p>
          <a:p>
            <a:pPr algn="ctr"/>
            <a:r>
              <a:rPr lang="sr-Latn-RS" dirty="0"/>
              <a:t>na odlaganje pregleda ili lečenja od drugih bolesti, u ovoj službi?</a:t>
            </a:r>
          </a:p>
        </p:txBody>
      </p:sp>
    </p:spTree>
    <p:extLst>
      <p:ext uri="{BB962C8B-B14F-4D97-AF65-F5344CB8AC3E}">
        <p14:creationId xmlns:p14="http://schemas.microsoft.com/office/powerpoint/2010/main" val="105074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568304"/>
              </p:ext>
            </p:extLst>
          </p:nvPr>
        </p:nvGraphicFramePr>
        <p:xfrm>
          <a:off x="456348" y="257176"/>
          <a:ext cx="4299042" cy="6265570"/>
        </p:xfrm>
        <a:graphic>
          <a:graphicData uri="http://schemas.openxmlformats.org/drawingml/2006/table">
            <a:tbl>
              <a:tblPr firstRow="1" bandCol="1">
                <a:tableStyleId>{327F97BB-C833-4FB7-BDE5-3F7075034690}</a:tableStyleId>
              </a:tblPr>
              <a:tblGrid>
                <a:gridCol w="423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02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uzimajući sve navedeno u obzir, ocenite vaše zadovoljstvo, pruženim zdravstvenim uslugama ove specijalističke službe</a:t>
                      </a:r>
                      <a:endParaRPr lang="sr-Latn-RS" sz="1800" b="1" i="0" u="none" strike="noStrike" dirty="0">
                        <a:solidFill>
                          <a:schemeClr val="tx1"/>
                        </a:solidFill>
                        <a:effectLst/>
                        <a:latin typeface="Arial Bold" panose="020B07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2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u="none" strike="noStrike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8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991">
                <a:tc>
                  <a:txBody>
                    <a:bodyPr/>
                    <a:lstStyle/>
                    <a:p>
                      <a:pPr algn="ctr" fontAlgn="t"/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Veoma nezadovoljan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991">
                <a:tc>
                  <a:txBody>
                    <a:bodyPr/>
                    <a:lstStyle/>
                    <a:p>
                      <a:pPr algn="ctr" fontAlgn="t"/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nezadovoljan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0,7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991">
                <a:tc rowSpan="3">
                  <a:txBody>
                    <a:bodyPr/>
                    <a:lstStyle/>
                    <a:p>
                      <a:pPr algn="ctr"/>
                      <a:endParaRPr lang="sr-Latn-R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ravnodušan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8,2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991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zadovoljan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152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25,9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991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veoma zadovoljan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336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57,1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616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Missing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System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99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588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sr-Latn-R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264024" y="1250577"/>
            <a:ext cx="0" cy="363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DCDFC4C-F13D-306B-CFB1-80E91E5FF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766" y="0"/>
            <a:ext cx="6946022" cy="65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3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21364972">
            <a:off x="959896" y="2256502"/>
            <a:ext cx="2732249" cy="11798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cap="all" spc="0" dirty="0" err="1">
                <a:ln/>
                <a:solidFill>
                  <a:schemeClr val="bg1"/>
                </a:solidFill>
                <a:latin typeface="+mj-lt"/>
                <a:ea typeface="+mj-ea"/>
                <a:cs typeface="+mj-cs"/>
              </a:rPr>
              <a:t>hvala</a:t>
            </a:r>
            <a:endParaRPr lang="en-US" sz="4000" b="1" cap="all" spc="0" dirty="0">
              <a:ln/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6643" y="5397909"/>
            <a:ext cx="4955459" cy="129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cap="all" dirty="0" err="1"/>
              <a:t>Davorka</a:t>
            </a:r>
            <a:r>
              <a:rPr lang="en-US" cap="all" dirty="0"/>
              <a:t> </a:t>
            </a:r>
            <a:r>
              <a:rPr lang="en-US" cap="all" dirty="0" err="1"/>
              <a:t>Bosnić</a:t>
            </a:r>
            <a:endParaRPr lang="en-US" cap="all" dirty="0"/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cap="all" dirty="0"/>
              <a:t>Dipl. </a:t>
            </a:r>
            <a:r>
              <a:rPr lang="en-US" cap="all" dirty="0" err="1"/>
              <a:t>Psiholog</a:t>
            </a:r>
            <a:r>
              <a:rPr lang="en-US" cap="all" dirty="0"/>
              <a:t> ZZJZ Sombor 2023.</a:t>
            </a:r>
          </a:p>
        </p:txBody>
      </p:sp>
    </p:spTree>
    <p:extLst>
      <p:ext uri="{BB962C8B-B14F-4D97-AF65-F5344CB8AC3E}">
        <p14:creationId xmlns:p14="http://schemas.microsoft.com/office/powerpoint/2010/main" val="320292933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1205</TotalTime>
  <Words>428</Words>
  <Application>Microsoft Office PowerPoint</Application>
  <PresentationFormat>Widescreen</PresentationFormat>
  <Paragraphs>155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Bold</vt:lpstr>
      <vt:lpstr>Times New Roman</vt:lpstr>
      <vt:lpstr>Tw Cen MT</vt:lpstr>
      <vt:lpstr>Droplet</vt:lpstr>
      <vt:lpstr>Zadovoljstvo korisnika zdravstvenih usluga  specijalističkih službi  ZBO</vt:lpstr>
      <vt:lpstr>Struktura ispitanog uzorka</vt:lpstr>
      <vt:lpstr>PowerPoint Presentation</vt:lpstr>
      <vt:lpstr>Mišljenja i procene</vt:lpstr>
      <vt:lpstr>Broj poseta specijalističkim službama u proteklih godinu dana</vt:lpstr>
      <vt:lpstr>Koliko ste čekali, na ovaj pregled?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korisnika usluga specijalističkih službi ZBO</dc:title>
  <dc:creator>Korisnik</dc:creator>
  <cp:lastModifiedBy>Socijalna ZZJZ Sombor</cp:lastModifiedBy>
  <cp:revision>65</cp:revision>
  <dcterms:created xsi:type="dcterms:W3CDTF">2021-05-10T08:30:40Z</dcterms:created>
  <dcterms:modified xsi:type="dcterms:W3CDTF">2023-06-12T07:27:14Z</dcterms:modified>
</cp:coreProperties>
</file>